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9" r:id="rId1"/>
    <p:sldMasterId id="2147483953" r:id="rId2"/>
  </p:sldMasterIdLst>
  <p:notesMasterIdLst>
    <p:notesMasterId r:id="rId142"/>
  </p:notesMasterIdLst>
  <p:sldIdLst>
    <p:sldId id="256" r:id="rId3"/>
    <p:sldId id="285" r:id="rId4"/>
    <p:sldId id="316" r:id="rId5"/>
    <p:sldId id="317" r:id="rId6"/>
    <p:sldId id="320" r:id="rId7"/>
    <p:sldId id="319" r:id="rId8"/>
    <p:sldId id="321" r:id="rId9"/>
    <p:sldId id="322" r:id="rId10"/>
    <p:sldId id="326" r:id="rId11"/>
    <p:sldId id="327" r:id="rId12"/>
    <p:sldId id="328" r:id="rId13"/>
    <p:sldId id="329" r:id="rId14"/>
    <p:sldId id="330" r:id="rId15"/>
    <p:sldId id="331" r:id="rId16"/>
    <p:sldId id="332" r:id="rId17"/>
    <p:sldId id="465" r:id="rId18"/>
    <p:sldId id="457" r:id="rId19"/>
    <p:sldId id="464" r:id="rId20"/>
    <p:sldId id="340" r:id="rId21"/>
    <p:sldId id="428" r:id="rId22"/>
    <p:sldId id="458" r:id="rId23"/>
    <p:sldId id="373" r:id="rId24"/>
    <p:sldId id="333" r:id="rId25"/>
    <p:sldId id="370" r:id="rId26"/>
    <p:sldId id="334" r:id="rId27"/>
    <p:sldId id="335" r:id="rId28"/>
    <p:sldId id="336" r:id="rId29"/>
    <p:sldId id="337" r:id="rId30"/>
    <p:sldId id="338" r:id="rId31"/>
    <p:sldId id="375" r:id="rId32"/>
    <p:sldId id="463" r:id="rId33"/>
    <p:sldId id="341" r:id="rId34"/>
    <p:sldId id="342" r:id="rId35"/>
    <p:sldId id="343" r:id="rId36"/>
    <p:sldId id="344" r:id="rId37"/>
    <p:sldId id="371" r:id="rId38"/>
    <p:sldId id="372" r:id="rId39"/>
    <p:sldId id="345" r:id="rId40"/>
    <p:sldId id="379" r:id="rId41"/>
    <p:sldId id="380" r:id="rId42"/>
    <p:sldId id="346" r:id="rId43"/>
    <p:sldId id="376" r:id="rId44"/>
    <p:sldId id="466" r:id="rId45"/>
    <p:sldId id="377" r:id="rId46"/>
    <p:sldId id="378" r:id="rId47"/>
    <p:sldId id="374" r:id="rId48"/>
    <p:sldId id="467" r:id="rId49"/>
    <p:sldId id="430" r:id="rId50"/>
    <p:sldId id="347" r:id="rId51"/>
    <p:sldId id="348" r:id="rId52"/>
    <p:sldId id="350" r:id="rId53"/>
    <p:sldId id="351" r:id="rId54"/>
    <p:sldId id="381" r:id="rId55"/>
    <p:sldId id="353" r:id="rId56"/>
    <p:sldId id="354" r:id="rId57"/>
    <p:sldId id="355" r:id="rId58"/>
    <p:sldId id="424" r:id="rId59"/>
    <p:sldId id="435" r:id="rId60"/>
    <p:sldId id="437" r:id="rId61"/>
    <p:sldId id="386" r:id="rId62"/>
    <p:sldId id="429" r:id="rId63"/>
    <p:sldId id="387" r:id="rId64"/>
    <p:sldId id="388" r:id="rId65"/>
    <p:sldId id="459" r:id="rId66"/>
    <p:sldId id="384" r:id="rId67"/>
    <p:sldId id="383" r:id="rId68"/>
    <p:sldId id="460" r:id="rId69"/>
    <p:sldId id="438" r:id="rId70"/>
    <p:sldId id="399" r:id="rId71"/>
    <p:sldId id="400" r:id="rId72"/>
    <p:sldId id="462" r:id="rId73"/>
    <p:sldId id="356" r:id="rId74"/>
    <p:sldId id="439" r:id="rId75"/>
    <p:sldId id="357" r:id="rId76"/>
    <p:sldId id="358" r:id="rId77"/>
    <p:sldId id="359" r:id="rId78"/>
    <p:sldId id="436" r:id="rId79"/>
    <p:sldId id="455" r:id="rId80"/>
    <p:sldId id="456" r:id="rId81"/>
    <p:sldId id="461" r:id="rId82"/>
    <p:sldId id="434" r:id="rId83"/>
    <p:sldId id="431" r:id="rId84"/>
    <p:sldId id="432" r:id="rId85"/>
    <p:sldId id="433" r:id="rId86"/>
    <p:sldId id="405" r:id="rId87"/>
    <p:sldId id="423" r:id="rId88"/>
    <p:sldId id="425" r:id="rId89"/>
    <p:sldId id="368" r:id="rId90"/>
    <p:sldId id="427" r:id="rId91"/>
    <p:sldId id="363" r:id="rId92"/>
    <p:sldId id="450" r:id="rId93"/>
    <p:sldId id="451" r:id="rId94"/>
    <p:sldId id="452" r:id="rId95"/>
    <p:sldId id="453" r:id="rId96"/>
    <p:sldId id="454" r:id="rId97"/>
    <p:sldId id="440" r:id="rId98"/>
    <p:sldId id="441" r:id="rId99"/>
    <p:sldId id="442" r:id="rId100"/>
    <p:sldId id="443" r:id="rId101"/>
    <p:sldId id="448" r:id="rId102"/>
    <p:sldId id="444" r:id="rId103"/>
    <p:sldId id="445" r:id="rId104"/>
    <p:sldId id="446" r:id="rId105"/>
    <p:sldId id="447" r:id="rId106"/>
    <p:sldId id="414" r:id="rId107"/>
    <p:sldId id="419" r:id="rId108"/>
    <p:sldId id="415" r:id="rId109"/>
    <p:sldId id="416" r:id="rId110"/>
    <p:sldId id="417" r:id="rId111"/>
    <p:sldId id="418" r:id="rId112"/>
    <p:sldId id="406" r:id="rId113"/>
    <p:sldId id="407" r:id="rId114"/>
    <p:sldId id="408" r:id="rId115"/>
    <p:sldId id="409" r:id="rId116"/>
    <p:sldId id="410" r:id="rId117"/>
    <p:sldId id="411" r:id="rId118"/>
    <p:sldId id="421" r:id="rId119"/>
    <p:sldId id="422" r:id="rId120"/>
    <p:sldId id="369" r:id="rId121"/>
    <p:sldId id="468" r:id="rId122"/>
    <p:sldId id="469" r:id="rId123"/>
    <p:sldId id="475" r:id="rId124"/>
    <p:sldId id="476" r:id="rId125"/>
    <p:sldId id="482" r:id="rId126"/>
    <p:sldId id="477" r:id="rId127"/>
    <p:sldId id="470" r:id="rId128"/>
    <p:sldId id="471" r:id="rId129"/>
    <p:sldId id="483" r:id="rId130"/>
    <p:sldId id="472" r:id="rId131"/>
    <p:sldId id="473" r:id="rId132"/>
    <p:sldId id="484" r:id="rId133"/>
    <p:sldId id="474" r:id="rId134"/>
    <p:sldId id="478" r:id="rId135"/>
    <p:sldId id="479" r:id="rId136"/>
    <p:sldId id="480" r:id="rId137"/>
    <p:sldId id="324" r:id="rId138"/>
    <p:sldId id="323" r:id="rId139"/>
    <p:sldId id="325" r:id="rId140"/>
    <p:sldId id="382" r:id="rId1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Times New Roman" pitchFamily="18" charset="0"/>
      </a:defRPr>
    </a:lvl1pPr>
    <a:lvl2pPr marL="457200" algn="l" rtl="0" fontAlgn="base">
      <a:spcBef>
        <a:spcPct val="0"/>
      </a:spcBef>
      <a:spcAft>
        <a:spcPct val="0"/>
      </a:spcAft>
      <a:defRPr kern="1200">
        <a:solidFill>
          <a:schemeClr val="tx1"/>
        </a:solidFill>
        <a:latin typeface="Times New Roman" pitchFamily="18" charset="0"/>
        <a:ea typeface="+mn-ea"/>
        <a:cs typeface="Times New Roman" pitchFamily="18" charset="0"/>
      </a:defRPr>
    </a:lvl2pPr>
    <a:lvl3pPr marL="914400" algn="l" rtl="0" fontAlgn="base">
      <a:spcBef>
        <a:spcPct val="0"/>
      </a:spcBef>
      <a:spcAft>
        <a:spcPct val="0"/>
      </a:spcAft>
      <a:defRPr kern="1200">
        <a:solidFill>
          <a:schemeClr val="tx1"/>
        </a:solidFill>
        <a:latin typeface="Times New Roman" pitchFamily="18" charset="0"/>
        <a:ea typeface="+mn-ea"/>
        <a:cs typeface="Times New Roman" pitchFamily="18" charset="0"/>
      </a:defRPr>
    </a:lvl3pPr>
    <a:lvl4pPr marL="1371600" algn="l" rtl="0" fontAlgn="base">
      <a:spcBef>
        <a:spcPct val="0"/>
      </a:spcBef>
      <a:spcAft>
        <a:spcPct val="0"/>
      </a:spcAft>
      <a:defRPr kern="1200">
        <a:solidFill>
          <a:schemeClr val="tx1"/>
        </a:solidFill>
        <a:latin typeface="Times New Roman" pitchFamily="18" charset="0"/>
        <a:ea typeface="+mn-ea"/>
        <a:cs typeface="Times New Roman" pitchFamily="18" charset="0"/>
      </a:defRPr>
    </a:lvl4pPr>
    <a:lvl5pPr marL="1828800" algn="l" rtl="0" fontAlgn="base">
      <a:spcBef>
        <a:spcPct val="0"/>
      </a:spcBef>
      <a:spcAft>
        <a:spcPct val="0"/>
      </a:spcAft>
      <a:defRPr kern="1200">
        <a:solidFill>
          <a:schemeClr val="tx1"/>
        </a:solidFill>
        <a:latin typeface="Times New Roman" pitchFamily="18" charset="0"/>
        <a:ea typeface="+mn-ea"/>
        <a:cs typeface="Times New Roman" pitchFamily="18" charset="0"/>
      </a:defRPr>
    </a:lvl5pPr>
    <a:lvl6pPr marL="2286000" algn="l" defTabSz="914400" rtl="0" eaLnBrk="1" latinLnBrk="0" hangingPunct="1">
      <a:defRPr kern="1200">
        <a:solidFill>
          <a:schemeClr val="tx1"/>
        </a:solidFill>
        <a:latin typeface="Times New Roman" pitchFamily="18" charset="0"/>
        <a:ea typeface="+mn-ea"/>
        <a:cs typeface="Times New Roman" pitchFamily="18" charset="0"/>
      </a:defRPr>
    </a:lvl6pPr>
    <a:lvl7pPr marL="2743200" algn="l" defTabSz="914400" rtl="0" eaLnBrk="1" latinLnBrk="0" hangingPunct="1">
      <a:defRPr kern="1200">
        <a:solidFill>
          <a:schemeClr val="tx1"/>
        </a:solidFill>
        <a:latin typeface="Times New Roman" pitchFamily="18" charset="0"/>
        <a:ea typeface="+mn-ea"/>
        <a:cs typeface="Times New Roman" pitchFamily="18" charset="0"/>
      </a:defRPr>
    </a:lvl7pPr>
    <a:lvl8pPr marL="3200400" algn="l" defTabSz="914400" rtl="0" eaLnBrk="1" latinLnBrk="0" hangingPunct="1">
      <a:defRPr kern="1200">
        <a:solidFill>
          <a:schemeClr val="tx1"/>
        </a:solidFill>
        <a:latin typeface="Times New Roman" pitchFamily="18" charset="0"/>
        <a:ea typeface="+mn-ea"/>
        <a:cs typeface="Times New Roman" pitchFamily="18" charset="0"/>
      </a:defRPr>
    </a:lvl8pPr>
    <a:lvl9pPr marL="3657600" algn="l" defTabSz="914400" rtl="0" eaLnBrk="1" latinLnBrk="0" hangingPunct="1">
      <a:defRPr kern="1200">
        <a:solidFill>
          <a:schemeClr val="tx1"/>
        </a:solidFill>
        <a:latin typeface="Times New Roman" pitchFamily="18"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00B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62471" autoAdjust="0"/>
  </p:normalViewPr>
  <p:slideViewPr>
    <p:cSldViewPr>
      <p:cViewPr varScale="1">
        <p:scale>
          <a:sx n="57" d="100"/>
          <a:sy n="57" d="100"/>
        </p:scale>
        <p:origin x="2218" y="43"/>
      </p:cViewPr>
      <p:guideLst>
        <p:guide orient="horz" pos="2160"/>
        <p:guide pos="2880"/>
      </p:guideLst>
    </p:cSldViewPr>
  </p:slideViewPr>
  <p:outlineViewPr>
    <p:cViewPr>
      <p:scale>
        <a:sx n="33" d="100"/>
        <a:sy n="33" d="100"/>
      </p:scale>
      <p:origin x="0" y="7664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2390" units="cm"/>
          <inkml:channel name="Y" type="integer" max="768" units="cm"/>
        </inkml:traceFormat>
        <inkml:channelProperties>
          <inkml:channelProperty channel="X" name="resolution" value="49.58506" units="1/cm"/>
          <inkml:channelProperty channel="Y" name="resolution" value="28.33948" units="1/cm"/>
        </inkml:channelProperties>
      </inkml:inkSource>
      <inkml:timestamp xml:id="ts0" timeString="2018-03-20T06:17:44.4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17587 5346,'0'0,"92"0,45 0,0 0,0 0,46 0,-46 0,0 0,91-46,-136 46,-47 0,47 0,-47 0,1 0,-46 0,46 0,45 0,-45 0,91 0,-46 0,0 0,-45 0,46 0,-47 0,1-46,0 46,-1 0,-45 0,46 0,0 0,-46 0,45 0,-45 0,92 0,-92 0,45 0,47 0,-47 0,1 46,45-46,-45 46,0-46</inkml:trace>
</inkml:ink>
</file>

<file path=ppt/ink/ink2.xml><?xml version="1.0" encoding="utf-8"?>
<inkml:ink xmlns:inkml="http://www.w3.org/2003/InkML">
  <inkml:definitions>
    <inkml:context xml:id="ctx0">
      <inkml:inkSource xml:id="inkSrc0">
        <inkml:traceFormat>
          <inkml:channel name="X" type="integer" max="2390" units="cm"/>
          <inkml:channel name="Y" type="integer" max="768" units="cm"/>
        </inkml:traceFormat>
        <inkml:channelProperties>
          <inkml:channelProperty channel="X" name="resolution" value="49.58506" units="1/cm"/>
          <inkml:channelProperty channel="Y" name="resolution" value="28.33948" units="1/cm"/>
        </inkml:channelProperties>
      </inkml:inkSource>
      <inkml:timestamp xml:id="ts0" timeString="2018-03-20T06:17:46.8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4431 5163,'0'0,"0"0,0 0,91 0,0 0,-45 0,45 0,1 0,-1 0,0 46,1-46,-46 0,45 0,-91 0,46 0,-1 0,1 0,-46 0,46 0,-1 0,1 0,45 0,-45 0,0 0,45 0,-45 0,-46 0,91 0,-91 0,46 0,-46 0,45 0,-45 0</inkml:trace>
</inkml:ink>
</file>

<file path=ppt/ink/ink3.xml><?xml version="1.0" encoding="utf-8"?>
<inkml:ink xmlns:inkml="http://www.w3.org/2003/InkML">
  <inkml:definitions>
    <inkml:context xml:id="ctx0">
      <inkml:inkSource xml:id="inkSrc0">
        <inkml:traceFormat>
          <inkml:channel name="X" type="integer" max="2390" units="cm"/>
          <inkml:channel name="Y" type="integer" max="768" units="cm"/>
        </inkml:traceFormat>
        <inkml:channelProperties>
          <inkml:channelProperty channel="X" name="resolution" value="49.58506" units="1/cm"/>
          <inkml:channelProperty channel="Y" name="resolution" value="28.33948" units="1/cm"/>
        </inkml:channelProperties>
      </inkml:inkSource>
      <inkml:timestamp xml:id="ts0" timeString="2018-03-20T06:17:47.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4248 5620,'0'0,"91"46,46-46,137 0,-91 0,0 0,91 0,-91 0,91 0,-137 0,0 0,46 0,-138 0,1 0,-46 0</inkml:trace>
</inkml:ink>
</file>

<file path=ppt/ink/ink4.xml><?xml version="1.0" encoding="utf-8"?>
<inkml:ink xmlns:inkml="http://www.w3.org/2003/InkML">
  <inkml:definitions>
    <inkml:context xml:id="ctx0">
      <inkml:inkSource xml:id="inkSrc0">
        <inkml:traceFormat>
          <inkml:channel name="X" type="integer" max="2390" units="cm"/>
          <inkml:channel name="Y" type="integer" max="768" units="cm"/>
        </inkml:traceFormat>
        <inkml:channelProperties>
          <inkml:channelProperty channel="X" name="resolution" value="49.58506" units="1/cm"/>
          <inkml:channelProperty channel="Y" name="resolution" value="28.33948" units="1/cm"/>
        </inkml:channelProperties>
      </inkml:inkSource>
      <inkml:timestamp xml:id="ts0" timeString="2018-03-20T06:17:49.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6258 5346,'-46'0,"1"0,-1 0,-46 0,-90 0,90 0,-45 0,0 0,-45 0,136 0,-45 0,91 0,-46 0,46 0,-46 0,0 0,1 0,-1 0,0 0,46 0,0 0,-45 0,45 0,-46 0,0 0,46 0,-45 0,45 0,-46 0,0 0,1 0,-1 0,0 0,1 0,45 0,-46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pPr>
              <a:defRPr/>
            </a:pPr>
            <a:endParaRPr lang="en-US"/>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endParaRPr lang="en-US"/>
          </a:p>
        </p:txBody>
      </p:sp>
      <p:sp>
        <p:nvSpPr>
          <p:cNvPr id="1105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Arial" charset="0"/>
              </a:defRPr>
            </a:lvl1pPr>
          </a:lstStyle>
          <a:p>
            <a:pPr>
              <a:defRPr/>
            </a:pPr>
            <a:endParaRPr lang="en-US"/>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D555BC52-DD66-4E79-9BB0-BBE2BEE3D37F}" type="slidenum">
              <a:rPr lang="en-US"/>
              <a:pPr>
                <a:defRPr/>
              </a:pPr>
              <a:t>‹#›</a:t>
            </a:fld>
            <a:endParaRPr lang="en-US"/>
          </a:p>
        </p:txBody>
      </p:sp>
    </p:spTree>
    <p:extLst>
      <p:ext uri="{BB962C8B-B14F-4D97-AF65-F5344CB8AC3E}">
        <p14:creationId xmlns:p14="http://schemas.microsoft.com/office/powerpoint/2010/main" val="2336488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Arial" pitchFamily="34" charset="0"/>
              </a:rPr>
              <a:t>1. </a:t>
            </a:r>
            <a:r>
              <a:rPr lang="en-US" dirty="0" err="1">
                <a:cs typeface="Arial" pitchFamily="34" charset="0"/>
              </a:rPr>
              <a:t>Ðầu</a:t>
            </a:r>
            <a:r>
              <a:rPr lang="en-US" dirty="0">
                <a:cs typeface="Arial" pitchFamily="34" charset="0"/>
              </a:rPr>
              <a:t> </a:t>
            </a:r>
            <a:r>
              <a:rPr lang="en-US" dirty="0" err="1">
                <a:cs typeface="Arial" pitchFamily="34" charset="0"/>
              </a:rPr>
              <a:t>tiên</a:t>
            </a:r>
            <a:r>
              <a:rPr lang="en-US" dirty="0">
                <a:cs typeface="Arial" pitchFamily="34" charset="0"/>
              </a:rPr>
              <a:t> </a:t>
            </a:r>
            <a:r>
              <a:rPr lang="en-US" dirty="0" err="1">
                <a:cs typeface="Arial" pitchFamily="34" charset="0"/>
              </a:rPr>
              <a:t>là</a:t>
            </a:r>
            <a:r>
              <a:rPr lang="en-US" dirty="0">
                <a:cs typeface="Arial" pitchFamily="34" charset="0"/>
              </a:rPr>
              <a:t> </a:t>
            </a:r>
            <a:r>
              <a:rPr lang="en-US" dirty="0" err="1">
                <a:cs typeface="Arial" pitchFamily="34" charset="0"/>
              </a:rPr>
              <a:t>phần</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file header: </a:t>
            </a:r>
            <a:r>
              <a:rPr lang="en-US" i="1" dirty="0">
                <a:cs typeface="Arial" pitchFamily="34" charset="0"/>
              </a:rPr>
              <a:t>#include &lt;</a:t>
            </a:r>
            <a:r>
              <a:rPr lang="en-US" i="1" dirty="0" err="1">
                <a:cs typeface="Arial" pitchFamily="34" charset="0"/>
              </a:rPr>
              <a:t>tên</a:t>
            </a:r>
            <a:r>
              <a:rPr lang="en-US" i="1" dirty="0">
                <a:cs typeface="Arial" pitchFamily="34" charset="0"/>
              </a:rPr>
              <a:t> chip </a:t>
            </a:r>
            <a:r>
              <a:rPr lang="en-US" i="1" dirty="0" err="1">
                <a:cs typeface="Arial" pitchFamily="34" charset="0"/>
              </a:rPr>
              <a:t>dùng.h</a:t>
            </a:r>
            <a:r>
              <a:rPr lang="en-US" i="1" dirty="0">
                <a:cs typeface="Arial" pitchFamily="34" charset="0"/>
              </a:rPr>
              <a:t>&gt;: </a:t>
            </a:r>
            <a:r>
              <a:rPr lang="en-US" dirty="0" err="1">
                <a:cs typeface="Arial" pitchFamily="34" charset="0"/>
              </a:rPr>
              <a:t>Nội</a:t>
            </a:r>
            <a:r>
              <a:rPr lang="en-US" dirty="0">
                <a:cs typeface="Arial" pitchFamily="34" charset="0"/>
              </a:rPr>
              <a:t> dung </a:t>
            </a:r>
            <a:r>
              <a:rPr lang="en-US" dirty="0" err="1">
                <a:cs typeface="Arial" pitchFamily="34" charset="0"/>
              </a:rPr>
              <a:t>của</a:t>
            </a:r>
            <a:r>
              <a:rPr lang="en-US" dirty="0">
                <a:cs typeface="Arial" pitchFamily="34" charset="0"/>
              </a:rPr>
              <a:t> file </a:t>
            </a:r>
            <a:r>
              <a:rPr lang="en-US" dirty="0" err="1">
                <a:cs typeface="Arial" pitchFamily="34" charset="0"/>
              </a:rPr>
              <a:t>này</a:t>
            </a:r>
            <a:r>
              <a:rPr lang="en-US" dirty="0">
                <a:cs typeface="Arial" pitchFamily="34" charset="0"/>
              </a:rPr>
              <a:t> </a:t>
            </a:r>
            <a:r>
              <a:rPr lang="en-US" dirty="0" err="1">
                <a:cs typeface="Arial" pitchFamily="34" charset="0"/>
              </a:rPr>
              <a:t>sẽ</a:t>
            </a:r>
            <a:r>
              <a:rPr lang="en-US" dirty="0">
                <a:cs typeface="Arial" pitchFamily="34" charset="0"/>
              </a:rPr>
              <a:t> </a:t>
            </a:r>
            <a:r>
              <a:rPr lang="en-US" dirty="0" err="1">
                <a:cs typeface="Arial" pitchFamily="34" charset="0"/>
              </a:rPr>
              <a:t>dịnh</a:t>
            </a:r>
            <a:r>
              <a:rPr lang="en-US" dirty="0">
                <a:cs typeface="Arial" pitchFamily="34" charset="0"/>
              </a:rPr>
              <a:t> </a:t>
            </a:r>
            <a:r>
              <a:rPr lang="en-US" dirty="0" err="1">
                <a:cs typeface="Arial" pitchFamily="34" charset="0"/>
              </a:rPr>
              <a:t>nghia</a:t>
            </a:r>
            <a:r>
              <a:rPr lang="en-US" dirty="0">
                <a:cs typeface="Arial" pitchFamily="34" charset="0"/>
              </a:rPr>
              <a:t> </a:t>
            </a:r>
            <a:r>
              <a:rPr lang="en-US" dirty="0" err="1">
                <a:cs typeface="Arial" pitchFamily="34" charset="0"/>
              </a:rPr>
              <a:t>tấc</a:t>
            </a:r>
            <a:r>
              <a:rPr lang="en-US" dirty="0">
                <a:cs typeface="Arial" pitchFamily="34" charset="0"/>
              </a:rPr>
              <a:t> </a:t>
            </a:r>
            <a:r>
              <a:rPr lang="en-US" dirty="0" err="1">
                <a:cs typeface="Arial" pitchFamily="34" charset="0"/>
              </a:rPr>
              <a:t>cả</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tên</a:t>
            </a:r>
            <a:r>
              <a:rPr lang="en-US" dirty="0">
                <a:cs typeface="Arial" pitchFamily="34" charset="0"/>
              </a:rPr>
              <a:t> </a:t>
            </a:r>
            <a:r>
              <a:rPr lang="en-US" dirty="0" err="1">
                <a:cs typeface="Arial" pitchFamily="34" charset="0"/>
              </a:rPr>
              <a:t>cung</a:t>
            </a:r>
            <a:r>
              <a:rPr lang="en-US" dirty="0">
                <a:cs typeface="Arial" pitchFamily="34" charset="0"/>
              </a:rPr>
              <a:t> </a:t>
            </a:r>
            <a:r>
              <a:rPr lang="en-US" dirty="0" err="1">
                <a:cs typeface="Arial" pitchFamily="34" charset="0"/>
              </a:rPr>
              <a:t>nhu</a:t>
            </a:r>
            <a:r>
              <a:rPr lang="en-US" dirty="0">
                <a:cs typeface="Arial" pitchFamily="34" charset="0"/>
              </a:rPr>
              <a:t> </a:t>
            </a:r>
            <a:r>
              <a:rPr lang="en-US" dirty="0" err="1">
                <a:cs typeface="Arial" pitchFamily="34" charset="0"/>
              </a:rPr>
              <a:t>dịnh</a:t>
            </a:r>
            <a:r>
              <a:rPr lang="en-US" dirty="0">
                <a:cs typeface="Arial" pitchFamily="34" charset="0"/>
              </a:rPr>
              <a:t> </a:t>
            </a:r>
            <a:r>
              <a:rPr lang="en-US" dirty="0" err="1">
                <a:cs typeface="Arial" pitchFamily="34" charset="0"/>
              </a:rPr>
              <a:t>nghia</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hằng</a:t>
            </a:r>
            <a:r>
              <a:rPr lang="en-US" dirty="0">
                <a:cs typeface="Arial" pitchFamily="34" charset="0"/>
              </a:rPr>
              <a:t> </a:t>
            </a:r>
            <a:r>
              <a:rPr lang="en-US" dirty="0" err="1">
                <a:cs typeface="Arial" pitchFamily="34" charset="0"/>
              </a:rPr>
              <a:t>sẽ</a:t>
            </a:r>
            <a:r>
              <a:rPr lang="en-US" dirty="0">
                <a:cs typeface="Arial" pitchFamily="34" charset="0"/>
              </a:rPr>
              <a:t> </a:t>
            </a:r>
            <a:r>
              <a:rPr lang="en-US" dirty="0" err="1">
                <a:cs typeface="Arial" pitchFamily="34" charset="0"/>
              </a:rPr>
              <a:t>duợc</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trong</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hàm</a:t>
            </a:r>
            <a:r>
              <a:rPr lang="en-US" dirty="0">
                <a:cs typeface="Arial" pitchFamily="34" charset="0"/>
              </a:rPr>
              <a:t> </a:t>
            </a:r>
            <a:r>
              <a:rPr lang="en-US" dirty="0" err="1">
                <a:cs typeface="Arial" pitchFamily="34" charset="0"/>
              </a:rPr>
              <a:t>chức</a:t>
            </a:r>
            <a:r>
              <a:rPr lang="en-US" dirty="0">
                <a:cs typeface="Arial" pitchFamily="34" charset="0"/>
              </a:rPr>
              <a:t> </a:t>
            </a:r>
            <a:r>
              <a:rPr lang="en-US" dirty="0" err="1">
                <a:cs typeface="Arial" pitchFamily="34" charset="0"/>
              </a:rPr>
              <a:t>nang</a:t>
            </a:r>
            <a:r>
              <a:rPr lang="en-US" dirty="0">
                <a:cs typeface="Arial" pitchFamily="34" charset="0"/>
              </a:rPr>
              <a:t> </a:t>
            </a:r>
            <a:r>
              <a:rPr lang="en-US" dirty="0" err="1">
                <a:cs typeface="Arial" pitchFamily="34" charset="0"/>
              </a:rPr>
              <a:t>của</a:t>
            </a:r>
            <a:r>
              <a:rPr lang="en-US" dirty="0">
                <a:cs typeface="Arial" pitchFamily="34" charset="0"/>
              </a:rPr>
              <a:t> CCS. </a:t>
            </a:r>
            <a:r>
              <a:rPr lang="en-US" i="1" dirty="0" err="1">
                <a:cs typeface="Arial" pitchFamily="34" charset="0"/>
              </a:rPr>
              <a:t>Có</a:t>
            </a:r>
            <a:r>
              <a:rPr lang="en-US" i="1" dirty="0">
                <a:cs typeface="Arial" pitchFamily="34" charset="0"/>
              </a:rPr>
              <a:t> </a:t>
            </a:r>
            <a:r>
              <a:rPr lang="en-US" i="1" dirty="0" err="1">
                <a:cs typeface="Arial" pitchFamily="34" charset="0"/>
              </a:rPr>
              <a:t>thể</a:t>
            </a:r>
            <a:r>
              <a:rPr lang="en-US" i="1" dirty="0">
                <a:cs typeface="Arial" pitchFamily="34" charset="0"/>
              </a:rPr>
              <a:t> </a:t>
            </a:r>
            <a:r>
              <a:rPr lang="en-US" i="1" dirty="0" err="1">
                <a:cs typeface="Arial" pitchFamily="34" charset="0"/>
              </a:rPr>
              <a:t>mở</a:t>
            </a:r>
            <a:r>
              <a:rPr lang="en-US" i="1" dirty="0">
                <a:cs typeface="Arial" pitchFamily="34" charset="0"/>
              </a:rPr>
              <a:t> file: C:\Program Files\PICC\Devices\16F877A.h </a:t>
            </a:r>
            <a:r>
              <a:rPr lang="en-US" i="1" dirty="0" err="1">
                <a:cs typeface="Arial" pitchFamily="34" charset="0"/>
              </a:rPr>
              <a:t>dể</a:t>
            </a:r>
            <a:r>
              <a:rPr lang="en-US" i="1" dirty="0">
                <a:cs typeface="Arial" pitchFamily="34" charset="0"/>
              </a:rPr>
              <a:t> </a:t>
            </a:r>
            <a:r>
              <a:rPr lang="en-US" i="1" dirty="0" err="1">
                <a:cs typeface="Arial" pitchFamily="34" charset="0"/>
              </a:rPr>
              <a:t>hiểu</a:t>
            </a:r>
            <a:r>
              <a:rPr lang="en-US" i="1" dirty="0">
                <a:cs typeface="Arial" pitchFamily="34" charset="0"/>
              </a:rPr>
              <a:t> </a:t>
            </a:r>
            <a:r>
              <a:rPr lang="en-US" i="1" dirty="0" err="1">
                <a:cs typeface="Arial" pitchFamily="34" charset="0"/>
              </a:rPr>
              <a:t>thêm</a:t>
            </a:r>
            <a:r>
              <a:rPr lang="en-US" i="1" dirty="0">
                <a:cs typeface="Arial" pitchFamily="34" charset="0"/>
              </a:rPr>
              <a:t> </a:t>
            </a:r>
            <a:endParaRPr lang="en-US" dirty="0">
              <a:cs typeface="Arial" pitchFamily="34" charset="0"/>
            </a:endParaRPr>
          </a:p>
          <a:p>
            <a:r>
              <a:rPr lang="en-US" i="1" dirty="0">
                <a:cs typeface="Arial" pitchFamily="34" charset="0"/>
              </a:rPr>
              <a:t>2. </a:t>
            </a:r>
            <a:r>
              <a:rPr lang="en-US" dirty="0" err="1">
                <a:cs typeface="Arial" pitchFamily="34" charset="0"/>
              </a:rPr>
              <a:t>Thứ</a:t>
            </a:r>
            <a:r>
              <a:rPr lang="en-US" dirty="0">
                <a:cs typeface="Arial" pitchFamily="34" charset="0"/>
              </a:rPr>
              <a:t> </a:t>
            </a:r>
            <a:r>
              <a:rPr lang="en-US" dirty="0" err="1">
                <a:cs typeface="Arial" pitchFamily="34" charset="0"/>
              </a:rPr>
              <a:t>hai</a:t>
            </a:r>
            <a:r>
              <a:rPr lang="en-US" dirty="0">
                <a:cs typeface="Arial" pitchFamily="34" charset="0"/>
              </a:rPr>
              <a:t> </a:t>
            </a:r>
            <a:r>
              <a:rPr lang="en-US" dirty="0" err="1">
                <a:cs typeface="Arial" pitchFamily="34" charset="0"/>
              </a:rPr>
              <a:t>là</a:t>
            </a:r>
            <a:r>
              <a:rPr lang="en-US" dirty="0">
                <a:cs typeface="Arial" pitchFamily="34" charset="0"/>
              </a:rPr>
              <a:t> </a:t>
            </a:r>
            <a:r>
              <a:rPr lang="en-US" dirty="0" err="1">
                <a:cs typeface="Arial" pitchFamily="34" charset="0"/>
              </a:rPr>
              <a:t>phần</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đặc</a:t>
            </a:r>
            <a:r>
              <a:rPr lang="en-US" dirty="0">
                <a:cs typeface="Arial" pitchFamily="34" charset="0"/>
              </a:rPr>
              <a:t> </a:t>
            </a:r>
            <a:r>
              <a:rPr lang="en-US" dirty="0" err="1">
                <a:cs typeface="Arial" pitchFamily="34" charset="0"/>
              </a:rPr>
              <a:t>điểm</a:t>
            </a:r>
            <a:r>
              <a:rPr lang="en-US" dirty="0">
                <a:cs typeface="Arial" pitchFamily="34" charset="0"/>
              </a:rPr>
              <a:t> </a:t>
            </a:r>
            <a:r>
              <a:rPr lang="en-US" dirty="0" err="1">
                <a:cs typeface="Arial" pitchFamily="34" charset="0"/>
              </a:rPr>
              <a:t>kỹ</a:t>
            </a:r>
            <a:r>
              <a:rPr lang="en-US" dirty="0">
                <a:cs typeface="Arial" pitchFamily="34" charset="0"/>
              </a:rPr>
              <a:t> </a:t>
            </a:r>
            <a:r>
              <a:rPr lang="en-US" dirty="0" err="1">
                <a:cs typeface="Arial" pitchFamily="34" charset="0"/>
              </a:rPr>
              <a:t>thuật</a:t>
            </a:r>
            <a:r>
              <a:rPr lang="en-US" dirty="0">
                <a:cs typeface="Arial" pitchFamily="34" charset="0"/>
              </a:rPr>
              <a:t> </a:t>
            </a:r>
            <a:r>
              <a:rPr lang="en-US" dirty="0" err="1">
                <a:cs typeface="Arial" pitchFamily="34" charset="0"/>
              </a:rPr>
              <a:t>của</a:t>
            </a:r>
            <a:r>
              <a:rPr lang="en-US" dirty="0">
                <a:cs typeface="Arial" pitchFamily="34" charset="0"/>
              </a:rPr>
              <a:t> vi </a:t>
            </a:r>
            <a:r>
              <a:rPr lang="en-US" dirty="0" err="1">
                <a:cs typeface="Arial" pitchFamily="34" charset="0"/>
              </a:rPr>
              <a:t>điều</a:t>
            </a:r>
            <a:r>
              <a:rPr lang="en-US" dirty="0">
                <a:cs typeface="Arial" pitchFamily="34" charset="0"/>
              </a:rPr>
              <a:t> </a:t>
            </a:r>
            <a:r>
              <a:rPr lang="en-US" dirty="0" err="1">
                <a:cs typeface="Arial" pitchFamily="34" charset="0"/>
              </a:rPr>
              <a:t>khiển</a:t>
            </a:r>
            <a:r>
              <a:rPr lang="en-US" dirty="0">
                <a:cs typeface="Arial" pitchFamily="34" charset="0"/>
              </a:rPr>
              <a:t>: </a:t>
            </a:r>
            <a:r>
              <a:rPr lang="en-US" dirty="0">
                <a:solidFill>
                  <a:schemeClr val="hlink"/>
                </a:solidFill>
                <a:cs typeface="Arial" pitchFamily="34" charset="0"/>
              </a:rPr>
              <a:t>#device *=8  ADC=10</a:t>
            </a:r>
          </a:p>
          <a:p>
            <a:pPr lvl="2">
              <a:buFont typeface="Courier New" pitchFamily="49" charset="0"/>
              <a:buNone/>
            </a:pPr>
            <a:r>
              <a:rPr lang="en-US" dirty="0">
                <a:cs typeface="Arial" pitchFamily="34" charset="0"/>
              </a:rPr>
              <a:t>#Device chip option</a:t>
            </a:r>
          </a:p>
          <a:p>
            <a:pPr lvl="2">
              <a:buFont typeface="Courier New" pitchFamily="49" charset="0"/>
              <a:buNone/>
            </a:pPr>
            <a:r>
              <a:rPr lang="en-US" dirty="0">
                <a:cs typeface="Arial" pitchFamily="34" charset="0"/>
              </a:rPr>
              <a:t>Chip: </a:t>
            </a:r>
            <a:r>
              <a:rPr lang="en-US" dirty="0" err="1">
                <a:cs typeface="Arial" pitchFamily="34" charset="0"/>
              </a:rPr>
              <a:t>tên</a:t>
            </a:r>
            <a:r>
              <a:rPr lang="en-US" dirty="0">
                <a:cs typeface="Arial" pitchFamily="34" charset="0"/>
              </a:rPr>
              <a:t> VĐK </a:t>
            </a:r>
            <a:r>
              <a:rPr lang="en-US" dirty="0" err="1">
                <a:cs typeface="Arial" pitchFamily="34" charset="0"/>
              </a:rPr>
              <a:t>sử</a:t>
            </a:r>
            <a:r>
              <a:rPr lang="en-US" dirty="0">
                <a:cs typeface="Arial" pitchFamily="34" charset="0"/>
              </a:rPr>
              <a:t> </a:t>
            </a:r>
            <a:r>
              <a:rPr lang="en-US" dirty="0" err="1">
                <a:cs typeface="Arial" pitchFamily="34" charset="0"/>
              </a:rPr>
              <a:t>dụng</a:t>
            </a:r>
            <a:r>
              <a:rPr lang="en-US" dirty="0">
                <a:cs typeface="Arial" pitchFamily="34" charset="0"/>
              </a:rPr>
              <a:t>, </a:t>
            </a:r>
            <a:r>
              <a:rPr lang="en-US" dirty="0" err="1">
                <a:cs typeface="Arial" pitchFamily="34" charset="0"/>
              </a:rPr>
              <a:t>không</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tham</a:t>
            </a:r>
            <a:r>
              <a:rPr lang="en-US" dirty="0">
                <a:cs typeface="Arial" pitchFamily="34" charset="0"/>
              </a:rPr>
              <a:t> </a:t>
            </a:r>
            <a:r>
              <a:rPr lang="en-US" dirty="0" err="1">
                <a:cs typeface="Arial" pitchFamily="34" charset="0"/>
              </a:rPr>
              <a:t>số</a:t>
            </a:r>
            <a:r>
              <a:rPr lang="en-US" dirty="0">
                <a:cs typeface="Arial" pitchFamily="34" charset="0"/>
              </a:rPr>
              <a:t> </a:t>
            </a:r>
            <a:r>
              <a:rPr lang="en-US" dirty="0" err="1">
                <a:cs typeface="Arial" pitchFamily="34" charset="0"/>
              </a:rPr>
              <a:t>này</a:t>
            </a:r>
            <a:r>
              <a:rPr lang="en-US" dirty="0">
                <a:cs typeface="Arial" pitchFamily="34" charset="0"/>
              </a:rPr>
              <a:t> </a:t>
            </a:r>
            <a:r>
              <a:rPr lang="en-US" dirty="0" err="1">
                <a:cs typeface="Arial" pitchFamily="34" charset="0"/>
              </a:rPr>
              <a:t>nếu</a:t>
            </a:r>
            <a:r>
              <a:rPr lang="en-US" dirty="0">
                <a:cs typeface="Arial" pitchFamily="34" charset="0"/>
              </a:rPr>
              <a:t> </a:t>
            </a:r>
            <a:r>
              <a:rPr lang="en-US" dirty="0" err="1">
                <a:cs typeface="Arial" pitchFamily="34" charset="0"/>
              </a:rPr>
              <a:t>đã</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tên</a:t>
            </a:r>
            <a:r>
              <a:rPr lang="en-US" dirty="0">
                <a:cs typeface="Arial" pitchFamily="34" charset="0"/>
              </a:rPr>
              <a:t> </a:t>
            </a:r>
            <a:r>
              <a:rPr lang="en-US" dirty="0" err="1">
                <a:cs typeface="Arial" pitchFamily="34" charset="0"/>
              </a:rPr>
              <a:t>chíp</a:t>
            </a:r>
            <a:r>
              <a:rPr lang="en-US" dirty="0">
                <a:cs typeface="Arial" pitchFamily="34" charset="0"/>
              </a:rPr>
              <a:t> ở #include.</a:t>
            </a:r>
          </a:p>
          <a:p>
            <a:pPr lvl="2">
              <a:buFont typeface="Courier New" pitchFamily="49" charset="0"/>
              <a:buNone/>
            </a:pPr>
            <a:r>
              <a:rPr lang="en-US" dirty="0">
                <a:cs typeface="Arial" pitchFamily="34" charset="0"/>
              </a:rPr>
              <a:t>Option: </a:t>
            </a:r>
            <a:r>
              <a:rPr lang="en-US" dirty="0" err="1">
                <a:cs typeface="Arial" pitchFamily="34" charset="0"/>
              </a:rPr>
              <a:t>toán</a:t>
            </a:r>
            <a:r>
              <a:rPr lang="en-US" dirty="0">
                <a:cs typeface="Arial" pitchFamily="34" charset="0"/>
              </a:rPr>
              <a:t> </a:t>
            </a:r>
            <a:r>
              <a:rPr lang="en-US" dirty="0" err="1">
                <a:cs typeface="Arial" pitchFamily="34" charset="0"/>
              </a:rPr>
              <a:t>tử</a:t>
            </a:r>
            <a:r>
              <a:rPr lang="en-US" dirty="0">
                <a:cs typeface="Arial" pitchFamily="34" charset="0"/>
              </a:rPr>
              <a:t> </a:t>
            </a:r>
            <a:r>
              <a:rPr lang="en-US" dirty="0" err="1">
                <a:cs typeface="Arial" pitchFamily="34" charset="0"/>
              </a:rPr>
              <a:t>tiêu</a:t>
            </a:r>
            <a:r>
              <a:rPr lang="en-US" dirty="0">
                <a:cs typeface="Arial" pitchFamily="34" charset="0"/>
              </a:rPr>
              <a:t> </a:t>
            </a:r>
            <a:r>
              <a:rPr lang="en-US" dirty="0" err="1">
                <a:cs typeface="Arial" pitchFamily="34" charset="0"/>
              </a:rPr>
              <a:t>chuẩn</a:t>
            </a:r>
            <a:r>
              <a:rPr lang="en-US" dirty="0">
                <a:cs typeface="Arial" pitchFamily="34" charset="0"/>
              </a:rPr>
              <a:t> </a:t>
            </a:r>
            <a:r>
              <a:rPr lang="en-US" dirty="0" err="1">
                <a:cs typeface="Arial" pitchFamily="34" charset="0"/>
              </a:rPr>
              <a:t>theo</a:t>
            </a:r>
            <a:r>
              <a:rPr lang="en-US" dirty="0">
                <a:cs typeface="Arial" pitchFamily="34" charset="0"/>
              </a:rPr>
              <a:t> </a:t>
            </a:r>
            <a:r>
              <a:rPr lang="en-US" dirty="0" err="1">
                <a:cs typeface="Arial" pitchFamily="34" charset="0"/>
              </a:rPr>
              <a:t>từng</a:t>
            </a:r>
            <a:r>
              <a:rPr lang="en-US" dirty="0">
                <a:cs typeface="Arial" pitchFamily="34" charset="0"/>
              </a:rPr>
              <a:t> chip:</a:t>
            </a:r>
          </a:p>
          <a:p>
            <a:pPr lvl="3">
              <a:buFont typeface="Wingdings" pitchFamily="2" charset="2"/>
              <a:buNone/>
            </a:pPr>
            <a:r>
              <a:rPr lang="en-US" dirty="0">
                <a:cs typeface="Arial" pitchFamily="34" charset="0"/>
              </a:rPr>
              <a:t>*=5: </a:t>
            </a:r>
            <a:r>
              <a:rPr lang="en-US" dirty="0" err="1">
                <a:cs typeface="Arial" pitchFamily="34" charset="0"/>
              </a:rPr>
              <a:t>dùng</a:t>
            </a:r>
            <a:r>
              <a:rPr lang="en-US" dirty="0">
                <a:cs typeface="Arial" pitchFamily="34" charset="0"/>
              </a:rPr>
              <a:t> pointer 5 bit (</a:t>
            </a:r>
            <a:r>
              <a:rPr lang="en-US" dirty="0" err="1">
                <a:cs typeface="Arial" pitchFamily="34" charset="0"/>
              </a:rPr>
              <a:t>Tất</a:t>
            </a:r>
            <a:r>
              <a:rPr lang="en-US" dirty="0">
                <a:cs typeface="Arial" pitchFamily="34" charset="0"/>
              </a:rPr>
              <a:t> </a:t>
            </a:r>
            <a:r>
              <a:rPr lang="en-US" dirty="0" err="1">
                <a:cs typeface="Arial" pitchFamily="34" charset="0"/>
              </a:rPr>
              <a:t>cả</a:t>
            </a:r>
            <a:r>
              <a:rPr lang="en-US" dirty="0">
                <a:cs typeface="Arial" pitchFamily="34" charset="0"/>
              </a:rPr>
              <a:t> PIC)</a:t>
            </a:r>
          </a:p>
          <a:p>
            <a:pPr lvl="3">
              <a:buFont typeface="Wingdings" pitchFamily="2" charset="2"/>
              <a:buNone/>
            </a:pPr>
            <a:r>
              <a:rPr lang="en-US" dirty="0">
                <a:cs typeface="Arial" pitchFamily="34" charset="0"/>
              </a:rPr>
              <a:t>*=8: </a:t>
            </a:r>
            <a:r>
              <a:rPr lang="en-US" dirty="0" err="1">
                <a:cs typeface="Arial" pitchFamily="34" charset="0"/>
              </a:rPr>
              <a:t>dùng</a:t>
            </a:r>
            <a:r>
              <a:rPr lang="en-US" dirty="0">
                <a:cs typeface="Arial" pitchFamily="34" charset="0"/>
              </a:rPr>
              <a:t> pointer 8 bit (PIC 14 </a:t>
            </a:r>
            <a:r>
              <a:rPr lang="en-US" dirty="0" err="1">
                <a:cs typeface="Arial" pitchFamily="34" charset="0"/>
              </a:rPr>
              <a:t>và</a:t>
            </a:r>
            <a:r>
              <a:rPr lang="en-US" dirty="0">
                <a:cs typeface="Arial" pitchFamily="34" charset="0"/>
              </a:rPr>
              <a:t> 16bit)</a:t>
            </a:r>
          </a:p>
          <a:p>
            <a:pPr lvl="3">
              <a:buFont typeface="Wingdings" pitchFamily="2" charset="2"/>
              <a:buNone/>
            </a:pPr>
            <a:r>
              <a:rPr lang="en-US" dirty="0">
                <a:cs typeface="Arial" pitchFamily="34" charset="0"/>
              </a:rPr>
              <a:t>*=16: </a:t>
            </a:r>
            <a:r>
              <a:rPr lang="en-US" dirty="0" err="1">
                <a:cs typeface="Arial" pitchFamily="34" charset="0"/>
              </a:rPr>
              <a:t>dùng</a:t>
            </a:r>
            <a:r>
              <a:rPr lang="en-US" dirty="0">
                <a:cs typeface="Arial" pitchFamily="34" charset="0"/>
              </a:rPr>
              <a:t> pointer 16 bit (PIC 14bit)</a:t>
            </a:r>
          </a:p>
          <a:p>
            <a:pPr lvl="2">
              <a:buFont typeface="Courier New" pitchFamily="49" charset="0"/>
              <a:buNone/>
            </a:pPr>
            <a:r>
              <a:rPr lang="en-US" dirty="0">
                <a:cs typeface="Arial" pitchFamily="34" charset="0"/>
              </a:rPr>
              <a:t>ADC = x: </a:t>
            </a:r>
            <a:r>
              <a:rPr lang="en-US" dirty="0" err="1">
                <a:cs typeface="Arial" pitchFamily="34" charset="0"/>
              </a:rPr>
              <a:t>sử</a:t>
            </a:r>
            <a:r>
              <a:rPr lang="en-US" dirty="0">
                <a:cs typeface="Arial" pitchFamily="34" charset="0"/>
              </a:rPr>
              <a:t> </a:t>
            </a:r>
            <a:r>
              <a:rPr lang="en-US" dirty="0" err="1">
                <a:cs typeface="Arial" pitchFamily="34" charset="0"/>
              </a:rPr>
              <a:t>dụng</a:t>
            </a:r>
            <a:r>
              <a:rPr lang="en-US" dirty="0">
                <a:cs typeface="Arial" pitchFamily="34" charset="0"/>
              </a:rPr>
              <a:t> ADC x bit (8, 10, …bit </a:t>
            </a:r>
            <a:r>
              <a:rPr lang="en-US" dirty="0" err="1">
                <a:cs typeface="Arial" pitchFamily="34" charset="0"/>
              </a:rPr>
              <a:t>tùy</a:t>
            </a:r>
            <a:r>
              <a:rPr lang="en-US" dirty="0">
                <a:cs typeface="Arial" pitchFamily="34" charset="0"/>
              </a:rPr>
              <a:t> chip), </a:t>
            </a:r>
            <a:r>
              <a:rPr lang="en-US" dirty="0" err="1">
                <a:cs typeface="Arial" pitchFamily="34" charset="0"/>
              </a:rPr>
              <a:t>khi</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hàm</a:t>
            </a:r>
            <a:r>
              <a:rPr lang="en-US" dirty="0">
                <a:cs typeface="Arial" pitchFamily="34" charset="0"/>
              </a:rPr>
              <a:t> </a:t>
            </a:r>
            <a:r>
              <a:rPr lang="en-US" dirty="0" err="1">
                <a:cs typeface="Arial" pitchFamily="34" charset="0"/>
              </a:rPr>
              <a:t>read_adc</a:t>
            </a:r>
            <a:r>
              <a:rPr lang="en-US" dirty="0">
                <a:cs typeface="Arial" pitchFamily="34" charset="0"/>
              </a:rPr>
              <a:t>(), </a:t>
            </a:r>
            <a:r>
              <a:rPr lang="en-US" dirty="0" err="1">
                <a:cs typeface="Arial" pitchFamily="34" charset="0"/>
              </a:rPr>
              <a:t>sẽ</a:t>
            </a:r>
            <a:r>
              <a:rPr lang="en-US" dirty="0">
                <a:cs typeface="Arial" pitchFamily="34" charset="0"/>
              </a:rPr>
              <a:t> </a:t>
            </a:r>
            <a:r>
              <a:rPr lang="en-US" dirty="0" err="1">
                <a:cs typeface="Arial" pitchFamily="34" charset="0"/>
              </a:rPr>
              <a:t>trả</a:t>
            </a:r>
            <a:r>
              <a:rPr lang="en-US" dirty="0">
                <a:cs typeface="Arial" pitchFamily="34" charset="0"/>
              </a:rPr>
              <a:t> </a:t>
            </a:r>
            <a:r>
              <a:rPr lang="en-US" dirty="0" err="1">
                <a:cs typeface="Arial" pitchFamily="34" charset="0"/>
              </a:rPr>
              <a:t>về</a:t>
            </a:r>
            <a:r>
              <a:rPr lang="en-US" dirty="0">
                <a:cs typeface="Arial" pitchFamily="34" charset="0"/>
              </a:rPr>
              <a:t> </a:t>
            </a:r>
            <a:r>
              <a:rPr lang="en-US" dirty="0" err="1">
                <a:cs typeface="Arial" pitchFamily="34" charset="0"/>
              </a:rPr>
              <a:t>giá</a:t>
            </a:r>
            <a:r>
              <a:rPr lang="en-US" dirty="0">
                <a:cs typeface="Arial" pitchFamily="34" charset="0"/>
              </a:rPr>
              <a:t> </a:t>
            </a:r>
            <a:r>
              <a:rPr lang="en-US" dirty="0" err="1">
                <a:cs typeface="Arial" pitchFamily="34" charset="0"/>
              </a:rPr>
              <a:t>trị</a:t>
            </a:r>
            <a:r>
              <a:rPr lang="en-US" dirty="0">
                <a:cs typeface="Arial" pitchFamily="34" charset="0"/>
              </a:rPr>
              <a:t> x bit.</a:t>
            </a:r>
          </a:p>
          <a:p>
            <a:r>
              <a:rPr lang="en-US" i="1" dirty="0">
                <a:cs typeface="Arial" pitchFamily="34" charset="0"/>
              </a:rPr>
              <a:t>3. </a:t>
            </a:r>
            <a:r>
              <a:rPr lang="en-US" dirty="0" err="1">
                <a:cs typeface="Arial" pitchFamily="34" charset="0"/>
              </a:rPr>
              <a:t>Thứ</a:t>
            </a:r>
            <a:r>
              <a:rPr lang="en-US" dirty="0">
                <a:cs typeface="Arial" pitchFamily="34" charset="0"/>
              </a:rPr>
              <a:t> BA </a:t>
            </a:r>
            <a:r>
              <a:rPr lang="en-US" dirty="0" err="1">
                <a:cs typeface="Arial" pitchFamily="34" charset="0"/>
              </a:rPr>
              <a:t>là</a:t>
            </a:r>
            <a:r>
              <a:rPr lang="en-US" dirty="0">
                <a:cs typeface="Arial" pitchFamily="34" charset="0"/>
              </a:rPr>
              <a:t> </a:t>
            </a:r>
            <a:r>
              <a:rPr lang="en-US" dirty="0" err="1">
                <a:cs typeface="Arial" pitchFamily="34" charset="0"/>
              </a:rPr>
              <a:t>phần</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cấu</a:t>
            </a:r>
            <a:r>
              <a:rPr lang="en-US" dirty="0">
                <a:cs typeface="Arial" pitchFamily="34" charset="0"/>
              </a:rPr>
              <a:t> </a:t>
            </a:r>
            <a:r>
              <a:rPr lang="en-US" dirty="0" err="1">
                <a:cs typeface="Arial" pitchFamily="34" charset="0"/>
              </a:rPr>
              <a:t>hình</a:t>
            </a:r>
            <a:r>
              <a:rPr lang="en-US" dirty="0">
                <a:cs typeface="Arial" pitchFamily="34" charset="0"/>
              </a:rPr>
              <a:t>: </a:t>
            </a:r>
            <a:r>
              <a:rPr lang="en-US" i="1" dirty="0">
                <a:cs typeface="Arial" pitchFamily="34" charset="0"/>
              </a:rPr>
              <a:t>#fuses HS,NOLVP,NOWDT  //</a:t>
            </a:r>
            <a:r>
              <a:rPr lang="en-US" dirty="0">
                <a:cs typeface="Arial" pitchFamily="34" charset="0"/>
              </a:rPr>
              <a:t>//D</a:t>
            </a:r>
            <a:r>
              <a:rPr lang="vi-VN" sz="1200" b="0" i="0" kern="1200" dirty="0">
                <a:solidFill>
                  <a:schemeClr val="tx1"/>
                </a:solidFill>
                <a:effectLst/>
                <a:latin typeface="Times New Roman" pitchFamily="18" charset="0"/>
                <a:ea typeface="+mn-ea"/>
                <a:cs typeface="Arial" charset="0"/>
              </a:rPr>
              <a:t>anh sách các option hợp lệ được đặt tại đầu của file.h trong phần chú thích của mỗi thiết bị.</a:t>
            </a:r>
            <a:endParaRPr lang="en-US" i="1" dirty="0">
              <a:cs typeface="Arial" pitchFamily="34" charset="0"/>
            </a:endParaRPr>
          </a:p>
          <a:p>
            <a:r>
              <a:rPr lang="en-US" dirty="0">
                <a:cs typeface="Arial" pitchFamily="34" charset="0"/>
              </a:rPr>
              <a:t>Vi </a:t>
            </a:r>
            <a:r>
              <a:rPr lang="en-US" dirty="0" err="1">
                <a:cs typeface="Arial" pitchFamily="34" charset="0"/>
              </a:rPr>
              <a:t>diều</a:t>
            </a:r>
            <a:r>
              <a:rPr lang="en-US" dirty="0">
                <a:cs typeface="Arial" pitchFamily="34" charset="0"/>
              </a:rPr>
              <a:t> </a:t>
            </a:r>
            <a:r>
              <a:rPr lang="en-US" dirty="0" err="1">
                <a:cs typeface="Arial" pitchFamily="34" charset="0"/>
              </a:rPr>
              <a:t>khiển</a:t>
            </a:r>
            <a:r>
              <a:rPr lang="en-US" dirty="0">
                <a:cs typeface="Arial" pitchFamily="34" charset="0"/>
              </a:rPr>
              <a:t> PIC </a:t>
            </a:r>
            <a:r>
              <a:rPr lang="en-US" dirty="0" err="1">
                <a:cs typeface="Arial" pitchFamily="34" charset="0"/>
              </a:rPr>
              <a:t>có</a:t>
            </a:r>
            <a:r>
              <a:rPr lang="en-US" dirty="0">
                <a:cs typeface="Arial" pitchFamily="34" charset="0"/>
              </a:rPr>
              <a:t> </a:t>
            </a:r>
            <a:r>
              <a:rPr lang="en-US" dirty="0" err="1">
                <a:cs typeface="Arial" pitchFamily="34" charset="0"/>
              </a:rPr>
              <a:t>thể</a:t>
            </a:r>
            <a:r>
              <a:rPr lang="en-US" dirty="0">
                <a:cs typeface="Arial" pitchFamily="34" charset="0"/>
              </a:rPr>
              <a:t> </a:t>
            </a:r>
            <a:r>
              <a:rPr lang="en-US" dirty="0" err="1">
                <a:cs typeface="Arial" pitchFamily="34" charset="0"/>
              </a:rPr>
              <a:t>hoạt</a:t>
            </a:r>
            <a:r>
              <a:rPr lang="en-US" dirty="0">
                <a:cs typeface="Arial" pitchFamily="34" charset="0"/>
              </a:rPr>
              <a:t> </a:t>
            </a:r>
            <a:r>
              <a:rPr lang="en-US" dirty="0" err="1">
                <a:cs typeface="Arial" pitchFamily="34" charset="0"/>
              </a:rPr>
              <a:t>dộng</a:t>
            </a:r>
            <a:r>
              <a:rPr lang="en-US" dirty="0">
                <a:cs typeface="Arial" pitchFamily="34" charset="0"/>
              </a:rPr>
              <a:t> ở </a:t>
            </a:r>
            <a:r>
              <a:rPr lang="en-US" dirty="0" err="1">
                <a:cs typeface="Arial" pitchFamily="34" charset="0"/>
              </a:rPr>
              <a:t>nhiều</a:t>
            </a:r>
            <a:r>
              <a:rPr lang="en-US" dirty="0">
                <a:cs typeface="Arial" pitchFamily="34" charset="0"/>
              </a:rPr>
              <a:t> </a:t>
            </a:r>
            <a:r>
              <a:rPr lang="en-US" dirty="0" err="1">
                <a:cs typeface="Arial" pitchFamily="34" charset="0"/>
              </a:rPr>
              <a:t>chế</a:t>
            </a:r>
            <a:r>
              <a:rPr lang="en-US" dirty="0">
                <a:cs typeface="Arial" pitchFamily="34" charset="0"/>
              </a:rPr>
              <a:t> </a:t>
            </a:r>
            <a:r>
              <a:rPr lang="en-US" dirty="0" err="1">
                <a:cs typeface="Arial" pitchFamily="34" charset="0"/>
              </a:rPr>
              <a:t>dộ</a:t>
            </a:r>
            <a:r>
              <a:rPr lang="en-US" dirty="0">
                <a:cs typeface="Arial" pitchFamily="34" charset="0"/>
              </a:rPr>
              <a:t> </a:t>
            </a:r>
            <a:r>
              <a:rPr lang="en-US" dirty="0" err="1">
                <a:cs typeface="Arial" pitchFamily="34" charset="0"/>
              </a:rPr>
              <a:t>khác</a:t>
            </a:r>
            <a:r>
              <a:rPr lang="en-US" dirty="0">
                <a:cs typeface="Arial" pitchFamily="34" charset="0"/>
              </a:rPr>
              <a:t> </a:t>
            </a:r>
            <a:r>
              <a:rPr lang="en-US" dirty="0" err="1">
                <a:cs typeface="Arial" pitchFamily="34" charset="0"/>
              </a:rPr>
              <a:t>nhau</a:t>
            </a:r>
            <a:r>
              <a:rPr lang="en-US" dirty="0">
                <a:cs typeface="Arial" pitchFamily="34" charset="0"/>
              </a:rPr>
              <a:t>, </a:t>
            </a:r>
            <a:r>
              <a:rPr lang="en-US" dirty="0" err="1">
                <a:cs typeface="Arial" pitchFamily="34" charset="0"/>
              </a:rPr>
              <a:t>cung</a:t>
            </a:r>
            <a:r>
              <a:rPr lang="en-US" dirty="0">
                <a:cs typeface="Arial" pitchFamily="34" charset="0"/>
              </a:rPr>
              <a:t> </a:t>
            </a:r>
            <a:r>
              <a:rPr lang="en-US" dirty="0" err="1">
                <a:cs typeface="Arial" pitchFamily="34" charset="0"/>
              </a:rPr>
              <a:t>nhu</a:t>
            </a:r>
            <a:r>
              <a:rPr lang="en-US" dirty="0">
                <a:cs typeface="Arial" pitchFamily="34" charset="0"/>
              </a:rPr>
              <a:t> </a:t>
            </a:r>
            <a:r>
              <a:rPr lang="en-US" dirty="0" err="1">
                <a:cs typeface="Arial" pitchFamily="34" charset="0"/>
              </a:rPr>
              <a:t>cách</a:t>
            </a:r>
            <a:r>
              <a:rPr lang="en-US" dirty="0">
                <a:cs typeface="Arial" pitchFamily="34" charset="0"/>
              </a:rPr>
              <a:t> </a:t>
            </a:r>
            <a:r>
              <a:rPr lang="en-US" dirty="0" err="1">
                <a:cs typeface="Arial" pitchFamily="34" charset="0"/>
              </a:rPr>
              <a:t>cấu</a:t>
            </a:r>
            <a:r>
              <a:rPr lang="en-US" dirty="0">
                <a:cs typeface="Arial" pitchFamily="34" charset="0"/>
              </a:rPr>
              <a:t> </a:t>
            </a:r>
            <a:r>
              <a:rPr lang="en-US" dirty="0" err="1">
                <a:cs typeface="Arial" pitchFamily="34" charset="0"/>
              </a:rPr>
              <a:t>hình</a:t>
            </a:r>
            <a:r>
              <a:rPr lang="en-US" dirty="0">
                <a:cs typeface="Arial" pitchFamily="34" charset="0"/>
              </a:rPr>
              <a:t> </a:t>
            </a:r>
            <a:r>
              <a:rPr lang="en-US" dirty="0" err="1">
                <a:cs typeface="Arial" pitchFamily="34" charset="0"/>
              </a:rPr>
              <a:t>phần</a:t>
            </a:r>
            <a:r>
              <a:rPr lang="en-US" dirty="0">
                <a:cs typeface="Arial" pitchFamily="34" charset="0"/>
              </a:rPr>
              <a:t> </a:t>
            </a:r>
            <a:r>
              <a:rPr lang="en-US" dirty="0" err="1">
                <a:cs typeface="Arial" pitchFamily="34" charset="0"/>
              </a:rPr>
              <a:t>cứng</a:t>
            </a:r>
            <a:r>
              <a:rPr lang="en-US" dirty="0">
                <a:cs typeface="Arial" pitchFamily="34" charset="0"/>
              </a:rPr>
              <a:t> </a:t>
            </a:r>
            <a:r>
              <a:rPr lang="en-US" dirty="0" err="1">
                <a:cs typeface="Arial" pitchFamily="34" charset="0"/>
              </a:rPr>
              <a:t>của</a:t>
            </a:r>
            <a:r>
              <a:rPr lang="en-US" dirty="0">
                <a:cs typeface="Arial" pitchFamily="34" charset="0"/>
              </a:rPr>
              <a:t> </a:t>
            </a:r>
            <a:r>
              <a:rPr lang="en-US" dirty="0" err="1">
                <a:cs typeface="Arial" pitchFamily="34" charset="0"/>
              </a:rPr>
              <a:t>nó</a:t>
            </a:r>
            <a:r>
              <a:rPr lang="en-US" dirty="0">
                <a:cs typeface="Arial" pitchFamily="34" charset="0"/>
              </a:rPr>
              <a:t> </a:t>
            </a:r>
            <a:r>
              <a:rPr lang="en-US" dirty="0" err="1">
                <a:cs typeface="Arial" pitchFamily="34" charset="0"/>
              </a:rPr>
              <a:t>cung</a:t>
            </a:r>
            <a:r>
              <a:rPr lang="en-US" dirty="0">
                <a:cs typeface="Arial" pitchFamily="34" charset="0"/>
              </a:rPr>
              <a:t> </a:t>
            </a:r>
            <a:r>
              <a:rPr lang="en-US" dirty="0" err="1">
                <a:cs typeface="Arial" pitchFamily="34" charset="0"/>
              </a:rPr>
              <a:t>có</a:t>
            </a:r>
            <a:r>
              <a:rPr lang="en-US" dirty="0">
                <a:cs typeface="Arial" pitchFamily="34" charset="0"/>
              </a:rPr>
              <a:t> </a:t>
            </a:r>
            <a:r>
              <a:rPr lang="en-US" dirty="0" err="1">
                <a:cs typeface="Arial" pitchFamily="34" charset="0"/>
              </a:rPr>
              <a:t>nhiều</a:t>
            </a:r>
            <a:r>
              <a:rPr lang="en-US" dirty="0">
                <a:cs typeface="Arial" pitchFamily="34" charset="0"/>
              </a:rPr>
              <a:t> </a:t>
            </a:r>
            <a:r>
              <a:rPr lang="en-US" dirty="0" err="1">
                <a:cs typeface="Arial" pitchFamily="34" charset="0"/>
              </a:rPr>
              <a:t>chế</a:t>
            </a:r>
            <a:r>
              <a:rPr lang="en-US" dirty="0">
                <a:cs typeface="Arial" pitchFamily="34" charset="0"/>
              </a:rPr>
              <a:t> </a:t>
            </a:r>
            <a:r>
              <a:rPr lang="en-US" dirty="0" err="1">
                <a:cs typeface="Arial" pitchFamily="34" charset="0"/>
              </a:rPr>
              <a:t>dộ</a:t>
            </a:r>
            <a:r>
              <a:rPr lang="en-US" dirty="0">
                <a:cs typeface="Arial" pitchFamily="34" charset="0"/>
              </a:rPr>
              <a:t>. </a:t>
            </a:r>
            <a:r>
              <a:rPr lang="en-US" dirty="0" err="1">
                <a:cs typeface="Arial" pitchFamily="34" charset="0"/>
              </a:rPr>
              <a:t>Mỗi</a:t>
            </a:r>
            <a:r>
              <a:rPr lang="en-US" dirty="0">
                <a:cs typeface="Arial" pitchFamily="34" charset="0"/>
              </a:rPr>
              <a:t> </a:t>
            </a:r>
            <a:r>
              <a:rPr lang="en-US" dirty="0" err="1">
                <a:cs typeface="Arial" pitchFamily="34" charset="0"/>
              </a:rPr>
              <a:t>chế</a:t>
            </a:r>
            <a:r>
              <a:rPr lang="en-US" dirty="0">
                <a:cs typeface="Arial" pitchFamily="34" charset="0"/>
              </a:rPr>
              <a:t> </a:t>
            </a:r>
            <a:r>
              <a:rPr lang="en-US" dirty="0" err="1">
                <a:cs typeface="Arial" pitchFamily="34" charset="0"/>
              </a:rPr>
              <a:t>dộ</a:t>
            </a:r>
            <a:r>
              <a:rPr lang="en-US" dirty="0">
                <a:cs typeface="Arial" pitchFamily="34" charset="0"/>
              </a:rPr>
              <a:t> </a:t>
            </a:r>
            <a:r>
              <a:rPr lang="en-US" dirty="0" err="1">
                <a:cs typeface="Arial" pitchFamily="34" charset="0"/>
              </a:rPr>
              <a:t>nhu</a:t>
            </a:r>
            <a:r>
              <a:rPr lang="en-US" dirty="0">
                <a:cs typeface="Arial" pitchFamily="34" charset="0"/>
              </a:rPr>
              <a:t> </a:t>
            </a:r>
            <a:r>
              <a:rPr lang="en-US" dirty="0" err="1">
                <a:cs typeface="Arial" pitchFamily="34" charset="0"/>
              </a:rPr>
              <a:t>vậy</a:t>
            </a:r>
            <a:r>
              <a:rPr lang="en-US" dirty="0">
                <a:cs typeface="Arial" pitchFamily="34" charset="0"/>
              </a:rPr>
              <a:t> </a:t>
            </a:r>
            <a:r>
              <a:rPr lang="en-US" dirty="0" err="1">
                <a:cs typeface="Arial" pitchFamily="34" charset="0"/>
              </a:rPr>
              <a:t>duợc</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và</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sẽ</a:t>
            </a:r>
            <a:r>
              <a:rPr lang="en-US" dirty="0">
                <a:cs typeface="Arial" pitchFamily="34" charset="0"/>
              </a:rPr>
              <a:t> </a:t>
            </a:r>
            <a:r>
              <a:rPr lang="en-US" dirty="0" err="1">
                <a:cs typeface="Arial" pitchFamily="34" charset="0"/>
              </a:rPr>
              <a:t>ảnh</a:t>
            </a:r>
            <a:r>
              <a:rPr lang="en-US" dirty="0">
                <a:cs typeface="Arial" pitchFamily="34" charset="0"/>
              </a:rPr>
              <a:t> </a:t>
            </a:r>
            <a:r>
              <a:rPr lang="en-US" dirty="0" err="1">
                <a:cs typeface="Arial" pitchFamily="34" charset="0"/>
              </a:rPr>
              <a:t>huởng</a:t>
            </a:r>
            <a:r>
              <a:rPr lang="en-US" dirty="0">
                <a:cs typeface="Arial" pitchFamily="34" charset="0"/>
              </a:rPr>
              <a:t> </a:t>
            </a:r>
            <a:r>
              <a:rPr lang="en-US" dirty="0" err="1">
                <a:cs typeface="Arial" pitchFamily="34" charset="0"/>
              </a:rPr>
              <a:t>dến</a:t>
            </a:r>
            <a:r>
              <a:rPr lang="en-US" dirty="0">
                <a:cs typeface="Arial" pitchFamily="34" charset="0"/>
              </a:rPr>
              <a:t> </a:t>
            </a:r>
            <a:r>
              <a:rPr lang="en-US" dirty="0" err="1">
                <a:cs typeface="Arial" pitchFamily="34" charset="0"/>
              </a:rPr>
              <a:t>hoạt</a:t>
            </a:r>
            <a:r>
              <a:rPr lang="en-US" dirty="0">
                <a:cs typeface="Arial" pitchFamily="34" charset="0"/>
              </a:rPr>
              <a:t> </a:t>
            </a:r>
            <a:r>
              <a:rPr lang="en-US" dirty="0" err="1">
                <a:cs typeface="Arial" pitchFamily="34" charset="0"/>
              </a:rPr>
              <a:t>dộng</a:t>
            </a:r>
            <a:r>
              <a:rPr lang="en-US" dirty="0">
                <a:cs typeface="Arial" pitchFamily="34" charset="0"/>
              </a:rPr>
              <a:t> </a:t>
            </a:r>
            <a:r>
              <a:rPr lang="en-US" dirty="0" err="1">
                <a:cs typeface="Arial" pitchFamily="34" charset="0"/>
              </a:rPr>
              <a:t>của</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khối</a:t>
            </a:r>
            <a:r>
              <a:rPr lang="en-US" dirty="0">
                <a:cs typeface="Arial" pitchFamily="34" charset="0"/>
              </a:rPr>
              <a:t> </a:t>
            </a:r>
            <a:r>
              <a:rPr lang="en-US" dirty="0" err="1">
                <a:cs typeface="Arial" pitchFamily="34" charset="0"/>
              </a:rPr>
              <a:t>chức</a:t>
            </a:r>
            <a:r>
              <a:rPr lang="en-US" dirty="0">
                <a:cs typeface="Arial" pitchFamily="34" charset="0"/>
              </a:rPr>
              <a:t> </a:t>
            </a:r>
            <a:r>
              <a:rPr lang="en-US" dirty="0" err="1">
                <a:cs typeface="Arial" pitchFamily="34" charset="0"/>
              </a:rPr>
              <a:t>nang</a:t>
            </a:r>
            <a:r>
              <a:rPr lang="en-US" dirty="0">
                <a:cs typeface="Arial" pitchFamily="34" charset="0"/>
              </a:rPr>
              <a:t>, </a:t>
            </a:r>
            <a:r>
              <a:rPr lang="en-US" dirty="0" err="1">
                <a:cs typeface="Arial" pitchFamily="34" charset="0"/>
              </a:rPr>
              <a:t>cung</a:t>
            </a:r>
            <a:r>
              <a:rPr lang="en-US" dirty="0">
                <a:cs typeface="Arial" pitchFamily="34" charset="0"/>
              </a:rPr>
              <a:t> </a:t>
            </a:r>
            <a:r>
              <a:rPr lang="en-US" dirty="0" err="1">
                <a:cs typeface="Arial" pitchFamily="34" charset="0"/>
              </a:rPr>
              <a:t>nhu</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chân</a:t>
            </a:r>
            <a:r>
              <a:rPr lang="en-US" dirty="0">
                <a:cs typeface="Arial" pitchFamily="34" charset="0"/>
              </a:rPr>
              <a:t> </a:t>
            </a:r>
            <a:r>
              <a:rPr lang="en-US" dirty="0" err="1">
                <a:cs typeface="Arial" pitchFamily="34" charset="0"/>
              </a:rPr>
              <a:t>của</a:t>
            </a:r>
            <a:r>
              <a:rPr lang="en-US" dirty="0">
                <a:cs typeface="Arial" pitchFamily="34" charset="0"/>
              </a:rPr>
              <a:t> vi </a:t>
            </a:r>
            <a:r>
              <a:rPr lang="en-US" dirty="0" err="1">
                <a:cs typeface="Arial" pitchFamily="34" charset="0"/>
              </a:rPr>
              <a:t>diều</a:t>
            </a:r>
            <a:r>
              <a:rPr lang="en-US" dirty="0">
                <a:cs typeface="Arial" pitchFamily="34" charset="0"/>
              </a:rPr>
              <a:t> </a:t>
            </a:r>
            <a:r>
              <a:rPr lang="en-US" dirty="0" err="1">
                <a:cs typeface="Arial" pitchFamily="34" charset="0"/>
              </a:rPr>
              <a:t>khiển</a:t>
            </a:r>
            <a:r>
              <a:rPr lang="en-US" dirty="0">
                <a:cs typeface="Arial" pitchFamily="34" charset="0"/>
              </a:rPr>
              <a:t>. </a:t>
            </a:r>
            <a:r>
              <a:rPr lang="en-US" dirty="0" err="1">
                <a:cs typeface="Arial" pitchFamily="34" charset="0"/>
              </a:rPr>
              <a:t>Vì</a:t>
            </a:r>
            <a:r>
              <a:rPr lang="en-US" dirty="0">
                <a:cs typeface="Arial" pitchFamily="34" charset="0"/>
              </a:rPr>
              <a:t> </a:t>
            </a:r>
            <a:r>
              <a:rPr lang="en-US" dirty="0" err="1">
                <a:cs typeface="Arial" pitchFamily="34" charset="0"/>
              </a:rPr>
              <a:t>vậy</a:t>
            </a:r>
            <a:r>
              <a:rPr lang="en-US" dirty="0">
                <a:cs typeface="Arial" pitchFamily="34" charset="0"/>
              </a:rPr>
              <a:t>, </a:t>
            </a:r>
            <a:r>
              <a:rPr lang="en-US" dirty="0" err="1">
                <a:cs typeface="Arial" pitchFamily="34" charset="0"/>
              </a:rPr>
              <a:t>dối</a:t>
            </a:r>
            <a:r>
              <a:rPr lang="en-US" dirty="0">
                <a:cs typeface="Arial" pitchFamily="34" charset="0"/>
              </a:rPr>
              <a:t> </a:t>
            </a:r>
            <a:r>
              <a:rPr lang="en-US" dirty="0" err="1">
                <a:cs typeface="Arial" pitchFamily="34" charset="0"/>
              </a:rPr>
              <a:t>với</a:t>
            </a:r>
            <a:r>
              <a:rPr lang="en-US" dirty="0">
                <a:cs typeface="Arial" pitchFamily="34" charset="0"/>
              </a:rPr>
              <a:t> </a:t>
            </a:r>
            <a:r>
              <a:rPr lang="en-US" dirty="0" err="1">
                <a:cs typeface="Arial" pitchFamily="34" charset="0"/>
              </a:rPr>
              <a:t>mỗi</a:t>
            </a:r>
            <a:r>
              <a:rPr lang="en-US" dirty="0">
                <a:cs typeface="Arial" pitchFamily="34" charset="0"/>
              </a:rPr>
              <a:t> </a:t>
            </a:r>
            <a:r>
              <a:rPr lang="en-US" dirty="0" err="1">
                <a:cs typeface="Arial" pitchFamily="34" charset="0"/>
              </a:rPr>
              <a:t>ứng</a:t>
            </a:r>
            <a:r>
              <a:rPr lang="en-US" dirty="0">
                <a:cs typeface="Arial" pitchFamily="34" charset="0"/>
              </a:rPr>
              <a:t> </a:t>
            </a:r>
            <a:r>
              <a:rPr lang="en-US" dirty="0" err="1">
                <a:cs typeface="Arial" pitchFamily="34" charset="0"/>
              </a:rPr>
              <a:t>dụng</a:t>
            </a:r>
            <a:r>
              <a:rPr lang="en-US" dirty="0">
                <a:cs typeface="Arial" pitchFamily="34" charset="0"/>
              </a:rPr>
              <a:t>, ta </a:t>
            </a:r>
            <a:r>
              <a:rPr lang="en-US" dirty="0" err="1">
                <a:cs typeface="Arial" pitchFamily="34" charset="0"/>
              </a:rPr>
              <a:t>phải</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cấu</a:t>
            </a:r>
            <a:r>
              <a:rPr lang="en-US" dirty="0">
                <a:cs typeface="Arial" pitchFamily="34" charset="0"/>
              </a:rPr>
              <a:t> </a:t>
            </a:r>
            <a:r>
              <a:rPr lang="en-US" dirty="0" err="1">
                <a:cs typeface="Arial" pitchFamily="34" charset="0"/>
              </a:rPr>
              <a:t>hình</a:t>
            </a:r>
            <a:r>
              <a:rPr lang="en-US" dirty="0">
                <a:cs typeface="Arial" pitchFamily="34" charset="0"/>
              </a:rPr>
              <a:t> </a:t>
            </a:r>
            <a:r>
              <a:rPr lang="en-US" dirty="0" err="1">
                <a:cs typeface="Arial" pitchFamily="34" charset="0"/>
              </a:rPr>
              <a:t>cho</a:t>
            </a:r>
            <a:r>
              <a:rPr lang="en-US" dirty="0">
                <a:cs typeface="Arial" pitchFamily="34" charset="0"/>
              </a:rPr>
              <a:t> </a:t>
            </a:r>
            <a:r>
              <a:rPr lang="en-US" dirty="0" err="1">
                <a:cs typeface="Arial" pitchFamily="34" charset="0"/>
              </a:rPr>
              <a:t>phù</a:t>
            </a:r>
            <a:r>
              <a:rPr lang="en-US" dirty="0">
                <a:cs typeface="Arial" pitchFamily="34" charset="0"/>
              </a:rPr>
              <a:t> </a:t>
            </a:r>
            <a:r>
              <a:rPr lang="en-US" dirty="0" err="1">
                <a:cs typeface="Arial" pitchFamily="34" charset="0"/>
              </a:rPr>
              <a:t>hợp</a:t>
            </a:r>
            <a:r>
              <a:rPr lang="en-US" dirty="0">
                <a:cs typeface="Arial" pitchFamily="34" charset="0"/>
              </a:rPr>
              <a:t>. </a:t>
            </a:r>
            <a:r>
              <a:rPr lang="en-US" dirty="0" err="1">
                <a:cs typeface="Arial" pitchFamily="34" charset="0"/>
              </a:rPr>
              <a:t>Trong</a:t>
            </a:r>
            <a:r>
              <a:rPr lang="en-US" dirty="0">
                <a:cs typeface="Arial" pitchFamily="34" charset="0"/>
              </a:rPr>
              <a:t> </a:t>
            </a:r>
            <a:r>
              <a:rPr lang="en-US" dirty="0" err="1">
                <a:cs typeface="Arial" pitchFamily="34" charset="0"/>
              </a:rPr>
              <a:t>ví</a:t>
            </a:r>
            <a:r>
              <a:rPr lang="en-US" dirty="0">
                <a:cs typeface="Arial" pitchFamily="34" charset="0"/>
              </a:rPr>
              <a:t> </a:t>
            </a:r>
            <a:r>
              <a:rPr lang="en-US" dirty="0" err="1">
                <a:cs typeface="Arial" pitchFamily="34" charset="0"/>
              </a:rPr>
              <a:t>dụ</a:t>
            </a:r>
            <a:r>
              <a:rPr lang="en-US" dirty="0">
                <a:cs typeface="Arial" pitchFamily="34" charset="0"/>
              </a:rPr>
              <a:t> </a:t>
            </a:r>
            <a:r>
              <a:rPr lang="en-US" dirty="0" err="1">
                <a:cs typeface="Arial" pitchFamily="34" charset="0"/>
              </a:rPr>
              <a:t>trên</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cấu</a:t>
            </a:r>
            <a:r>
              <a:rPr lang="en-US" dirty="0">
                <a:cs typeface="Arial" pitchFamily="34" charset="0"/>
              </a:rPr>
              <a:t> </a:t>
            </a:r>
            <a:r>
              <a:rPr lang="en-US" dirty="0" err="1">
                <a:cs typeface="Arial" pitchFamily="34" charset="0"/>
              </a:rPr>
              <a:t>hình</a:t>
            </a:r>
            <a:r>
              <a:rPr lang="en-US" dirty="0">
                <a:cs typeface="Arial" pitchFamily="34" charset="0"/>
              </a:rPr>
              <a:t> </a:t>
            </a:r>
            <a:r>
              <a:rPr lang="en-US" dirty="0" err="1">
                <a:cs typeface="Arial" pitchFamily="34" charset="0"/>
              </a:rPr>
              <a:t>cho</a:t>
            </a:r>
            <a:r>
              <a:rPr lang="en-US" dirty="0">
                <a:cs typeface="Arial" pitchFamily="34" charset="0"/>
              </a:rPr>
              <a:t> </a:t>
            </a:r>
            <a:r>
              <a:rPr lang="en-US" dirty="0" err="1">
                <a:cs typeface="Arial" pitchFamily="34" charset="0"/>
              </a:rPr>
              <a:t>bộ</a:t>
            </a:r>
            <a:r>
              <a:rPr lang="en-US" dirty="0">
                <a:cs typeface="Arial" pitchFamily="34" charset="0"/>
              </a:rPr>
              <a:t> </a:t>
            </a:r>
            <a:r>
              <a:rPr lang="en-US" dirty="0" err="1">
                <a:cs typeface="Arial" pitchFamily="34" charset="0"/>
              </a:rPr>
              <a:t>dao</a:t>
            </a:r>
            <a:r>
              <a:rPr lang="en-US" dirty="0">
                <a:cs typeface="Arial" pitchFamily="34" charset="0"/>
              </a:rPr>
              <a:t> </a:t>
            </a:r>
            <a:r>
              <a:rPr lang="en-US" dirty="0" err="1">
                <a:cs typeface="Arial" pitchFamily="34" charset="0"/>
              </a:rPr>
              <a:t>dộng</a:t>
            </a:r>
            <a:r>
              <a:rPr lang="en-US" dirty="0">
                <a:cs typeface="Arial" pitchFamily="34" charset="0"/>
              </a:rPr>
              <a:t> </a:t>
            </a:r>
            <a:r>
              <a:rPr lang="en-US" dirty="0" err="1">
                <a:cs typeface="Arial" pitchFamily="34" charset="0"/>
              </a:rPr>
              <a:t>kiểu</a:t>
            </a:r>
            <a:r>
              <a:rPr lang="en-US" dirty="0">
                <a:cs typeface="Arial" pitchFamily="34" charset="0"/>
              </a:rPr>
              <a:t> HS, </a:t>
            </a:r>
            <a:r>
              <a:rPr lang="en-US" dirty="0" err="1">
                <a:cs typeface="Arial" pitchFamily="34" charset="0"/>
              </a:rPr>
              <a:t>không</a:t>
            </a:r>
            <a:r>
              <a:rPr lang="en-US" dirty="0">
                <a:cs typeface="Arial" pitchFamily="34" charset="0"/>
              </a:rPr>
              <a:t> </a:t>
            </a:r>
            <a:r>
              <a:rPr lang="en-US" dirty="0" err="1">
                <a:cs typeface="Arial" pitchFamily="34" charset="0"/>
              </a:rPr>
              <a:t>sử</a:t>
            </a:r>
            <a:r>
              <a:rPr lang="en-US" dirty="0">
                <a:cs typeface="Arial" pitchFamily="34" charset="0"/>
              </a:rPr>
              <a:t> </a:t>
            </a:r>
            <a:r>
              <a:rPr lang="en-US" dirty="0" err="1">
                <a:cs typeface="Arial" pitchFamily="34" charset="0"/>
              </a:rPr>
              <a:t>dụng</a:t>
            </a:r>
            <a:r>
              <a:rPr lang="en-US" dirty="0">
                <a:cs typeface="Arial" pitchFamily="34" charset="0"/>
              </a:rPr>
              <a:t> </a:t>
            </a:r>
            <a:r>
              <a:rPr lang="en-US" dirty="0" err="1">
                <a:cs typeface="Arial" pitchFamily="34" charset="0"/>
              </a:rPr>
              <a:t>chức</a:t>
            </a:r>
            <a:r>
              <a:rPr lang="en-US" dirty="0">
                <a:cs typeface="Arial" pitchFamily="34" charset="0"/>
              </a:rPr>
              <a:t> </a:t>
            </a:r>
            <a:r>
              <a:rPr lang="en-US" dirty="0" err="1">
                <a:cs typeface="Arial" pitchFamily="34" charset="0"/>
              </a:rPr>
              <a:t>nang</a:t>
            </a:r>
            <a:r>
              <a:rPr lang="en-US" dirty="0">
                <a:cs typeface="Arial" pitchFamily="34" charset="0"/>
              </a:rPr>
              <a:t> Watchdog Timer, </a:t>
            </a:r>
            <a:r>
              <a:rPr lang="en-US" dirty="0" err="1">
                <a:cs typeface="Arial" pitchFamily="34" charset="0"/>
              </a:rPr>
              <a:t>và</a:t>
            </a:r>
            <a:r>
              <a:rPr lang="en-US" dirty="0">
                <a:cs typeface="Arial" pitchFamily="34" charset="0"/>
              </a:rPr>
              <a:t> </a:t>
            </a:r>
            <a:r>
              <a:rPr lang="en-US" dirty="0" err="1">
                <a:cs typeface="Arial" pitchFamily="34" charset="0"/>
              </a:rPr>
              <a:t>lập</a:t>
            </a:r>
            <a:r>
              <a:rPr lang="en-US" dirty="0">
                <a:cs typeface="Arial" pitchFamily="34" charset="0"/>
              </a:rPr>
              <a:t> </a:t>
            </a:r>
            <a:r>
              <a:rPr lang="en-US" dirty="0" err="1">
                <a:cs typeface="Arial" pitchFamily="34" charset="0"/>
              </a:rPr>
              <a:t>trình</a:t>
            </a:r>
            <a:r>
              <a:rPr lang="en-US" dirty="0">
                <a:cs typeface="Arial" pitchFamily="34" charset="0"/>
              </a:rPr>
              <a:t> </a:t>
            </a:r>
            <a:r>
              <a:rPr lang="en-US" dirty="0" err="1">
                <a:cs typeface="Arial" pitchFamily="34" charset="0"/>
              </a:rPr>
              <a:t>diện</a:t>
            </a:r>
            <a:r>
              <a:rPr lang="en-US" dirty="0">
                <a:cs typeface="Arial" pitchFamily="34" charset="0"/>
              </a:rPr>
              <a:t> </a:t>
            </a:r>
            <a:r>
              <a:rPr lang="en-US" dirty="0" err="1">
                <a:cs typeface="Arial" pitchFamily="34" charset="0"/>
              </a:rPr>
              <a:t>áp</a:t>
            </a:r>
            <a:r>
              <a:rPr lang="en-US" dirty="0">
                <a:cs typeface="Arial" pitchFamily="34" charset="0"/>
              </a:rPr>
              <a:t> </a:t>
            </a:r>
            <a:r>
              <a:rPr lang="en-US" dirty="0" err="1">
                <a:cs typeface="Arial" pitchFamily="34" charset="0"/>
              </a:rPr>
              <a:t>thấp</a:t>
            </a:r>
            <a:r>
              <a:rPr lang="en-US" dirty="0">
                <a:cs typeface="Arial" pitchFamily="34" charset="0"/>
              </a:rPr>
              <a:t>. </a:t>
            </a:r>
          </a:p>
          <a:p>
            <a:r>
              <a:rPr lang="en-US" dirty="0">
                <a:cs typeface="Arial" pitchFamily="34" charset="0"/>
              </a:rPr>
              <a:t>4. </a:t>
            </a:r>
            <a:r>
              <a:rPr lang="en-US" dirty="0" err="1">
                <a:cs typeface="Arial" pitchFamily="34" charset="0"/>
              </a:rPr>
              <a:t>Thứ</a:t>
            </a:r>
            <a:r>
              <a:rPr lang="en-US" dirty="0">
                <a:cs typeface="Arial" pitchFamily="34" charset="0"/>
              </a:rPr>
              <a:t> </a:t>
            </a:r>
            <a:r>
              <a:rPr lang="en-US" dirty="0" err="1">
                <a:cs typeface="Arial" pitchFamily="34" charset="0"/>
              </a:rPr>
              <a:t>tư</a:t>
            </a:r>
            <a:r>
              <a:rPr lang="en-US" dirty="0">
                <a:cs typeface="Arial" pitchFamily="34" charset="0"/>
              </a:rPr>
              <a:t> </a:t>
            </a:r>
            <a:r>
              <a:rPr lang="en-US" dirty="0" err="1">
                <a:cs typeface="Arial" pitchFamily="34" charset="0"/>
              </a:rPr>
              <a:t>là</a:t>
            </a:r>
            <a:r>
              <a:rPr lang="en-US" dirty="0">
                <a:cs typeface="Arial" pitchFamily="34" charset="0"/>
              </a:rPr>
              <a:t> </a:t>
            </a:r>
            <a:r>
              <a:rPr lang="en-US" dirty="0" err="1">
                <a:cs typeface="Arial" pitchFamily="34" charset="0"/>
              </a:rPr>
              <a:t>phần</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tần</a:t>
            </a:r>
            <a:r>
              <a:rPr lang="en-US" dirty="0">
                <a:cs typeface="Arial" pitchFamily="34" charset="0"/>
              </a:rPr>
              <a:t> </a:t>
            </a:r>
            <a:r>
              <a:rPr lang="en-US" dirty="0" err="1">
                <a:cs typeface="Arial" pitchFamily="34" charset="0"/>
              </a:rPr>
              <a:t>số</a:t>
            </a:r>
            <a:r>
              <a:rPr lang="en-US" dirty="0">
                <a:cs typeface="Arial" pitchFamily="34" charset="0"/>
              </a:rPr>
              <a:t> </a:t>
            </a:r>
            <a:r>
              <a:rPr lang="en-US" dirty="0" err="1">
                <a:cs typeface="Arial" pitchFamily="34" charset="0"/>
              </a:rPr>
              <a:t>của</a:t>
            </a:r>
            <a:r>
              <a:rPr lang="en-US" dirty="0">
                <a:cs typeface="Arial" pitchFamily="34" charset="0"/>
              </a:rPr>
              <a:t> </a:t>
            </a:r>
            <a:r>
              <a:rPr lang="en-US" dirty="0" err="1">
                <a:cs typeface="Arial" pitchFamily="34" charset="0"/>
              </a:rPr>
              <a:t>thạch</a:t>
            </a:r>
            <a:r>
              <a:rPr lang="en-US" dirty="0">
                <a:cs typeface="Arial" pitchFamily="34" charset="0"/>
              </a:rPr>
              <a:t> </a:t>
            </a:r>
            <a:r>
              <a:rPr lang="en-US" dirty="0" err="1">
                <a:cs typeface="Arial" pitchFamily="34" charset="0"/>
              </a:rPr>
              <a:t>anh</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cho</a:t>
            </a:r>
            <a:r>
              <a:rPr lang="en-US" dirty="0">
                <a:cs typeface="Arial" pitchFamily="34" charset="0"/>
              </a:rPr>
              <a:t> </a:t>
            </a:r>
            <a:r>
              <a:rPr lang="en-US" dirty="0" err="1">
                <a:cs typeface="Arial" pitchFamily="34" charset="0"/>
              </a:rPr>
              <a:t>ứng</a:t>
            </a:r>
            <a:r>
              <a:rPr lang="en-US" dirty="0">
                <a:cs typeface="Arial" pitchFamily="34" charset="0"/>
              </a:rPr>
              <a:t> </a:t>
            </a:r>
            <a:r>
              <a:rPr lang="en-US" dirty="0" err="1">
                <a:cs typeface="Arial" pitchFamily="34" charset="0"/>
              </a:rPr>
              <a:t>dụng</a:t>
            </a:r>
            <a:r>
              <a:rPr lang="en-US" dirty="0">
                <a:cs typeface="Arial" pitchFamily="34" charset="0"/>
              </a:rPr>
              <a:t>, </a:t>
            </a:r>
            <a:r>
              <a:rPr lang="en-US" dirty="0" err="1">
                <a:cs typeface="Arial" pitchFamily="34" charset="0"/>
              </a:rPr>
              <a:t>tốc</a:t>
            </a:r>
            <a:r>
              <a:rPr lang="en-US" dirty="0">
                <a:cs typeface="Arial" pitchFamily="34" charset="0"/>
              </a:rPr>
              <a:t> </a:t>
            </a:r>
            <a:r>
              <a:rPr lang="en-US" dirty="0" err="1">
                <a:cs typeface="Arial" pitchFamily="34" charset="0"/>
              </a:rPr>
              <a:t>dộ</a:t>
            </a:r>
            <a:r>
              <a:rPr lang="en-US" dirty="0">
                <a:cs typeface="Arial" pitchFamily="34" charset="0"/>
              </a:rPr>
              <a:t> </a:t>
            </a:r>
            <a:r>
              <a:rPr lang="en-US" dirty="0" err="1">
                <a:cs typeface="Arial" pitchFamily="34" charset="0"/>
              </a:rPr>
              <a:t>này</a:t>
            </a:r>
            <a:r>
              <a:rPr lang="en-US" dirty="0">
                <a:cs typeface="Arial" pitchFamily="34" charset="0"/>
              </a:rPr>
              <a:t> </a:t>
            </a:r>
            <a:r>
              <a:rPr lang="en-US" dirty="0" err="1">
                <a:cs typeface="Arial" pitchFamily="34" charset="0"/>
              </a:rPr>
              <a:t>phải</a:t>
            </a:r>
            <a:r>
              <a:rPr lang="en-US" dirty="0">
                <a:cs typeface="Arial" pitchFamily="34" charset="0"/>
              </a:rPr>
              <a:t> </a:t>
            </a:r>
            <a:r>
              <a:rPr lang="en-US" dirty="0" err="1">
                <a:cs typeface="Arial" pitchFamily="34" charset="0"/>
              </a:rPr>
              <a:t>phù</a:t>
            </a:r>
            <a:r>
              <a:rPr lang="en-US" dirty="0">
                <a:cs typeface="Arial" pitchFamily="34" charset="0"/>
              </a:rPr>
              <a:t> </a:t>
            </a:r>
            <a:r>
              <a:rPr lang="en-US" dirty="0" err="1">
                <a:cs typeface="Arial" pitchFamily="34" charset="0"/>
              </a:rPr>
              <a:t>hợp</a:t>
            </a:r>
            <a:r>
              <a:rPr lang="en-US" dirty="0">
                <a:cs typeface="Arial" pitchFamily="34" charset="0"/>
              </a:rPr>
              <a:t> </a:t>
            </a:r>
            <a:r>
              <a:rPr lang="en-US" dirty="0" err="1">
                <a:cs typeface="Arial" pitchFamily="34" charset="0"/>
              </a:rPr>
              <a:t>với</a:t>
            </a:r>
            <a:r>
              <a:rPr lang="en-US" dirty="0">
                <a:cs typeface="Arial" pitchFamily="34" charset="0"/>
              </a:rPr>
              <a:t> </a:t>
            </a:r>
            <a:r>
              <a:rPr lang="en-US" dirty="0" err="1">
                <a:cs typeface="Arial" pitchFamily="34" charset="0"/>
              </a:rPr>
              <a:t>thạch</a:t>
            </a:r>
            <a:r>
              <a:rPr lang="en-US" dirty="0">
                <a:cs typeface="Arial" pitchFamily="34" charset="0"/>
              </a:rPr>
              <a:t> </a:t>
            </a:r>
            <a:r>
              <a:rPr lang="en-US" dirty="0" err="1">
                <a:cs typeface="Arial" pitchFamily="34" charset="0"/>
              </a:rPr>
              <a:t>anh</a:t>
            </a:r>
            <a:r>
              <a:rPr lang="en-US" dirty="0">
                <a:cs typeface="Arial" pitchFamily="34" charset="0"/>
              </a:rPr>
              <a:t> ta </a:t>
            </a:r>
            <a:r>
              <a:rPr lang="en-US" dirty="0" err="1">
                <a:cs typeface="Arial" pitchFamily="34" charset="0"/>
              </a:rPr>
              <a:t>dùng</a:t>
            </a:r>
            <a:r>
              <a:rPr lang="en-US" dirty="0">
                <a:cs typeface="Arial" pitchFamily="34" charset="0"/>
              </a:rPr>
              <a:t> </a:t>
            </a:r>
            <a:r>
              <a:rPr lang="en-US" dirty="0" err="1">
                <a:cs typeface="Arial" pitchFamily="34" charset="0"/>
              </a:rPr>
              <a:t>trong</a:t>
            </a:r>
            <a:r>
              <a:rPr lang="en-US" dirty="0">
                <a:cs typeface="Arial" pitchFamily="34" charset="0"/>
              </a:rPr>
              <a:t> </a:t>
            </a:r>
            <a:r>
              <a:rPr lang="en-US" dirty="0" err="1">
                <a:cs typeface="Arial" pitchFamily="34" charset="0"/>
              </a:rPr>
              <a:t>mạch</a:t>
            </a:r>
            <a:r>
              <a:rPr lang="en-US" dirty="0">
                <a:cs typeface="Arial" pitchFamily="34" charset="0"/>
              </a:rPr>
              <a:t>.</a:t>
            </a:r>
          </a:p>
          <a:p>
            <a:r>
              <a:rPr lang="en-US" i="1" dirty="0">
                <a:cs typeface="Arial" pitchFamily="34" charset="0"/>
              </a:rPr>
              <a:t># USE Delay(clock=</a:t>
            </a:r>
            <a:r>
              <a:rPr lang="en-US" i="1" dirty="0" err="1">
                <a:cs typeface="Arial" pitchFamily="34" charset="0"/>
              </a:rPr>
              <a:t>tần</a:t>
            </a:r>
            <a:r>
              <a:rPr lang="en-US" i="1" dirty="0">
                <a:cs typeface="Arial" pitchFamily="34" charset="0"/>
              </a:rPr>
              <a:t> </a:t>
            </a:r>
            <a:r>
              <a:rPr lang="en-US" i="1" dirty="0" err="1">
                <a:cs typeface="Arial" pitchFamily="34" charset="0"/>
              </a:rPr>
              <a:t>số</a:t>
            </a:r>
            <a:r>
              <a:rPr lang="en-US" i="1" dirty="0">
                <a:cs typeface="Arial" pitchFamily="34" charset="0"/>
              </a:rPr>
              <a:t> </a:t>
            </a:r>
            <a:r>
              <a:rPr lang="en-US" i="1" dirty="0" err="1">
                <a:cs typeface="Arial" pitchFamily="34" charset="0"/>
              </a:rPr>
              <a:t>thạch</a:t>
            </a:r>
            <a:r>
              <a:rPr lang="en-US" i="1" dirty="0">
                <a:cs typeface="Arial" pitchFamily="34" charset="0"/>
              </a:rPr>
              <a:t> </a:t>
            </a:r>
            <a:r>
              <a:rPr lang="en-US" i="1" dirty="0" err="1">
                <a:cs typeface="Arial" pitchFamily="34" charset="0"/>
              </a:rPr>
              <a:t>anh</a:t>
            </a:r>
            <a:r>
              <a:rPr lang="en-US" i="1" dirty="0">
                <a:cs typeface="Arial" pitchFamily="34" charset="0"/>
              </a:rPr>
              <a:t>)</a:t>
            </a:r>
          </a:p>
          <a:p>
            <a:r>
              <a:rPr lang="en-US" dirty="0" err="1">
                <a:cs typeface="Arial" pitchFamily="34" charset="0"/>
              </a:rPr>
              <a:t>Ví</a:t>
            </a:r>
            <a:r>
              <a:rPr lang="en-US" dirty="0">
                <a:cs typeface="Arial" pitchFamily="34" charset="0"/>
              </a:rPr>
              <a:t> </a:t>
            </a:r>
            <a:r>
              <a:rPr lang="en-US" dirty="0" err="1">
                <a:cs typeface="Arial" pitchFamily="34" charset="0"/>
              </a:rPr>
              <a:t>dụ</a:t>
            </a:r>
            <a:r>
              <a:rPr lang="en-US" dirty="0">
                <a:cs typeface="Arial" pitchFamily="34" charset="0"/>
              </a:rPr>
              <a:t>: </a:t>
            </a:r>
            <a:r>
              <a:rPr lang="en-US" i="1" dirty="0">
                <a:cs typeface="Arial" pitchFamily="34" charset="0"/>
              </a:rPr>
              <a:t># USE Delay(clock=4000000)// </a:t>
            </a:r>
            <a:r>
              <a:rPr lang="en-US" i="1" dirty="0" err="1">
                <a:cs typeface="Arial" pitchFamily="34" charset="0"/>
              </a:rPr>
              <a:t>Khai</a:t>
            </a:r>
            <a:r>
              <a:rPr lang="en-US" i="1" dirty="0">
                <a:cs typeface="Arial" pitchFamily="34" charset="0"/>
              </a:rPr>
              <a:t> </a:t>
            </a:r>
            <a:r>
              <a:rPr lang="en-US" i="1" dirty="0" err="1">
                <a:cs typeface="Arial" pitchFamily="34" charset="0"/>
              </a:rPr>
              <a:t>báo</a:t>
            </a:r>
            <a:r>
              <a:rPr lang="en-US" i="1" dirty="0">
                <a:cs typeface="Arial" pitchFamily="34" charset="0"/>
              </a:rPr>
              <a:t> </a:t>
            </a:r>
            <a:r>
              <a:rPr lang="en-US" i="1" dirty="0" err="1">
                <a:cs typeface="Arial" pitchFamily="34" charset="0"/>
              </a:rPr>
              <a:t>dùng</a:t>
            </a:r>
            <a:r>
              <a:rPr lang="en-US" i="1" dirty="0">
                <a:cs typeface="Arial" pitchFamily="34" charset="0"/>
              </a:rPr>
              <a:t> </a:t>
            </a:r>
            <a:r>
              <a:rPr lang="en-US" i="1" dirty="0" err="1">
                <a:cs typeface="Arial" pitchFamily="34" charset="0"/>
              </a:rPr>
              <a:t>thạch</a:t>
            </a:r>
            <a:r>
              <a:rPr lang="en-US" i="1" dirty="0">
                <a:cs typeface="Arial" pitchFamily="34" charset="0"/>
              </a:rPr>
              <a:t> </a:t>
            </a:r>
            <a:r>
              <a:rPr lang="en-US" i="1" dirty="0" err="1">
                <a:cs typeface="Arial" pitchFamily="34" charset="0"/>
              </a:rPr>
              <a:t>anh</a:t>
            </a:r>
            <a:r>
              <a:rPr lang="en-US" i="1" dirty="0">
                <a:cs typeface="Arial" pitchFamily="34" charset="0"/>
              </a:rPr>
              <a:t> 4 MHz</a:t>
            </a:r>
          </a:p>
          <a:p>
            <a:r>
              <a:rPr lang="en-US" b="1" i="1" dirty="0" err="1">
                <a:cs typeface="Arial" pitchFamily="34" charset="0"/>
              </a:rPr>
              <a:t>Ðiều</a:t>
            </a:r>
            <a:r>
              <a:rPr lang="en-US" b="1" i="1" dirty="0">
                <a:cs typeface="Arial" pitchFamily="34" charset="0"/>
              </a:rPr>
              <a:t> </a:t>
            </a:r>
            <a:r>
              <a:rPr lang="en-US" b="1" i="1" dirty="0" err="1">
                <a:cs typeface="Arial" pitchFamily="34" charset="0"/>
              </a:rPr>
              <a:t>luu</a:t>
            </a:r>
            <a:r>
              <a:rPr lang="en-US" b="1" i="1" dirty="0">
                <a:cs typeface="Arial" pitchFamily="34" charset="0"/>
              </a:rPr>
              <a:t> ý </a:t>
            </a:r>
            <a:r>
              <a:rPr lang="en-US" b="1" i="1" dirty="0" err="1">
                <a:cs typeface="Arial" pitchFamily="34" charset="0"/>
              </a:rPr>
              <a:t>là</a:t>
            </a:r>
            <a:r>
              <a:rPr lang="en-US" b="1" i="1" dirty="0">
                <a:cs typeface="Arial" pitchFamily="34" charset="0"/>
              </a:rPr>
              <a:t> </a:t>
            </a:r>
            <a:r>
              <a:rPr lang="en-US" b="1" i="1" dirty="0" err="1">
                <a:cs typeface="Arial" pitchFamily="34" charset="0"/>
              </a:rPr>
              <a:t>chúng</a:t>
            </a:r>
            <a:r>
              <a:rPr lang="en-US" b="1" i="1" dirty="0">
                <a:cs typeface="Arial" pitchFamily="34" charset="0"/>
              </a:rPr>
              <a:t> ta </a:t>
            </a:r>
            <a:r>
              <a:rPr lang="en-US" b="1" i="1" dirty="0" err="1">
                <a:cs typeface="Arial" pitchFamily="34" charset="0"/>
              </a:rPr>
              <a:t>chỉ</a:t>
            </a:r>
            <a:r>
              <a:rPr lang="en-US" b="1" i="1" dirty="0">
                <a:cs typeface="Arial" pitchFamily="34" charset="0"/>
              </a:rPr>
              <a:t> </a:t>
            </a:r>
            <a:r>
              <a:rPr lang="en-US" b="1" i="1" dirty="0" err="1">
                <a:cs typeface="Arial" pitchFamily="34" charset="0"/>
              </a:rPr>
              <a:t>dùng</a:t>
            </a:r>
            <a:r>
              <a:rPr lang="en-US" b="1" i="1" dirty="0">
                <a:cs typeface="Arial" pitchFamily="34" charset="0"/>
              </a:rPr>
              <a:t> </a:t>
            </a:r>
            <a:r>
              <a:rPr lang="en-US" b="1" i="1" dirty="0" err="1">
                <a:cs typeface="Arial" pitchFamily="34" charset="0"/>
              </a:rPr>
              <a:t>duợc</a:t>
            </a:r>
            <a:r>
              <a:rPr lang="en-US" b="1" i="1" dirty="0">
                <a:cs typeface="Arial" pitchFamily="34" charset="0"/>
              </a:rPr>
              <a:t> </a:t>
            </a:r>
            <a:r>
              <a:rPr lang="en-US" b="1" i="1" dirty="0" err="1">
                <a:cs typeface="Arial" pitchFamily="34" charset="0"/>
              </a:rPr>
              <a:t>hàm</a:t>
            </a:r>
            <a:r>
              <a:rPr lang="en-US" b="1" i="1" dirty="0">
                <a:cs typeface="Arial" pitchFamily="34" charset="0"/>
              </a:rPr>
              <a:t> </a:t>
            </a:r>
            <a:r>
              <a:rPr lang="en-US" b="1" i="1" dirty="0" err="1">
                <a:cs typeface="Arial" pitchFamily="34" charset="0"/>
              </a:rPr>
              <a:t>tạo</a:t>
            </a:r>
            <a:r>
              <a:rPr lang="en-US" b="1" i="1" dirty="0">
                <a:cs typeface="Arial" pitchFamily="34" charset="0"/>
              </a:rPr>
              <a:t> </a:t>
            </a:r>
            <a:r>
              <a:rPr lang="en-US" b="1" i="1" dirty="0" err="1">
                <a:cs typeface="Arial" pitchFamily="34" charset="0"/>
              </a:rPr>
              <a:t>thời</a:t>
            </a:r>
            <a:r>
              <a:rPr lang="en-US" b="1" i="1" dirty="0">
                <a:cs typeface="Arial" pitchFamily="34" charset="0"/>
              </a:rPr>
              <a:t> </a:t>
            </a:r>
            <a:r>
              <a:rPr lang="en-US" b="1" i="1" dirty="0" err="1">
                <a:cs typeface="Arial" pitchFamily="34" charset="0"/>
              </a:rPr>
              <a:t>gian</a:t>
            </a:r>
            <a:r>
              <a:rPr lang="en-US" b="1" i="1" dirty="0">
                <a:cs typeface="Arial" pitchFamily="34" charset="0"/>
              </a:rPr>
              <a:t> </a:t>
            </a:r>
            <a:r>
              <a:rPr lang="en-US" b="1" i="1" dirty="0" err="1">
                <a:cs typeface="Arial" pitchFamily="34" charset="0"/>
              </a:rPr>
              <a:t>trễ</a:t>
            </a:r>
            <a:r>
              <a:rPr lang="en-US" b="1" i="1" dirty="0">
                <a:cs typeface="Arial" pitchFamily="34" charset="0"/>
              </a:rPr>
              <a:t> : </a:t>
            </a:r>
            <a:r>
              <a:rPr lang="en-US" b="1" i="1" dirty="0" err="1">
                <a:cs typeface="Arial" pitchFamily="34" charset="0"/>
              </a:rPr>
              <a:t>delay_ms</a:t>
            </a:r>
            <a:r>
              <a:rPr lang="en-US" b="1" i="1" dirty="0">
                <a:cs typeface="Arial" pitchFamily="34" charset="0"/>
              </a:rPr>
              <a:t>(), </a:t>
            </a:r>
            <a:r>
              <a:rPr lang="en-US" dirty="0" err="1">
                <a:cs typeface="Arial" pitchFamily="34" charset="0"/>
              </a:rPr>
              <a:t>delay_us</a:t>
            </a:r>
            <a:r>
              <a:rPr lang="en-US" dirty="0">
                <a:cs typeface="Arial" pitchFamily="34" charset="0"/>
              </a:rPr>
              <a:t>() </a:t>
            </a:r>
            <a:r>
              <a:rPr lang="en-US" dirty="0" err="1">
                <a:cs typeface="Arial" pitchFamily="34" charset="0"/>
              </a:rPr>
              <a:t>sau</a:t>
            </a:r>
            <a:r>
              <a:rPr lang="en-US" dirty="0">
                <a:cs typeface="Arial" pitchFamily="34" charset="0"/>
              </a:rPr>
              <a:t> </a:t>
            </a:r>
            <a:r>
              <a:rPr lang="en-US" dirty="0" err="1">
                <a:cs typeface="Arial" pitchFamily="34" charset="0"/>
              </a:rPr>
              <a:t>khi</a:t>
            </a:r>
            <a:r>
              <a:rPr lang="en-US" dirty="0">
                <a:cs typeface="Arial" pitchFamily="34" charset="0"/>
              </a:rPr>
              <a:t> </a:t>
            </a:r>
            <a:r>
              <a:rPr lang="en-US" dirty="0" err="1">
                <a:cs typeface="Arial" pitchFamily="34" charset="0"/>
              </a:rPr>
              <a:t>có</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này</a:t>
            </a:r>
            <a:r>
              <a:rPr lang="en-US" dirty="0">
                <a:cs typeface="Arial" pitchFamily="34" charset="0"/>
              </a:rPr>
              <a:t> </a:t>
            </a:r>
            <a:r>
              <a:rPr lang="en-US" dirty="0" err="1">
                <a:cs typeface="Arial" pitchFamily="34" charset="0"/>
              </a:rPr>
              <a:t>trong</a:t>
            </a:r>
            <a:r>
              <a:rPr lang="en-US" dirty="0">
                <a:cs typeface="Arial" pitchFamily="34" charset="0"/>
              </a:rPr>
              <a:t> </a:t>
            </a:r>
            <a:r>
              <a:rPr lang="en-US" dirty="0" err="1">
                <a:cs typeface="Arial" pitchFamily="34" charset="0"/>
              </a:rPr>
              <a:t>chuong</a:t>
            </a:r>
            <a:r>
              <a:rPr lang="en-US" dirty="0">
                <a:cs typeface="Arial" pitchFamily="34" charset="0"/>
              </a:rPr>
              <a:t> </a:t>
            </a:r>
            <a:r>
              <a:rPr lang="en-US" dirty="0" err="1">
                <a:cs typeface="Arial" pitchFamily="34" charset="0"/>
              </a:rPr>
              <a:t>trình</a:t>
            </a:r>
            <a:r>
              <a:rPr lang="en-US" dirty="0">
                <a:cs typeface="Arial" pitchFamily="34" charset="0"/>
              </a:rPr>
              <a:t>. </a:t>
            </a:r>
          </a:p>
          <a:p>
            <a:r>
              <a:rPr lang="en-US" dirty="0">
                <a:cs typeface="Arial" pitchFamily="34" charset="0"/>
              </a:rPr>
              <a:t>6. </a:t>
            </a:r>
            <a:r>
              <a:rPr lang="en-US" dirty="0" err="1">
                <a:cs typeface="Arial" pitchFamily="34" charset="0"/>
              </a:rPr>
              <a:t>Ngoài</a:t>
            </a:r>
            <a:r>
              <a:rPr lang="en-US" dirty="0">
                <a:cs typeface="Arial" pitchFamily="34" charset="0"/>
              </a:rPr>
              <a:t> </a:t>
            </a:r>
            <a:r>
              <a:rPr lang="en-US" dirty="0" err="1">
                <a:cs typeface="Arial" pitchFamily="34" charset="0"/>
              </a:rPr>
              <a:t>ra</a:t>
            </a:r>
            <a:r>
              <a:rPr lang="en-US" dirty="0">
                <a:cs typeface="Arial" pitchFamily="34" charset="0"/>
              </a:rPr>
              <a:t>, </a:t>
            </a:r>
            <a:r>
              <a:rPr lang="en-US" dirty="0" err="1">
                <a:cs typeface="Arial" pitchFamily="34" charset="0"/>
              </a:rPr>
              <a:t>khi</a:t>
            </a:r>
            <a:r>
              <a:rPr lang="en-US" dirty="0">
                <a:cs typeface="Arial" pitchFamily="34" charset="0"/>
              </a:rPr>
              <a:t> </a:t>
            </a:r>
            <a:r>
              <a:rPr lang="en-US" dirty="0" err="1">
                <a:cs typeface="Arial" pitchFamily="34" charset="0"/>
              </a:rPr>
              <a:t>sử</a:t>
            </a:r>
            <a:r>
              <a:rPr lang="en-US" dirty="0">
                <a:cs typeface="Arial" pitchFamily="34" charset="0"/>
              </a:rPr>
              <a:t> </a:t>
            </a:r>
            <a:r>
              <a:rPr lang="en-US" dirty="0" err="1">
                <a:cs typeface="Arial" pitchFamily="34" charset="0"/>
              </a:rPr>
              <a:t>dụng</a:t>
            </a:r>
            <a:r>
              <a:rPr lang="en-US" dirty="0">
                <a:cs typeface="Arial" pitchFamily="34" charset="0"/>
              </a:rPr>
              <a:t> </a:t>
            </a:r>
            <a:r>
              <a:rPr lang="en-US" dirty="0" err="1">
                <a:cs typeface="Arial" pitchFamily="34" charset="0"/>
              </a:rPr>
              <a:t>bất</a:t>
            </a:r>
            <a:r>
              <a:rPr lang="en-US" dirty="0">
                <a:cs typeface="Arial" pitchFamily="34" charset="0"/>
              </a:rPr>
              <a:t> </a:t>
            </a:r>
            <a:r>
              <a:rPr lang="en-US" dirty="0" err="1">
                <a:cs typeface="Arial" pitchFamily="34" charset="0"/>
              </a:rPr>
              <a:t>cứ</a:t>
            </a:r>
            <a:r>
              <a:rPr lang="en-US" dirty="0">
                <a:cs typeface="Arial" pitchFamily="34" charset="0"/>
              </a:rPr>
              <a:t> </a:t>
            </a:r>
            <a:r>
              <a:rPr lang="en-US" dirty="0" err="1">
                <a:cs typeface="Arial" pitchFamily="34" charset="0"/>
              </a:rPr>
              <a:t>khối</a:t>
            </a:r>
            <a:r>
              <a:rPr lang="en-US" dirty="0">
                <a:cs typeface="Arial" pitchFamily="34" charset="0"/>
              </a:rPr>
              <a:t> </a:t>
            </a:r>
            <a:r>
              <a:rPr lang="en-US" dirty="0" err="1">
                <a:cs typeface="Arial" pitchFamily="34" charset="0"/>
              </a:rPr>
              <a:t>chức</a:t>
            </a:r>
            <a:r>
              <a:rPr lang="en-US" dirty="0">
                <a:cs typeface="Arial" pitchFamily="34" charset="0"/>
              </a:rPr>
              <a:t> </a:t>
            </a:r>
            <a:r>
              <a:rPr lang="en-US" dirty="0" err="1">
                <a:cs typeface="Arial" pitchFamily="34" charset="0"/>
              </a:rPr>
              <a:t>nang</a:t>
            </a:r>
            <a:r>
              <a:rPr lang="en-US" dirty="0">
                <a:cs typeface="Arial" pitchFamily="34" charset="0"/>
              </a:rPr>
              <a:t> </a:t>
            </a:r>
            <a:r>
              <a:rPr lang="en-US" dirty="0" err="1">
                <a:cs typeface="Arial" pitchFamily="34" charset="0"/>
              </a:rPr>
              <a:t>dặc</a:t>
            </a:r>
            <a:r>
              <a:rPr lang="en-US" dirty="0">
                <a:cs typeface="Arial" pitchFamily="34" charset="0"/>
              </a:rPr>
              <a:t> </a:t>
            </a:r>
            <a:r>
              <a:rPr lang="en-US" dirty="0" err="1">
                <a:cs typeface="Arial" pitchFamily="34" charset="0"/>
              </a:rPr>
              <a:t>biệt</a:t>
            </a:r>
            <a:r>
              <a:rPr lang="en-US" dirty="0">
                <a:cs typeface="Arial" pitchFamily="34" charset="0"/>
              </a:rPr>
              <a:t> </a:t>
            </a:r>
            <a:r>
              <a:rPr lang="en-US" dirty="0" err="1">
                <a:cs typeface="Arial" pitchFamily="34" charset="0"/>
              </a:rPr>
              <a:t>nào</a:t>
            </a:r>
            <a:r>
              <a:rPr lang="en-US" dirty="0">
                <a:cs typeface="Arial" pitchFamily="34" charset="0"/>
              </a:rPr>
              <a:t> </a:t>
            </a:r>
            <a:r>
              <a:rPr lang="en-US" dirty="0" err="1">
                <a:cs typeface="Arial" pitchFamily="34" charset="0"/>
              </a:rPr>
              <a:t>trong</a:t>
            </a:r>
            <a:r>
              <a:rPr lang="en-US" dirty="0">
                <a:cs typeface="Arial" pitchFamily="34" charset="0"/>
              </a:rPr>
              <a:t> vi </a:t>
            </a:r>
            <a:r>
              <a:rPr lang="en-US" dirty="0" err="1">
                <a:cs typeface="Arial" pitchFamily="34" charset="0"/>
              </a:rPr>
              <a:t>diều</a:t>
            </a:r>
            <a:r>
              <a:rPr lang="en-US" dirty="0">
                <a:cs typeface="Arial" pitchFamily="34" charset="0"/>
              </a:rPr>
              <a:t> </a:t>
            </a:r>
            <a:r>
              <a:rPr lang="en-US" dirty="0" err="1">
                <a:cs typeface="Arial" pitchFamily="34" charset="0"/>
              </a:rPr>
              <a:t>khiển</a:t>
            </a:r>
            <a:r>
              <a:rPr lang="en-US" dirty="0">
                <a:cs typeface="Arial" pitchFamily="34" charset="0"/>
              </a:rPr>
              <a:t> PIC ta </a:t>
            </a:r>
            <a:r>
              <a:rPr lang="en-US" dirty="0" err="1">
                <a:cs typeface="Arial" pitchFamily="34" charset="0"/>
              </a:rPr>
              <a:t>phải</a:t>
            </a:r>
            <a:r>
              <a:rPr lang="en-US" dirty="0">
                <a:cs typeface="Arial" pitchFamily="34" charset="0"/>
              </a:rPr>
              <a:t> </a:t>
            </a:r>
            <a:r>
              <a:rPr lang="en-US" dirty="0" err="1">
                <a:cs typeface="Arial" pitchFamily="34" charset="0"/>
              </a:rPr>
              <a:t>dùng</a:t>
            </a:r>
            <a:r>
              <a:rPr lang="en-US" dirty="0">
                <a:cs typeface="Arial" pitchFamily="34" charset="0"/>
              </a:rPr>
              <a:t> </a:t>
            </a:r>
            <a:r>
              <a:rPr lang="en-US" dirty="0" err="1">
                <a:cs typeface="Arial" pitchFamily="34" charset="0"/>
              </a:rPr>
              <a:t>chỉ</a:t>
            </a:r>
            <a:r>
              <a:rPr lang="en-US" dirty="0">
                <a:cs typeface="Arial" pitchFamily="34" charset="0"/>
              </a:rPr>
              <a:t> </a:t>
            </a:r>
            <a:r>
              <a:rPr lang="en-US" dirty="0" err="1">
                <a:cs typeface="Arial" pitchFamily="34" charset="0"/>
              </a:rPr>
              <a:t>thị</a:t>
            </a:r>
            <a:r>
              <a:rPr lang="en-US" dirty="0">
                <a:cs typeface="Arial" pitchFamily="34" charset="0"/>
              </a:rPr>
              <a:t> </a:t>
            </a:r>
            <a:r>
              <a:rPr lang="en-US" dirty="0" err="1">
                <a:cs typeface="Arial" pitchFamily="34" charset="0"/>
              </a:rPr>
              <a:t>tiền</a:t>
            </a:r>
            <a:r>
              <a:rPr lang="en-US" dirty="0">
                <a:cs typeface="Arial" pitchFamily="34" charset="0"/>
              </a:rPr>
              <a:t> </a:t>
            </a:r>
            <a:r>
              <a:rPr lang="en-US" dirty="0" err="1">
                <a:cs typeface="Arial" pitchFamily="34" charset="0"/>
              </a:rPr>
              <a:t>xử</a:t>
            </a:r>
            <a:r>
              <a:rPr lang="en-US" dirty="0">
                <a:cs typeface="Arial" pitchFamily="34" charset="0"/>
              </a:rPr>
              <a:t> </a:t>
            </a:r>
            <a:r>
              <a:rPr lang="en-US" dirty="0" err="1">
                <a:cs typeface="Arial" pitchFamily="34" charset="0"/>
              </a:rPr>
              <a:t>lý</a:t>
            </a:r>
            <a:r>
              <a:rPr lang="en-US" dirty="0">
                <a:cs typeface="Arial" pitchFamily="34" charset="0"/>
              </a:rPr>
              <a:t> #USE </a:t>
            </a:r>
            <a:r>
              <a:rPr lang="en-US" dirty="0" err="1">
                <a:cs typeface="Arial" pitchFamily="34" charset="0"/>
              </a:rPr>
              <a:t>dể</a:t>
            </a:r>
            <a:r>
              <a:rPr lang="en-US" dirty="0">
                <a:cs typeface="Arial" pitchFamily="34" charset="0"/>
              </a:rPr>
              <a:t> </a:t>
            </a:r>
            <a:r>
              <a:rPr lang="en-US" dirty="0" err="1">
                <a:cs typeface="Arial" pitchFamily="34" charset="0"/>
              </a:rPr>
              <a:t>khai</a:t>
            </a:r>
            <a:r>
              <a:rPr lang="en-US" dirty="0">
                <a:cs typeface="Arial" pitchFamily="34" charset="0"/>
              </a:rPr>
              <a:t> </a:t>
            </a:r>
            <a:r>
              <a:rPr lang="en-US" dirty="0" err="1">
                <a:cs typeface="Arial" pitchFamily="34" charset="0"/>
              </a:rPr>
              <a:t>báo</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khối</a:t>
            </a:r>
            <a:r>
              <a:rPr lang="en-US" dirty="0">
                <a:cs typeface="Arial" pitchFamily="34" charset="0"/>
              </a:rPr>
              <a:t> </a:t>
            </a:r>
            <a:r>
              <a:rPr lang="en-US" dirty="0" err="1">
                <a:cs typeface="Arial" pitchFamily="34" charset="0"/>
              </a:rPr>
              <a:t>chức</a:t>
            </a:r>
            <a:r>
              <a:rPr lang="en-US" dirty="0">
                <a:cs typeface="Arial" pitchFamily="34" charset="0"/>
              </a:rPr>
              <a:t> </a:t>
            </a:r>
            <a:r>
              <a:rPr lang="en-US" dirty="0" err="1">
                <a:cs typeface="Arial" pitchFamily="34" charset="0"/>
              </a:rPr>
              <a:t>nang</a:t>
            </a:r>
            <a:r>
              <a:rPr lang="en-US" dirty="0">
                <a:cs typeface="Arial" pitchFamily="34" charset="0"/>
              </a:rPr>
              <a:t> </a:t>
            </a:r>
            <a:r>
              <a:rPr lang="en-US" dirty="0" err="1">
                <a:cs typeface="Arial" pitchFamily="34" charset="0"/>
              </a:rPr>
              <a:t>dặc</a:t>
            </a:r>
            <a:r>
              <a:rPr lang="en-US" dirty="0">
                <a:cs typeface="Arial" pitchFamily="34" charset="0"/>
              </a:rPr>
              <a:t> </a:t>
            </a:r>
            <a:r>
              <a:rPr lang="en-US" dirty="0" err="1">
                <a:cs typeface="Arial" pitchFamily="34" charset="0"/>
              </a:rPr>
              <a:t>biệt</a:t>
            </a:r>
            <a:r>
              <a:rPr lang="en-US" dirty="0">
                <a:cs typeface="Arial" pitchFamily="34" charset="0"/>
              </a:rPr>
              <a:t> </a:t>
            </a:r>
            <a:r>
              <a:rPr lang="en-US" dirty="0" err="1">
                <a:cs typeface="Arial" pitchFamily="34" charset="0"/>
              </a:rPr>
              <a:t>là</a:t>
            </a:r>
            <a:r>
              <a:rPr lang="en-US" dirty="0">
                <a:cs typeface="Arial" pitchFamily="34" charset="0"/>
              </a:rPr>
              <a:t> RS232, PWM, SPI, I2C ..</a:t>
            </a:r>
            <a:r>
              <a:rPr lang="en-US" dirty="0" err="1">
                <a:cs typeface="Arial" pitchFamily="34" charset="0"/>
              </a:rPr>
              <a:t>v.v</a:t>
            </a:r>
            <a:endParaRPr lang="en-US" dirty="0">
              <a:cs typeface="Arial" pitchFamily="34" charset="0"/>
            </a:endParaRPr>
          </a:p>
          <a:p>
            <a:r>
              <a:rPr lang="en-US" dirty="0" err="1">
                <a:cs typeface="Arial" pitchFamily="34" charset="0"/>
              </a:rPr>
              <a:t>Ví</a:t>
            </a:r>
            <a:r>
              <a:rPr lang="en-US" dirty="0">
                <a:cs typeface="Arial" pitchFamily="34" charset="0"/>
              </a:rPr>
              <a:t> </a:t>
            </a:r>
            <a:r>
              <a:rPr lang="en-US" dirty="0" err="1">
                <a:cs typeface="Arial" pitchFamily="34" charset="0"/>
              </a:rPr>
              <a:t>dụ</a:t>
            </a:r>
            <a:r>
              <a:rPr lang="en-US" dirty="0">
                <a:cs typeface="Arial" pitchFamily="34" charset="0"/>
              </a:rPr>
              <a:t>: #use rs232(baud=9600, </a:t>
            </a:r>
            <a:r>
              <a:rPr lang="en-US" dirty="0" err="1">
                <a:cs typeface="Arial" pitchFamily="34" charset="0"/>
              </a:rPr>
              <a:t>xmit</a:t>
            </a:r>
            <a:r>
              <a:rPr lang="en-US" dirty="0">
                <a:cs typeface="Arial" pitchFamily="34" charset="0"/>
              </a:rPr>
              <a:t>=PIN_C6,rcv=PIN_C7) </a:t>
            </a:r>
            <a:endParaRPr lang="en-US" i="1" dirty="0">
              <a:cs typeface="Arial" pitchFamily="34" charset="0"/>
            </a:endParaRPr>
          </a:p>
          <a:p>
            <a:endParaRPr lang="en-US" dirty="0">
              <a:cs typeface="Arial" pitchFamily="34"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344FD63-8185-432C-8DAB-5F21C262CA7A}" type="slidenum">
              <a:rPr lang="en-US" smtClean="0">
                <a:cs typeface="Arial" pitchFamily="34" charset="0"/>
              </a:rPr>
              <a:pPr eaLnBrk="1" hangingPunct="1"/>
              <a:t>3</a:t>
            </a:fld>
            <a:endParaRPr lang="en-US">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Trang 93-95 datasheet 16F877A.pdf</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44FA40E-490D-41BD-A840-1F5EA6A05ADF}" type="slidenum">
              <a:rPr lang="en-US" smtClean="0">
                <a:cs typeface="Arial" pitchFamily="34" charset="0"/>
              </a:rPr>
              <a:pPr eaLnBrk="1" hangingPunct="1"/>
              <a:t>39</a:t>
            </a:fld>
            <a:endParaRPr lang="en-US">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latin typeface="Times New Roman" pitchFamily="18" charset="0"/>
                <a:ea typeface="+mn-ea"/>
                <a:cs typeface="Arial" charset="0"/>
              </a:rPr>
              <a:t>Legend: x = unknown, u = unchanged, q = value depends on condition, - = unimplemented, read as ‘0’, r = reserved.</a:t>
            </a:r>
          </a:p>
          <a:p>
            <a:r>
              <a:rPr lang="en-US" sz="1200" kern="1200">
                <a:solidFill>
                  <a:schemeClr val="tx1"/>
                </a:solidFill>
                <a:latin typeface="Times New Roman" pitchFamily="18" charset="0"/>
                <a:ea typeface="+mn-ea"/>
                <a:cs typeface="Arial" charset="0"/>
              </a:rPr>
              <a:t>Shaded locations are unimplemented, read as ‘0’.</a:t>
            </a:r>
          </a:p>
          <a:p>
            <a:r>
              <a:rPr lang="en-US" sz="1200" b="1" kern="1200">
                <a:solidFill>
                  <a:schemeClr val="tx1"/>
                </a:solidFill>
                <a:latin typeface="Times New Roman" pitchFamily="18" charset="0"/>
                <a:ea typeface="+mn-ea"/>
                <a:cs typeface="Arial" charset="0"/>
              </a:rPr>
              <a:t>Note 1: The upper byte of the program counter is not directly accessible. PCLATH is a holding register for the PC&lt;12:8&gt;, whose</a:t>
            </a:r>
          </a:p>
          <a:p>
            <a:r>
              <a:rPr lang="en-US" sz="1200" kern="1200">
                <a:solidFill>
                  <a:schemeClr val="tx1"/>
                </a:solidFill>
                <a:latin typeface="Times New Roman" pitchFamily="18" charset="0"/>
                <a:ea typeface="+mn-ea"/>
                <a:cs typeface="Arial" charset="0"/>
              </a:rPr>
              <a:t>contents are transferred to the upper byte of the program counter.</a:t>
            </a:r>
          </a:p>
          <a:p>
            <a:r>
              <a:rPr lang="en-US" sz="1200" b="1" kern="1200">
                <a:solidFill>
                  <a:schemeClr val="tx1"/>
                </a:solidFill>
                <a:latin typeface="Times New Roman" pitchFamily="18" charset="0"/>
                <a:ea typeface="+mn-ea"/>
                <a:cs typeface="Arial" charset="0"/>
              </a:rPr>
              <a:t>2: Bits PSPIE and PSPIF are reserved on PIC16F873A/876A devices; always maintain these bits clear.</a:t>
            </a:r>
          </a:p>
          <a:p>
            <a:r>
              <a:rPr lang="en-US" sz="1200" b="1" kern="1200">
                <a:solidFill>
                  <a:schemeClr val="tx1"/>
                </a:solidFill>
                <a:latin typeface="Times New Roman" pitchFamily="18" charset="0"/>
                <a:ea typeface="+mn-ea"/>
                <a:cs typeface="Arial" charset="0"/>
              </a:rPr>
              <a:t>3: These registers can be addressed from any bank.</a:t>
            </a:r>
          </a:p>
          <a:p>
            <a:r>
              <a:rPr lang="en-US" sz="1200" b="1" kern="1200">
                <a:solidFill>
                  <a:schemeClr val="tx1"/>
                </a:solidFill>
                <a:latin typeface="Times New Roman" pitchFamily="18" charset="0"/>
                <a:ea typeface="+mn-ea"/>
                <a:cs typeface="Arial" charset="0"/>
              </a:rPr>
              <a:t>4: PORTD, PORTE, TRISD and TRISE are not implemented on PIC16F873A/876A devices, read as ‘0’.</a:t>
            </a:r>
          </a:p>
          <a:p>
            <a:r>
              <a:rPr lang="en-US" sz="1200" b="1" kern="1200">
                <a:solidFill>
                  <a:schemeClr val="tx1"/>
                </a:solidFill>
                <a:latin typeface="Times New Roman" pitchFamily="18" charset="0"/>
                <a:ea typeface="+mn-ea"/>
                <a:cs typeface="Arial" charset="0"/>
              </a:rPr>
              <a:t>5: Bit 4 of EEADRH implemented only on the PIC16F876A/877A devices.</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40</a:t>
            </a:fld>
            <a:endParaRPr lang="en-US"/>
          </a:p>
        </p:txBody>
      </p:sp>
    </p:spTree>
    <p:extLst>
      <p:ext uri="{BB962C8B-B14F-4D97-AF65-F5344CB8AC3E}">
        <p14:creationId xmlns:p14="http://schemas.microsoft.com/office/powerpoint/2010/main" val="40473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cs typeface="Arial" pitchFamily="34" charset="0"/>
              </a:rPr>
              <a:t>Chúng ta sẽ có công thức tính thời gian để cài đặt cho Timer 0 như sau : Ví dụ sử dụng thạch anh 4 MHz, timer 0 (8 bit), bộ chia tần 4, </a:t>
            </a:r>
            <a:r>
              <a:rPr lang="en-US">
                <a:cs typeface="Arial" pitchFamily="34" charset="0"/>
              </a:rPr>
              <a:t>trễ</a:t>
            </a:r>
            <a:r>
              <a:rPr lang="vi-VN">
                <a:cs typeface="Arial" pitchFamily="34" charset="0"/>
              </a:rPr>
              <a:t> 200us thì ta tính theo công thức sau :</a:t>
            </a:r>
            <a:br>
              <a:rPr lang="vi-VN">
                <a:cs typeface="Arial" pitchFamily="34" charset="0"/>
              </a:rPr>
            </a:br>
            <a:r>
              <a:rPr lang="vi-VN">
                <a:cs typeface="Arial" pitchFamily="34" charset="0"/>
              </a:rPr>
              <a:t>256 - (200/4.1) = 206</a:t>
            </a:r>
          </a:p>
          <a:p>
            <a:r>
              <a:rPr lang="vi-VN">
                <a:cs typeface="Arial" pitchFamily="34" charset="0"/>
              </a:rPr>
              <a:t>Giải thích các số trên như sau : </a:t>
            </a:r>
          </a:p>
          <a:p>
            <a:r>
              <a:rPr lang="vi-VN">
                <a:cs typeface="Arial" pitchFamily="34" charset="0"/>
              </a:rPr>
              <a:t>- 256 vì đây là Timer 8 bit.</a:t>
            </a:r>
          </a:p>
          <a:p>
            <a:r>
              <a:rPr lang="vi-VN">
                <a:cs typeface="Arial" pitchFamily="34" charset="0"/>
              </a:rPr>
              <a:t>- 200 : đếm 200us</a:t>
            </a:r>
          </a:p>
          <a:p>
            <a:r>
              <a:rPr lang="vi-VN">
                <a:cs typeface="Arial" pitchFamily="34" charset="0"/>
              </a:rPr>
              <a:t>- 4 : bộ chia tần 4</a:t>
            </a:r>
            <a:r>
              <a:rPr lang="en-US">
                <a:cs typeface="Arial" pitchFamily="34" charset="0"/>
              </a:rPr>
              <a:t> = tỷ lệ 1:4 nghĩa là 4 chu kỳ máy thì mới tăng bộ đếm 1 đv</a:t>
            </a:r>
            <a:endParaRPr lang="vi-VN">
              <a:cs typeface="Arial" pitchFamily="34" charset="0"/>
            </a:endParaRPr>
          </a:p>
          <a:p>
            <a:r>
              <a:rPr lang="vi-VN">
                <a:cs typeface="Arial" pitchFamily="34" charset="0"/>
              </a:rPr>
              <a:t>- 1 : chu kỳ lệnh = 4*(1/OST)</a:t>
            </a:r>
          </a:p>
          <a:p>
            <a:r>
              <a:rPr lang="vi-VN">
                <a:cs typeface="Arial" pitchFamily="34" charset="0"/>
              </a:rPr>
              <a:t>Như vậy chúng ta phải cài đặt giá trị cho Timer 0 như sau :</a:t>
            </a:r>
          </a:p>
          <a:p>
            <a:r>
              <a:rPr lang="vi-VN">
                <a:cs typeface="Arial" pitchFamily="34" charset="0"/>
              </a:rPr>
              <a:t>setup_timer_0(RTCC_INTERNAL|RTCC_DIV_4);</a:t>
            </a:r>
            <a:br>
              <a:rPr lang="vi-VN">
                <a:cs typeface="Arial" pitchFamily="34" charset="0"/>
              </a:rPr>
            </a:br>
            <a:r>
              <a:rPr lang="vi-VN">
                <a:cs typeface="Arial" pitchFamily="34" charset="0"/>
              </a:rPr>
              <a:t>set_timer0(206);</a:t>
            </a:r>
          </a:p>
          <a:p>
            <a:r>
              <a:rPr lang="en-US" sz="1200" b="0" i="0" kern="1200">
                <a:solidFill>
                  <a:schemeClr val="tx1"/>
                </a:solidFill>
                <a:effectLst/>
                <a:latin typeface="Times New Roman" pitchFamily="18" charset="0"/>
                <a:ea typeface="+mn-ea"/>
                <a:cs typeface="Arial" charset="0"/>
              </a:rPr>
              <a:t>Bộ</a:t>
            </a:r>
            <a:r>
              <a:rPr lang="en-US" sz="1200" b="0" i="0" kern="1200" baseline="0">
                <a:solidFill>
                  <a:schemeClr val="tx1"/>
                </a:solidFill>
                <a:effectLst/>
                <a:latin typeface="Times New Roman" pitchFamily="18" charset="0"/>
                <a:ea typeface="+mn-ea"/>
                <a:cs typeface="Arial" charset="0"/>
              </a:rPr>
              <a:t> chia trước: Prescale</a:t>
            </a:r>
            <a:endParaRPr lang="en-US" sz="1200" b="0" i="0" kern="1200">
              <a:solidFill>
                <a:schemeClr val="tx1"/>
              </a:solidFill>
              <a:effectLst/>
              <a:latin typeface="Times New Roman" pitchFamily="18" charset="0"/>
              <a:ea typeface="+mn-ea"/>
              <a:cs typeface="Arial" charset="0"/>
            </a:endParaRPr>
          </a:p>
          <a:p>
            <a:r>
              <a:rPr lang="vi-VN" sz="1200" b="0" i="0" kern="1200">
                <a:solidFill>
                  <a:schemeClr val="tx1"/>
                </a:solidFill>
                <a:effectLst/>
                <a:latin typeface="Times New Roman" pitchFamily="18" charset="0"/>
                <a:ea typeface="+mn-ea"/>
                <a:cs typeface="Arial" charset="0"/>
              </a:rPr>
              <a:t>Để định thời gian 1 giây chẳng hạn, trong vi điều khiển chúng ta dùng 1 bộ đếm với nhịp gõ được xác định. Nếu nhịp gõ là 1 nhịp/ms (tức là tần số clock = 1 kHz), thì sẽ cần 1000 nhịp để đếm đủ 1 giây. Nếu nhịp gõ là 1 nhịp mỗi 10 ms, chỉ cần 100 nhịp sẽ đếm đủ 1 giây.</a:t>
            </a:r>
            <a:br>
              <a:rPr lang="vi-VN"/>
            </a:br>
            <a:br>
              <a:rPr lang="vi-VN"/>
            </a:br>
            <a:r>
              <a:rPr lang="vi-VN" sz="1200" b="0" i="0" kern="1200">
                <a:solidFill>
                  <a:schemeClr val="tx1"/>
                </a:solidFill>
                <a:effectLst/>
                <a:latin typeface="Times New Roman" pitchFamily="18" charset="0"/>
                <a:ea typeface="+mn-ea"/>
                <a:cs typeface="Arial" charset="0"/>
              </a:rPr>
              <a:t>Vấn đề ở đây là thanh ghi chứa số đếm của các timer trong vi điều khiển có độ dài hữu hạn và xác định trước, do đó chúng chỉ có thể đếm được một phạm vi nào đó trước khi bị tràn (8-bit chỉ đếm đến 255, sau đó sẽ quay về 0).</a:t>
            </a:r>
            <a:br>
              <a:rPr lang="vi-VN"/>
            </a:br>
            <a:br>
              <a:rPr lang="vi-VN"/>
            </a:br>
            <a:r>
              <a:rPr lang="vi-VN" sz="1200" b="0" i="0" kern="1200">
                <a:solidFill>
                  <a:schemeClr val="tx1"/>
                </a:solidFill>
                <a:effectLst/>
                <a:latin typeface="Times New Roman" pitchFamily="18" charset="0"/>
                <a:ea typeface="+mn-ea"/>
                <a:cs typeface="Arial" charset="0"/>
              </a:rPr>
              <a:t>Do vậy, ở tần số xung nhịp để đếm rất cao (vài MHz chẳng hạn), chúng ta sẽ cần đếm rất nhiều xung nhịp để có thể định thời gian trễ 1 giây đó. Và chúng ta sẽ thường phải thực hiện việc này bằng cách lồng vài vòng đếm vào nhau để có thể đếm được số xung yêu cầu đó.</a:t>
            </a:r>
            <a:br>
              <a:rPr lang="vi-VN"/>
            </a:br>
            <a:br>
              <a:rPr lang="vi-VN"/>
            </a:br>
            <a:r>
              <a:rPr lang="vi-VN" sz="1200" b="0" i="0" kern="1200">
                <a:solidFill>
                  <a:schemeClr val="tx1"/>
                </a:solidFill>
                <a:effectLst/>
                <a:latin typeface="Times New Roman" pitchFamily="18" charset="0"/>
                <a:ea typeface="+mn-ea"/>
                <a:cs typeface="Arial" charset="0"/>
              </a:rPr>
              <a:t>Prescaler đơn giản hóa vấn đề hơn. Nó chỉ là một bộ chia tần số đặt phía trước bộ đếm. Như vậy, bộ đếm sẽ đếm số xung phía sau prescaler chứ không đếm xung nhịp trực tiếp như khi không có prescaler. Chẳng hạn, prescaler 1:16 sẽ tạo ra một xung nhịp phía sau prescaler cho mỗi 16 xung nhịp ở đầu vào của prescaler. Điều này cho phép chúng ta thay đổi tầm giá trị định thời mà không phải dùng thêm các vòng lặp đếm lồng nhau.</a:t>
            </a:r>
            <a:br>
              <a:rPr lang="vi-VN"/>
            </a:br>
            <a:endParaRPr lang="en-US">
              <a:cs typeface="Arial" pitchFamily="34"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31F2CD7-1E45-4CE5-847D-970417E6E1C5}" type="slidenum">
              <a:rPr lang="en-US" smtClean="0">
                <a:cs typeface="Arial" pitchFamily="34" charset="0"/>
              </a:rPr>
              <a:pPr eaLnBrk="1" hangingPunct="1"/>
              <a:t>41</a:t>
            </a:fld>
            <a:endParaRPr lang="en-US">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Đếm 50 lần mỗi lần 4 chu kỳ máy =50x4x1us=200us (1chu kỳ máy=1us)</a:t>
            </a: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A77695B-0DAA-429A-8D22-2924CB7A4D0F}" type="slidenum">
              <a:rPr lang="en-US" smtClean="0">
                <a:cs typeface="Arial" pitchFamily="34" charset="0"/>
              </a:rPr>
              <a:pPr eaLnBrk="1" hangingPunct="1"/>
              <a:t>42</a:t>
            </a:fld>
            <a:endParaRPr lang="en-US">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Đếm 150 lần mỗi lần 1 chu kỳ máy =150x(4/3)=200us (1 chu kỳ máy= 1/3 us)</a:t>
            </a:r>
          </a:p>
          <a:p>
            <a:endParaRPr lang="en-US">
              <a:cs typeface="Arial" pitchFamily="34" charset="0"/>
            </a:endParaRPr>
          </a:p>
          <a:p>
            <a:endParaRPr lang="en-US">
              <a:cs typeface="Arial" pitchFamily="34" charset="0"/>
            </a:endParaRPr>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B160DD9-D19C-4305-A632-1F2FF744D47F}" type="slidenum">
              <a:rPr lang="en-US" smtClean="0">
                <a:cs typeface="Arial" pitchFamily="34" charset="0"/>
              </a:rPr>
              <a:pPr eaLnBrk="1" hangingPunct="1"/>
              <a:t>44</a:t>
            </a:fld>
            <a:endParaRPr lang="en-US">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Hoặc chọn ước số của 2000 để giá trị gán cho timer chẵn.</a:t>
            </a:r>
          </a:p>
          <a:p>
            <a:r>
              <a:rPr lang="de-DE" i="1">
                <a:cs typeface="Arial" pitchFamily="34" charset="0"/>
              </a:rPr>
              <a:t>x=delay= a*(256 - b)*(1/3)us = (m/3)us</a:t>
            </a:r>
            <a:endParaRPr lang="en-US">
              <a:cs typeface="Arial" pitchFamily="34" charset="0"/>
            </a:endParaRPr>
          </a:p>
          <a:p>
            <a:r>
              <a:rPr lang="en-US">
                <a:cs typeface="Arial" pitchFamily="34" charset="0"/>
              </a:rPr>
              <a:t>Chọn lại bộ chia tần.</a:t>
            </a:r>
          </a:p>
          <a:p>
            <a:endParaRPr lang="en-US">
              <a:cs typeface="Arial" pitchFamily="34" charset="0"/>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EE6C110-3A02-4DCB-8A35-11E782466EED}" type="slidenum">
              <a:rPr lang="en-US" smtClean="0">
                <a:cs typeface="Arial" pitchFamily="34" charset="0"/>
              </a:rPr>
              <a:pPr eaLnBrk="1" hangingPunct="1"/>
              <a:t>45</a:t>
            </a:fld>
            <a:endParaRPr lang="en-US">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setup_timer_0(RTCC_EXT_H_TO_L|RTCC_DIV_1|RTCC_8_bit); //Sd Counter0 voi 8bit và Prescale=1 </a:t>
            </a:r>
          </a:p>
          <a:p>
            <a:r>
              <a:rPr lang="en-US">
                <a:cs typeface="Arial" pitchFamily="34" charset="0"/>
              </a:rPr>
              <a:t>                                                      //Xung tac dong canh xuong tai chan RC3=T0CKI</a:t>
            </a:r>
          </a:p>
          <a:p>
            <a:r>
              <a:rPr lang="en-US">
                <a:cs typeface="Arial" pitchFamily="34" charset="0"/>
              </a:rPr>
              <a:t>Set_timer0(0) ;</a:t>
            </a:r>
          </a:p>
          <a:p>
            <a:r>
              <a:rPr lang="en-US">
                <a:cs typeface="Arial" pitchFamily="34" charset="0"/>
              </a:rPr>
              <a:t>TMR0IF=0;</a:t>
            </a: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4884BFC-301D-4763-A57F-AA22C8E4CA9A}" type="slidenum">
              <a:rPr lang="en-US" smtClean="0">
                <a:cs typeface="Arial" pitchFamily="34" charset="0"/>
              </a:rPr>
              <a:pPr eaLnBrk="1" hangingPunct="1"/>
              <a:t>46</a:t>
            </a:fld>
            <a:endParaRPr lang="en-US">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Timer 2 có 2 thanh ghi là PR2 và TMR2.</a:t>
            </a:r>
            <a:br>
              <a:rPr lang="vi-VN"/>
            </a:br>
            <a:r>
              <a:rPr lang="vi-VN" sz="1200" b="0" i="0" kern="1200">
                <a:solidFill>
                  <a:schemeClr val="tx1"/>
                </a:solidFill>
                <a:effectLst/>
                <a:latin typeface="Times New Roman" pitchFamily="18" charset="0"/>
                <a:ea typeface="+mn-ea"/>
                <a:cs typeface="Arial" charset="0"/>
              </a:rPr>
              <a:t>Khi chức năng timer của Timer2 được kích hoạt thì thanh ghi TMR2 sẽ đếm từ 0 cho đến khi "khớp" với giá trị đặt trước trong thanh ghi PR2 thì tràn. Lúc này nếu cho phép ngắt timer2 thì sẽ xảy ra 1 ngắt.</a:t>
            </a:r>
            <a:br>
              <a:rPr lang="vi-VN"/>
            </a:br>
            <a:br>
              <a:rPr lang="vi-VN"/>
            </a:br>
            <a:r>
              <a:rPr lang="vi-VN" sz="1200" b="0" i="0" kern="1200">
                <a:solidFill>
                  <a:schemeClr val="tx1"/>
                </a:solidFill>
                <a:effectLst/>
                <a:latin typeface="Times New Roman" pitchFamily="18" charset="0"/>
                <a:ea typeface="+mn-ea"/>
                <a:cs typeface="Arial" charset="0"/>
              </a:rPr>
              <a:t>Hoạt động của timer2 còn liên quan đến prescaler và postscaler. Để cho bạn hiểu 1 cách đơn giản nhất thì có thể nói prescaler và postscaler là 1 hệ số nhân. timer 2 sẽ ngắt sau 1 khoảng thời gian = PR2*prescaler*postscaler. Ví dụ: PR2 = 124 (dec); prescaler = 10 (dec); postscaler = 16 (dec) thì timer2 sẽ tràn sau 1 khoảng </a:t>
            </a:r>
            <a:r>
              <a:rPr lang="vi-VN"/>
              <a:t>thời</a:t>
            </a:r>
            <a:r>
              <a:rPr lang="vi-VN" sz="1200" b="0" i="0" kern="1200">
                <a:solidFill>
                  <a:schemeClr val="tx1"/>
                </a:solidFill>
                <a:effectLst/>
                <a:latin typeface="Times New Roman" pitchFamily="18" charset="0"/>
                <a:ea typeface="+mn-ea"/>
                <a:cs typeface="Arial" charset="0"/>
              </a:rPr>
              <a:t> gian là 124*10*16 = 19840 us (micro second)</a:t>
            </a:r>
            <a:r>
              <a:rPr lang="en-US" sz="1200" b="0" i="0" kern="1200">
                <a:solidFill>
                  <a:schemeClr val="tx1"/>
                </a:solidFill>
                <a:effectLst/>
                <a:latin typeface="Times New Roman" pitchFamily="18" charset="0"/>
                <a:ea typeface="+mn-ea"/>
                <a:cs typeface="Arial" charset="0"/>
              </a:rPr>
              <a:t> </a:t>
            </a:r>
          </a:p>
          <a:p>
            <a:endParaRPr lang="en-US" sz="1200" b="0" i="0" kern="1200">
              <a:solidFill>
                <a:schemeClr val="tx1"/>
              </a:solidFill>
              <a:effectLst/>
              <a:latin typeface="Times New Roman" pitchFamily="18" charset="0"/>
              <a:ea typeface="+mn-ea"/>
              <a:cs typeface="Arial" charset="0"/>
            </a:endParaRPr>
          </a:p>
          <a:p>
            <a:r>
              <a:rPr lang="vi-VN" sz="1200" b="1" i="0" u="sng" kern="1200">
                <a:solidFill>
                  <a:schemeClr val="tx1"/>
                </a:solidFill>
                <a:effectLst/>
                <a:latin typeface="Times New Roman" pitchFamily="18" charset="0"/>
                <a:ea typeface="+mn-ea"/>
                <a:cs typeface="Arial" charset="0"/>
              </a:rPr>
              <a:t>Postscale </a:t>
            </a:r>
            <a:r>
              <a:rPr lang="vi-VN" sz="1200" b="0" i="0" kern="1200">
                <a:solidFill>
                  <a:schemeClr val="tx1"/>
                </a:solidFill>
                <a:effectLst/>
                <a:latin typeface="Times New Roman" pitchFamily="18" charset="0"/>
                <a:ea typeface="+mn-ea"/>
                <a:cs typeface="Arial" charset="0"/>
              </a:rPr>
              <a:t>là một số từ 1 đến 16, xác định số lần timer tràn trước khi có một ngắt xảy ra. ( 1 được hiểu là 1 lần, 2 được hiểu là 2 lần và tương tự ....)</a:t>
            </a:r>
            <a:br>
              <a:rPr lang="vi-VN"/>
            </a:br>
            <a:r>
              <a:rPr lang="vi-VN" sz="1200" b="0" i="0" kern="1200">
                <a:solidFill>
                  <a:schemeClr val="tx1"/>
                </a:solidFill>
                <a:effectLst/>
                <a:latin typeface="Times New Roman" pitchFamily="18" charset="0"/>
                <a:ea typeface="+mn-ea"/>
                <a:cs typeface="Arial" charset="0"/>
              </a:rPr>
              <a:t>Nếu postscale = 16 thì sau 16 lần timer2 tràn sẽ có 1 ngắt timer2 xảyra.</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50</a:t>
            </a:fld>
            <a:endParaRPr lang="en-US"/>
          </a:p>
        </p:txBody>
      </p:sp>
    </p:spTree>
    <p:extLst>
      <p:ext uri="{BB962C8B-B14F-4D97-AF65-F5344CB8AC3E}">
        <p14:creationId xmlns:p14="http://schemas.microsoft.com/office/powerpoint/2010/main" val="1875512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t>- ENABLE_INTERRUPTS( level) // khai báo ngắt​</a:t>
            </a:r>
          </a:p>
          <a:p>
            <a:r>
              <a:rPr lang="vi-VN"/>
              <a:t>Level: //các dạng ngắt​</a:t>
            </a: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979F0F6-E99D-4C04-BE28-7501E4467D2E}" type="slidenum">
              <a:rPr lang="en-US" smtClean="0">
                <a:cs typeface="Arial" pitchFamily="34" charset="0"/>
              </a:rPr>
              <a:pPr eaLnBrk="1" hangingPunct="1"/>
              <a:t>52</a:t>
            </a:fld>
            <a:endParaRPr lang="en-US">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57</a:t>
            </a:fld>
            <a:endParaRPr lang="en-US"/>
          </a:p>
        </p:txBody>
      </p:sp>
    </p:spTree>
    <p:extLst>
      <p:ext uri="{BB962C8B-B14F-4D97-AF65-F5344CB8AC3E}">
        <p14:creationId xmlns:p14="http://schemas.microsoft.com/office/powerpoint/2010/main" val="202985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zh-CN">
                <a:cs typeface="Arial" pitchFamily="34" charset="0"/>
              </a:rPr>
              <a:t>Chú ý</a:t>
            </a:r>
            <a:r>
              <a:rPr lang="en-US" altLang="zh-CN">
                <a:cs typeface="Arial" pitchFamily="34" charset="0"/>
              </a:rPr>
              <a:t> khi k</a:t>
            </a:r>
            <a:r>
              <a:rPr lang="de-DE" altLang="zh-CN">
                <a:cs typeface="Arial" pitchFamily="34" charset="0"/>
              </a:rPr>
              <a:t>hai báo mảng hằng số</a:t>
            </a:r>
            <a:r>
              <a:rPr lang="en-US" altLang="zh-CN">
                <a:cs typeface="Arial" pitchFamily="34" charset="0"/>
              </a:rPr>
              <a:t>:</a:t>
            </a:r>
          </a:p>
          <a:p>
            <a:pPr lvl="1" eaLnBrk="1" hangingPunct="1"/>
            <a:r>
              <a:rPr lang="de-DE" altLang="zh-CN">
                <a:cs typeface="Arial" pitchFamily="34" charset="0"/>
              </a:rPr>
              <a:t>Mảng hằng số có kích thước tuỳ thuộc loại VĐK</a:t>
            </a:r>
          </a:p>
          <a:p>
            <a:pPr lvl="1" eaLnBrk="1" hangingPunct="1"/>
            <a:r>
              <a:rPr lang="de-DE" altLang="zh-CN">
                <a:cs typeface="Arial" pitchFamily="34" charset="0"/>
              </a:rPr>
              <a:t>Nếu đánh số không đủ số phần tử vào trong {...} đã khai báo thì các phần tử còn lại sẽ là 0.</a:t>
            </a:r>
            <a:r>
              <a:rPr lang="en-US" altLang="zh-CN">
                <a:cs typeface="Arial" pitchFamily="34" charset="0"/>
              </a:rPr>
              <a:t> </a:t>
            </a:r>
          </a:p>
          <a:p>
            <a:pPr lvl="1" eaLnBrk="1" hangingPunct="1"/>
            <a:r>
              <a:rPr lang="de-DE" altLang="zh-CN">
                <a:cs typeface="Arial" pitchFamily="34" charset="0"/>
              </a:rPr>
              <a:t>Truy xuất vượt quá giá trị mảng khai báo sẽ làm chương trình chạy vô tận.</a:t>
            </a:r>
          </a:p>
          <a:p>
            <a:pPr eaLnBrk="1" hangingPunct="1"/>
            <a:r>
              <a:rPr lang="de-DE" altLang="zh-CN">
                <a:cs typeface="Arial" pitchFamily="34" charset="0"/>
              </a:rPr>
              <a:t>Chú ý</a:t>
            </a:r>
            <a:r>
              <a:rPr lang="en-US" altLang="zh-CN">
                <a:cs typeface="Arial" pitchFamily="34" charset="0"/>
              </a:rPr>
              <a:t> khi k</a:t>
            </a:r>
            <a:r>
              <a:rPr lang="de-DE" altLang="zh-CN">
                <a:cs typeface="Arial" pitchFamily="34" charset="0"/>
              </a:rPr>
              <a:t>hai báo biến</a:t>
            </a:r>
            <a:r>
              <a:rPr lang="en-US" altLang="zh-CN">
                <a:cs typeface="Arial" pitchFamily="34" charset="0"/>
              </a:rPr>
              <a:t> </a:t>
            </a:r>
            <a:r>
              <a:rPr lang="de-DE" altLang="zh-CN">
                <a:cs typeface="Arial" pitchFamily="34" charset="0"/>
              </a:rPr>
              <a:t>mảng</a:t>
            </a:r>
            <a:r>
              <a:rPr lang="en-US" altLang="zh-CN">
                <a:cs typeface="Arial" pitchFamily="34" charset="0"/>
              </a:rPr>
              <a:t>:</a:t>
            </a:r>
          </a:p>
          <a:p>
            <a:pPr lvl="1" eaLnBrk="1" hangingPunct="1"/>
            <a:r>
              <a:rPr lang="de-DE" altLang="zh-CN">
                <a:cs typeface="Arial" pitchFamily="34" charset="0"/>
              </a:rPr>
              <a:t>Kích thước phụ thuộc vào khai báo con trỏ trong </a:t>
            </a:r>
            <a:r>
              <a:rPr lang="de-DE" altLang="zh-CN" i="1">
                <a:cs typeface="Arial" pitchFamily="34" charset="0"/>
              </a:rPr>
              <a:t>#device</a:t>
            </a:r>
            <a:r>
              <a:rPr lang="de-DE" altLang="zh-CN">
                <a:cs typeface="Arial" pitchFamily="34" charset="0"/>
              </a:rPr>
              <a:t> và loại VĐK</a:t>
            </a:r>
          </a:p>
          <a:p>
            <a:endParaRPr lang="en-US">
              <a:cs typeface="Arial" pitchFamily="34"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CAEB0AA-396A-40E9-A8BF-B0445A9A0FD9}" type="slidenum">
              <a:rPr lang="en-US" smtClean="0">
                <a:cs typeface="Arial" pitchFamily="34" charset="0"/>
              </a:rPr>
              <a:pPr eaLnBrk="1" hangingPunct="1"/>
              <a:t>5</a:t>
            </a:fld>
            <a:endParaRPr lang="en-US">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61</a:t>
            </a:fld>
            <a:endParaRPr lang="en-US"/>
          </a:p>
        </p:txBody>
      </p:sp>
    </p:spTree>
    <p:extLst>
      <p:ext uri="{BB962C8B-B14F-4D97-AF65-F5344CB8AC3E}">
        <p14:creationId xmlns:p14="http://schemas.microsoft.com/office/powerpoint/2010/main" val="79606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67</a:t>
            </a:fld>
            <a:endParaRPr lang="en-US"/>
          </a:p>
        </p:txBody>
      </p:sp>
    </p:spTree>
    <p:extLst>
      <p:ext uri="{BB962C8B-B14F-4D97-AF65-F5344CB8AC3E}">
        <p14:creationId xmlns:p14="http://schemas.microsoft.com/office/powerpoint/2010/main" val="316108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#include &lt;16F877.h&gt;</a:t>
            </a:r>
          </a:p>
          <a:p>
            <a:pPr marL="0" indent="0">
              <a:buNone/>
            </a:pPr>
            <a:r>
              <a:rPr lang="en-US" sz="1200"/>
              <a:t>#include &lt;KBD.C&gt; // Khai báo thu viện dọc phàn phím.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a:t>#FUSES XT,NOWDT,PUT,NOPROTECT,NOBROWNOUT,NOLVP</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solidFill>
                  <a:srgbClr val="FF0000"/>
                </a:solidFill>
              </a:rPr>
              <a:t>#byte portd = 0x08</a:t>
            </a:r>
          </a:p>
          <a:p>
            <a:pPr algn="l" defTabSz="115888">
              <a:buFont typeface="+mj-lt"/>
              <a:buNone/>
            </a:pPr>
            <a:r>
              <a:rPr lang="en-US" sz="1200" b="1"/>
              <a:t>void main() { </a:t>
            </a:r>
          </a:p>
          <a:p>
            <a:pPr algn="l" defTabSz="115888">
              <a:buFont typeface="+mj-lt"/>
              <a:buNone/>
            </a:pPr>
            <a:r>
              <a:rPr lang="en-US" sz="1200" b="1">
                <a:solidFill>
                  <a:srgbClr val="FF0000"/>
                </a:solidFill>
              </a:rPr>
              <a:t>    set_tris_d(0x00); </a:t>
            </a:r>
          </a:p>
          <a:p>
            <a:pPr marL="0" indent="0">
              <a:buNone/>
            </a:pPr>
            <a:r>
              <a:rPr lang="en-US" sz="1200"/>
              <a:t>   char k;</a:t>
            </a:r>
          </a:p>
          <a:p>
            <a:pPr marL="0" indent="0">
              <a:buNone/>
            </a:pPr>
            <a:r>
              <a:rPr lang="en-US" sz="1200"/>
              <a:t>  kbd_init(); // Khoi tao gia tri ban dau cho ham doc ban phim</a:t>
            </a:r>
          </a:p>
          <a:p>
            <a:pPr marL="0" indent="0">
              <a:buNone/>
            </a:pPr>
            <a:r>
              <a:rPr lang="en-US" sz="1200"/>
              <a:t>   while(1)</a:t>
            </a:r>
          </a:p>
          <a:p>
            <a:pPr marL="0" indent="0">
              <a:buNone/>
            </a:pPr>
            <a:r>
              <a:rPr lang="en-US" sz="1200"/>
              <a:t>   { k=kbd_getc();  // Goi ham doc ban phim, day la ham duoc dinh nghia trong file kbd.c</a:t>
            </a:r>
          </a:p>
          <a:p>
            <a:pPr marL="0" indent="0">
              <a:buNone/>
            </a:pPr>
            <a:r>
              <a:rPr lang="en-US" sz="1200"/>
              <a:t>      switch(k)    // Xuất led ở port D.</a:t>
            </a:r>
          </a:p>
          <a:p>
            <a:pPr marL="0" indent="0">
              <a:buNone/>
            </a:pPr>
            <a:r>
              <a:rPr lang="en-US" sz="1200"/>
              <a:t>         { case '0': portd=0xff;</a:t>
            </a:r>
          </a:p>
          <a:p>
            <a:pPr marL="0" indent="0">
              <a:buNone/>
            </a:pPr>
            <a:r>
              <a:rPr lang="en-US" sz="1200"/>
              <a:t>            case '1': portd=0x01;  </a:t>
            </a:r>
          </a:p>
          <a:p>
            <a:pPr marL="0" indent="0">
              <a:buNone/>
            </a:pPr>
            <a:r>
              <a:rPr lang="en-US" sz="1200"/>
              <a:t>            case '2': portd=0x02;</a:t>
            </a:r>
          </a:p>
          <a:p>
            <a:pPr marL="0" indent="0">
              <a:buNone/>
            </a:pPr>
            <a:r>
              <a:rPr lang="en-US" sz="1200"/>
              <a:t>            case '3': portd=0x03;</a:t>
            </a:r>
          </a:p>
          <a:p>
            <a:pPr marL="0" indent="0">
              <a:buNone/>
            </a:pPr>
            <a:r>
              <a:rPr lang="en-US" sz="1200"/>
              <a:t>            case '4': portd=0x04;</a:t>
            </a:r>
          </a:p>
          <a:p>
            <a:pPr marL="0" indent="0">
              <a:buNone/>
            </a:pPr>
            <a:r>
              <a:rPr lang="en-US" sz="1200"/>
              <a:t>            case '5': portd=0x05; </a:t>
            </a:r>
          </a:p>
          <a:p>
            <a:pPr marL="0" indent="0">
              <a:buNone/>
            </a:pPr>
            <a:r>
              <a:rPr lang="en-US" sz="1200"/>
              <a:t>            case '6': portd=0x06;</a:t>
            </a:r>
          </a:p>
          <a:p>
            <a:pPr marL="0" indent="0">
              <a:buNone/>
            </a:pPr>
            <a:r>
              <a:rPr lang="en-US" sz="1200"/>
              <a:t>            case '7': portd =0x07;</a:t>
            </a:r>
          </a:p>
          <a:p>
            <a:pPr marL="0" indent="0">
              <a:buNone/>
            </a:pPr>
            <a:r>
              <a:rPr lang="en-US" sz="1200"/>
              <a:t>            case '8': portd=0x08;</a:t>
            </a:r>
          </a:p>
          <a:p>
            <a:pPr marL="0" indent="0">
              <a:buNone/>
            </a:pPr>
            <a:r>
              <a:rPr lang="en-US" sz="1200"/>
              <a:t>            case '9': portd =0x09;</a:t>
            </a:r>
          </a:p>
          <a:p>
            <a:pPr marL="0" indent="0">
              <a:buNone/>
            </a:pPr>
            <a:r>
              <a:rPr lang="en-US" sz="1200"/>
              <a:t>            case '*': portd=0x0f;</a:t>
            </a:r>
          </a:p>
          <a:p>
            <a:pPr marL="0" indent="0">
              <a:buNone/>
            </a:pPr>
            <a:r>
              <a:rPr lang="en-US" sz="1200"/>
              <a:t>            case ‘#’: portd=0xf0;</a:t>
            </a:r>
          </a:p>
          <a:p>
            <a:pPr marL="0" indent="0">
              <a:buNone/>
            </a:pPr>
            <a:r>
              <a:rPr lang="en-US" sz="1200"/>
              <a:t>         }}} </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68</a:t>
            </a:fld>
            <a:endParaRPr lang="en-US"/>
          </a:p>
        </p:txBody>
      </p:sp>
    </p:spTree>
    <p:extLst>
      <p:ext uri="{BB962C8B-B14F-4D97-AF65-F5344CB8AC3E}">
        <p14:creationId xmlns:p14="http://schemas.microsoft.com/office/powerpoint/2010/main" val="635696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Arial" pitchFamily="34" charset="0"/>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EC2C734-DD42-4BF5-A64F-4A7881FEE89A}" type="slidenum">
              <a:rPr lang="en-US" smtClean="0">
                <a:cs typeface="Arial" pitchFamily="34" charset="0"/>
              </a:rPr>
              <a:pPr eaLnBrk="1" hangingPunct="1"/>
              <a:t>72</a:t>
            </a:fld>
            <a:endParaRPr lang="en-US">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lvl="2">
              <a:defRPr/>
            </a:pPr>
            <a:r>
              <a:rPr lang="en-US"/>
              <a:t>Setup_ADC_ports(Value)= Thiết lập chân A0 nhận tín hiệu tương tự  (có thể thiết lập 9 chân ADC: AN0 -&gt;AN8)</a:t>
            </a:r>
          </a:p>
          <a:p>
            <a:pPr marL="0" lvl="2">
              <a:defRPr/>
            </a:pPr>
            <a:r>
              <a:rPr lang="it-IT"/>
              <a:t>#define sAN0            1       //| A0</a:t>
            </a:r>
          </a:p>
          <a:p>
            <a:pPr marL="0" lvl="2">
              <a:defRPr/>
            </a:pPr>
            <a:r>
              <a:rPr lang="it-IT"/>
              <a:t>#define sAN1            2       //| A1</a:t>
            </a:r>
          </a:p>
          <a:p>
            <a:pPr marL="0" lvl="2">
              <a:defRPr/>
            </a:pPr>
            <a:r>
              <a:rPr lang="it-IT"/>
              <a:t>#define sAN2            4       //| A2</a:t>
            </a:r>
          </a:p>
          <a:p>
            <a:pPr marL="0" lvl="2">
              <a:defRPr/>
            </a:pPr>
            <a:r>
              <a:rPr lang="it-IT"/>
              <a:t>#define sAN3            8       //| A3</a:t>
            </a:r>
          </a:p>
          <a:p>
            <a:pPr marL="0" lvl="2">
              <a:defRPr/>
            </a:pPr>
            <a:r>
              <a:rPr lang="it-IT"/>
              <a:t>#define sAN4            16      //| A4</a:t>
            </a:r>
          </a:p>
          <a:p>
            <a:pPr marL="0" lvl="2">
              <a:defRPr/>
            </a:pPr>
            <a:r>
              <a:rPr lang="it-IT"/>
              <a:t>#define sAN5            32      //| A5      </a:t>
            </a:r>
          </a:p>
          <a:p>
            <a:pPr marL="0" lvl="2">
              <a:defRPr/>
            </a:pPr>
            <a:r>
              <a:rPr lang="it-IT"/>
              <a:t>#define sAN6            64      //| E0      </a:t>
            </a:r>
          </a:p>
          <a:p>
            <a:pPr marL="0" lvl="2">
              <a:defRPr/>
            </a:pPr>
            <a:r>
              <a:rPr lang="it-IT"/>
              <a:t>#define sAN7            128     //| E1      </a:t>
            </a:r>
          </a:p>
          <a:p>
            <a:pPr marL="0" lvl="2">
              <a:defRPr/>
            </a:pPr>
            <a:r>
              <a:rPr lang="it-IT"/>
              <a:t>#define sAN8        0x10000     //| E2      </a:t>
            </a:r>
          </a:p>
          <a:p>
            <a:pPr marL="0" lvl="2">
              <a:defRPr/>
            </a:pPr>
            <a:r>
              <a:rPr lang="it-IT"/>
              <a:t>#define NO_ANALOGS      0       // None</a:t>
            </a:r>
          </a:p>
          <a:p>
            <a:pPr marL="0" lvl="2">
              <a:defRPr/>
            </a:pPr>
            <a:r>
              <a:rPr lang="it-IT"/>
              <a:t>#define ALL_ANALOG  0x100FF     // A0 A1 A2 A3 A4 A5 E0 E1 E2 </a:t>
            </a:r>
          </a:p>
          <a:p>
            <a:pPr marL="0" lvl="2">
              <a:defRPr/>
            </a:pPr>
            <a:endParaRPr lang="en-US"/>
          </a:p>
          <a:p>
            <a:pPr>
              <a:defRPr/>
            </a:pPr>
            <a:r>
              <a:rPr lang="en-US"/>
              <a:t>Set_ADC_channel(Channel)= Chọn chân để đọc vào giá trị tín hiệu tương tự (chọn 1 trong 9 chân trên để đọc ADC)</a:t>
            </a:r>
          </a:p>
          <a:p>
            <a:pPr>
              <a:defRPr/>
            </a:pPr>
            <a:r>
              <a:rPr lang="en-US"/>
              <a:t>Channel  :     0-chân A0	1-chân A1	2-chân A2	3-chân A3</a:t>
            </a:r>
          </a:p>
          <a:p>
            <a:pPr lvl="2">
              <a:buFont typeface="Courier New" pitchFamily="49" charset="0"/>
              <a:buNone/>
              <a:defRPr/>
            </a:pPr>
            <a:r>
              <a:rPr lang="en-US"/>
              <a:t>4-chân A4	5-chân A5	6-chân E0	7-chân E1</a:t>
            </a:r>
          </a:p>
          <a:p>
            <a:pPr lvl="2">
              <a:buFont typeface="Courier New" pitchFamily="49" charset="0"/>
              <a:buNone/>
              <a:defRPr/>
            </a:pPr>
            <a:r>
              <a:rPr lang="en-US"/>
              <a:t>8-chân E2</a:t>
            </a:r>
          </a:p>
          <a:p>
            <a:pPr marL="0" lvl="2">
              <a:defRPr/>
            </a:pPr>
            <a:endParaRPr lang="en-US"/>
          </a:p>
          <a:p>
            <a:pPr>
              <a:defRPr/>
            </a:pPr>
            <a:endParaRPr 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4F9E119-2FF4-4F54-BA14-880298106364}" type="slidenum">
              <a:rPr lang="en-US" smtClean="0">
                <a:cs typeface="Arial" pitchFamily="34" charset="0"/>
              </a:rPr>
              <a:pPr eaLnBrk="1" hangingPunct="1"/>
              <a:t>74</a:t>
            </a:fld>
            <a:endParaRPr lang="en-US">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Arial" pitchFamily="34" charset="0"/>
            </a:endParaRP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4D80E6A-E8DB-4643-A183-3445A3C2B614}" type="slidenum">
              <a:rPr lang="en-US" smtClean="0">
                <a:cs typeface="Arial" pitchFamily="34" charset="0"/>
              </a:rPr>
              <a:pPr eaLnBrk="1" hangingPunct="1"/>
              <a:t>75</a:t>
            </a:fld>
            <a:endParaRPr lang="en-US">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Arial" charset="0"/>
              </a:rPr>
              <a:t>#include &lt;18F452.h &gt;</a:t>
            </a:r>
          </a:p>
          <a:p>
            <a:r>
              <a:rPr lang="en-US" sz="1200" kern="1200" dirty="0">
                <a:solidFill>
                  <a:schemeClr val="tx1"/>
                </a:solidFill>
                <a:effectLst/>
                <a:latin typeface="Times New Roman" pitchFamily="18" charset="0"/>
                <a:ea typeface="+mn-ea"/>
                <a:cs typeface="Arial" charset="0"/>
              </a:rPr>
              <a:t>#device ADC=8 // </a:t>
            </a:r>
            <a:r>
              <a:rPr lang="en-US" sz="1200" kern="1200" dirty="0" err="1">
                <a:solidFill>
                  <a:schemeClr val="tx1"/>
                </a:solidFill>
                <a:effectLst/>
                <a:latin typeface="Times New Roman" pitchFamily="18" charset="0"/>
                <a:ea typeface="+mn-ea"/>
                <a:cs typeface="Arial" charset="0"/>
              </a:rPr>
              <a:t>cấu</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hình</a:t>
            </a:r>
            <a:r>
              <a:rPr lang="en-US" sz="1200" kern="1200" dirty="0">
                <a:solidFill>
                  <a:schemeClr val="tx1"/>
                </a:solidFill>
                <a:effectLst/>
                <a:latin typeface="Times New Roman" pitchFamily="18" charset="0"/>
                <a:ea typeface="+mn-ea"/>
                <a:cs typeface="Arial" charset="0"/>
              </a:rPr>
              <a:t> ADC </a:t>
            </a:r>
            <a:r>
              <a:rPr lang="en-US" sz="1200" kern="1200" dirty="0" err="1">
                <a:solidFill>
                  <a:schemeClr val="tx1"/>
                </a:solidFill>
                <a:effectLst/>
                <a:latin typeface="Times New Roman" pitchFamily="18" charset="0"/>
                <a:ea typeface="+mn-ea"/>
                <a:cs typeface="Arial" charset="0"/>
              </a:rPr>
              <a:t>với</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độ</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phân</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giải</a:t>
            </a:r>
            <a:r>
              <a:rPr lang="en-US" sz="1200" kern="1200" dirty="0">
                <a:solidFill>
                  <a:schemeClr val="tx1"/>
                </a:solidFill>
                <a:effectLst/>
                <a:latin typeface="Times New Roman" pitchFamily="18" charset="0"/>
                <a:ea typeface="+mn-ea"/>
                <a:cs typeface="Arial" charset="0"/>
              </a:rPr>
              <a:t> 8bit</a:t>
            </a:r>
          </a:p>
          <a:p>
            <a:r>
              <a:rPr lang="en-US" sz="1200" kern="1200" dirty="0">
                <a:solidFill>
                  <a:schemeClr val="tx1"/>
                </a:solidFill>
                <a:effectLst/>
                <a:latin typeface="Times New Roman" pitchFamily="18" charset="0"/>
                <a:ea typeface="+mn-ea"/>
                <a:cs typeface="Arial" charset="0"/>
              </a:rPr>
              <a:t>void main ( )</a:t>
            </a:r>
          </a:p>
          <a:p>
            <a:r>
              <a:rPr lang="en-US" sz="1200" kern="1200" dirty="0">
                <a:solidFill>
                  <a:schemeClr val="tx1"/>
                </a:solidFill>
                <a:effectLst/>
                <a:latin typeface="Times New Roman" pitchFamily="18" charset="0"/>
                <a:ea typeface="+mn-ea"/>
                <a:cs typeface="Arial" charset="0"/>
              </a:rPr>
              <a:t>{</a:t>
            </a:r>
          </a:p>
          <a:p>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setup_adc</a:t>
            </a:r>
            <a:r>
              <a:rPr lang="en-US" sz="1200" kern="1200" dirty="0">
                <a:solidFill>
                  <a:schemeClr val="tx1"/>
                </a:solidFill>
                <a:effectLst/>
                <a:latin typeface="Times New Roman" pitchFamily="18" charset="0"/>
                <a:ea typeface="+mn-ea"/>
                <a:cs typeface="Arial" charset="0"/>
              </a:rPr>
              <a:t>(ADC_CLOCK_INTERNAL); // </a:t>
            </a:r>
            <a:r>
              <a:rPr lang="en-US" sz="1200" kern="1200" dirty="0" err="1">
                <a:solidFill>
                  <a:schemeClr val="tx1"/>
                </a:solidFill>
                <a:effectLst/>
                <a:latin typeface="Times New Roman" pitchFamily="18" charset="0"/>
                <a:ea typeface="+mn-ea"/>
                <a:cs typeface="Arial" charset="0"/>
              </a:rPr>
              <a:t>tần</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số</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lấy</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mẫu</a:t>
            </a:r>
            <a:r>
              <a:rPr lang="en-US" sz="1200" kern="1200" dirty="0">
                <a:solidFill>
                  <a:schemeClr val="tx1"/>
                </a:solidFill>
                <a:effectLst/>
                <a:latin typeface="Times New Roman" pitchFamily="18" charset="0"/>
                <a:ea typeface="+mn-ea"/>
                <a:cs typeface="Arial" charset="0"/>
              </a:rPr>
              <a:t> lad OSC</a:t>
            </a:r>
          </a:p>
          <a:p>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setup_adc_ports</a:t>
            </a:r>
            <a:r>
              <a:rPr lang="en-US" sz="1200" kern="1200" dirty="0">
                <a:solidFill>
                  <a:schemeClr val="tx1"/>
                </a:solidFill>
                <a:effectLst/>
                <a:latin typeface="Times New Roman" pitchFamily="18" charset="0"/>
                <a:ea typeface="+mn-ea"/>
                <a:cs typeface="Arial" charset="0"/>
              </a:rPr>
              <a:t>(AN0); // </a:t>
            </a:r>
            <a:r>
              <a:rPr lang="en-US" sz="1200" kern="1200" dirty="0" err="1">
                <a:solidFill>
                  <a:schemeClr val="tx1"/>
                </a:solidFill>
                <a:effectLst/>
                <a:latin typeface="Times New Roman" pitchFamily="18" charset="0"/>
                <a:ea typeface="+mn-ea"/>
                <a:cs typeface="Arial" charset="0"/>
              </a:rPr>
              <a:t>cho</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phép</a:t>
            </a:r>
            <a:r>
              <a:rPr lang="en-US" sz="1200" kern="1200" dirty="0">
                <a:solidFill>
                  <a:schemeClr val="tx1"/>
                </a:solidFill>
                <a:effectLst/>
                <a:latin typeface="Times New Roman" pitchFamily="18" charset="0"/>
                <a:ea typeface="+mn-ea"/>
                <a:cs typeface="Arial" charset="0"/>
              </a:rPr>
              <a:t> AN0 </a:t>
            </a:r>
            <a:r>
              <a:rPr lang="en-US" sz="1200" kern="1200" dirty="0" err="1">
                <a:solidFill>
                  <a:schemeClr val="tx1"/>
                </a:solidFill>
                <a:effectLst/>
                <a:latin typeface="Times New Roman" pitchFamily="18" charset="0"/>
                <a:ea typeface="+mn-ea"/>
                <a:cs typeface="Arial" charset="0"/>
              </a:rPr>
              <a:t>làm</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việc</a:t>
            </a:r>
            <a:endParaRPr lang="en-US" sz="1200" kern="1200" dirty="0">
              <a:solidFill>
                <a:schemeClr val="tx1"/>
              </a:solidFill>
              <a:effectLst/>
              <a:latin typeface="Times New Roman" pitchFamily="18" charset="0"/>
              <a:ea typeface="+mn-ea"/>
              <a:cs typeface="Arial" charset="0"/>
            </a:endParaRPr>
          </a:p>
          <a:p>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set_tris_D</a:t>
            </a:r>
            <a:r>
              <a:rPr lang="en-US" sz="1200" kern="1200" dirty="0">
                <a:solidFill>
                  <a:schemeClr val="tx1"/>
                </a:solidFill>
                <a:effectLst/>
                <a:latin typeface="Times New Roman" pitchFamily="18" charset="0"/>
                <a:ea typeface="+mn-ea"/>
                <a:cs typeface="Arial" charset="0"/>
              </a:rPr>
              <a:t>(0x00); // </a:t>
            </a:r>
            <a:r>
              <a:rPr lang="en-US" sz="1200" kern="1200" dirty="0" err="1">
                <a:solidFill>
                  <a:schemeClr val="tx1"/>
                </a:solidFill>
                <a:effectLst/>
                <a:latin typeface="Times New Roman" pitchFamily="18" charset="0"/>
                <a:ea typeface="+mn-ea"/>
                <a:cs typeface="Arial" charset="0"/>
              </a:rPr>
              <a:t>đặt</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cổng</a:t>
            </a:r>
            <a:r>
              <a:rPr lang="en-US" sz="1200" kern="1200" dirty="0">
                <a:solidFill>
                  <a:schemeClr val="tx1"/>
                </a:solidFill>
                <a:effectLst/>
                <a:latin typeface="Times New Roman" pitchFamily="18" charset="0"/>
                <a:ea typeface="+mn-ea"/>
                <a:cs typeface="Arial" charset="0"/>
              </a:rPr>
              <a:t> D </a:t>
            </a:r>
            <a:r>
              <a:rPr lang="en-US" sz="1200" kern="1200" dirty="0" err="1">
                <a:solidFill>
                  <a:schemeClr val="tx1"/>
                </a:solidFill>
                <a:effectLst/>
                <a:latin typeface="Times New Roman" pitchFamily="18" charset="0"/>
                <a:ea typeface="+mn-ea"/>
                <a:cs typeface="Arial" charset="0"/>
              </a:rPr>
              <a:t>là</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cổng</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ra</a:t>
            </a:r>
            <a:endParaRPr lang="en-US" sz="1200" kern="1200" dirty="0">
              <a:solidFill>
                <a:schemeClr val="tx1"/>
              </a:solidFill>
              <a:effectLst/>
              <a:latin typeface="Times New Roman" pitchFamily="18" charset="0"/>
              <a:ea typeface="+mn-ea"/>
              <a:cs typeface="Arial" charset="0"/>
            </a:endParaRPr>
          </a:p>
          <a:p>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set_adc_channel</a:t>
            </a:r>
            <a:r>
              <a:rPr lang="en-US" sz="1200" kern="1200" dirty="0">
                <a:solidFill>
                  <a:schemeClr val="tx1"/>
                </a:solidFill>
                <a:effectLst/>
                <a:latin typeface="Times New Roman" pitchFamily="18" charset="0"/>
                <a:ea typeface="+mn-ea"/>
                <a:cs typeface="Arial" charset="0"/>
              </a:rPr>
              <a:t>(0); // </a:t>
            </a:r>
            <a:r>
              <a:rPr lang="en-US" sz="1200" kern="1200" dirty="0" err="1">
                <a:solidFill>
                  <a:schemeClr val="tx1"/>
                </a:solidFill>
                <a:effectLst/>
                <a:latin typeface="Times New Roman" pitchFamily="18" charset="0"/>
                <a:ea typeface="+mn-ea"/>
                <a:cs typeface="Arial" charset="0"/>
              </a:rPr>
              <a:t>chọn</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cổng</a:t>
            </a:r>
            <a:r>
              <a:rPr lang="en-US" sz="1200" kern="1200" dirty="0">
                <a:solidFill>
                  <a:schemeClr val="tx1"/>
                </a:solidFill>
                <a:effectLst/>
                <a:latin typeface="Times New Roman" pitchFamily="18" charset="0"/>
                <a:ea typeface="+mn-ea"/>
                <a:cs typeface="Arial" charset="0"/>
              </a:rPr>
              <a:t> AN0 </a:t>
            </a:r>
            <a:r>
              <a:rPr lang="en-US" sz="1200" kern="1200" dirty="0" err="1">
                <a:solidFill>
                  <a:schemeClr val="tx1"/>
                </a:solidFill>
                <a:effectLst/>
                <a:latin typeface="Times New Roman" pitchFamily="18" charset="0"/>
                <a:ea typeface="+mn-ea"/>
                <a:cs typeface="Arial" charset="0"/>
              </a:rPr>
              <a:t>để</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đọc</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dữ</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liệu</a:t>
            </a:r>
            <a:endParaRPr lang="en-US" sz="1200" kern="1200" dirty="0">
              <a:solidFill>
                <a:schemeClr val="tx1"/>
              </a:solidFill>
              <a:effectLst/>
              <a:latin typeface="Times New Roman" pitchFamily="18" charset="0"/>
              <a:ea typeface="+mn-ea"/>
              <a:cs typeface="Arial" charset="0"/>
            </a:endParaRPr>
          </a:p>
          <a:p>
            <a:r>
              <a:rPr lang="en-US" sz="1200" kern="1200" dirty="0">
                <a:solidFill>
                  <a:schemeClr val="tx1"/>
                </a:solidFill>
                <a:effectLst/>
                <a:latin typeface="Times New Roman" pitchFamily="18" charset="0"/>
                <a:ea typeface="+mn-ea"/>
                <a:cs typeface="Arial" charset="0"/>
              </a:rPr>
              <a:t>   while(1)</a:t>
            </a:r>
            <a:r>
              <a:rPr lang="en-US" sz="1200" kern="1200" dirty="0" err="1">
                <a:solidFill>
                  <a:schemeClr val="tx1"/>
                </a:solidFill>
                <a:effectLst/>
                <a:latin typeface="Times New Roman" pitchFamily="18" charset="0"/>
                <a:ea typeface="+mn-ea"/>
                <a:cs typeface="Arial" charset="0"/>
              </a:rPr>
              <a:t>output_D</a:t>
            </a:r>
            <a:r>
              <a:rPr lang="en-US" sz="1200" kern="1200" dirty="0">
                <a:solidFill>
                  <a:schemeClr val="tx1"/>
                </a:solidFill>
                <a:effectLst/>
                <a:latin typeface="Times New Roman" pitchFamily="18" charset="0"/>
                <a:ea typeface="+mn-ea"/>
                <a:cs typeface="Arial" charset="0"/>
              </a:rPr>
              <a:t>(</a:t>
            </a:r>
            <a:r>
              <a:rPr lang="en-US" sz="1200" kern="1200" dirty="0" err="1">
                <a:solidFill>
                  <a:schemeClr val="tx1"/>
                </a:solidFill>
                <a:effectLst/>
                <a:latin typeface="Times New Roman" pitchFamily="18" charset="0"/>
                <a:ea typeface="+mn-ea"/>
                <a:cs typeface="Arial" charset="0"/>
              </a:rPr>
              <a:t>read_adc</a:t>
            </a:r>
            <a:r>
              <a:rPr lang="en-US" sz="1200" kern="1200" dirty="0">
                <a:solidFill>
                  <a:schemeClr val="tx1"/>
                </a:solidFill>
                <a:effectLst/>
                <a:latin typeface="Times New Roman" pitchFamily="18" charset="0"/>
                <a:ea typeface="+mn-ea"/>
                <a:cs typeface="Arial" charset="0"/>
              </a:rPr>
              <a:t>()); // </a:t>
            </a:r>
            <a:r>
              <a:rPr lang="en-US" sz="1200" kern="1200" dirty="0" err="1">
                <a:solidFill>
                  <a:schemeClr val="tx1"/>
                </a:solidFill>
                <a:effectLst/>
                <a:latin typeface="Times New Roman" pitchFamily="18" charset="0"/>
                <a:ea typeface="+mn-ea"/>
                <a:cs typeface="Arial" charset="0"/>
              </a:rPr>
              <a:t>đọc</a:t>
            </a:r>
            <a:r>
              <a:rPr lang="en-US" sz="1200" kern="1200" dirty="0">
                <a:solidFill>
                  <a:schemeClr val="tx1"/>
                </a:solidFill>
                <a:effectLst/>
                <a:latin typeface="Times New Roman" pitchFamily="18" charset="0"/>
                <a:ea typeface="+mn-ea"/>
                <a:cs typeface="Arial" charset="0"/>
              </a:rPr>
              <a:t> AN0 </a:t>
            </a:r>
            <a:r>
              <a:rPr lang="en-US" sz="1200" kern="1200" dirty="0" err="1">
                <a:solidFill>
                  <a:schemeClr val="tx1"/>
                </a:solidFill>
                <a:effectLst/>
                <a:latin typeface="Times New Roman" pitchFamily="18" charset="0"/>
                <a:ea typeface="+mn-ea"/>
                <a:cs typeface="Arial" charset="0"/>
              </a:rPr>
              <a:t>và</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đưa</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ra</a:t>
            </a:r>
            <a:r>
              <a:rPr lang="en-US" sz="1200" kern="1200" dirty="0">
                <a:solidFill>
                  <a:schemeClr val="tx1"/>
                </a:solidFill>
                <a:effectLst/>
                <a:latin typeface="Times New Roman" pitchFamily="18" charset="0"/>
                <a:ea typeface="+mn-ea"/>
                <a:cs typeface="Arial" charset="0"/>
              </a:rPr>
              <a:t> </a:t>
            </a:r>
            <a:r>
              <a:rPr lang="en-US" sz="1200" kern="1200" dirty="0" err="1">
                <a:solidFill>
                  <a:schemeClr val="tx1"/>
                </a:solidFill>
                <a:effectLst/>
                <a:latin typeface="Times New Roman" pitchFamily="18" charset="0"/>
                <a:ea typeface="+mn-ea"/>
                <a:cs typeface="Arial" charset="0"/>
              </a:rPr>
              <a:t>cổng</a:t>
            </a:r>
            <a:r>
              <a:rPr lang="en-US" sz="1200" kern="1200" dirty="0">
                <a:solidFill>
                  <a:schemeClr val="tx1"/>
                </a:solidFill>
                <a:effectLst/>
                <a:latin typeface="Times New Roman" pitchFamily="18" charset="0"/>
                <a:ea typeface="+mn-ea"/>
                <a:cs typeface="Arial" charset="0"/>
              </a:rPr>
              <a:t> D</a:t>
            </a:r>
          </a:p>
          <a:p>
            <a:r>
              <a:rPr lang="en-US" sz="1200" kern="1200" dirty="0">
                <a:solidFill>
                  <a:schemeClr val="tx1"/>
                </a:solidFill>
                <a:effectLst/>
                <a:latin typeface="Times New Roman" pitchFamily="18" charset="0"/>
                <a:ea typeface="+mn-ea"/>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77</a:t>
            </a:fld>
            <a:endParaRPr lang="en-US"/>
          </a:p>
        </p:txBody>
      </p:sp>
    </p:spTree>
    <p:extLst>
      <p:ext uri="{BB962C8B-B14F-4D97-AF65-F5344CB8AC3E}">
        <p14:creationId xmlns:p14="http://schemas.microsoft.com/office/powerpoint/2010/main" val="2285812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Nghĩa là, khi ta khai báo điều xung PWM ở một tần số và duty cycle nào đó thì vi điều khiển sẽ thực hiện công việc xuất xung một cách</a:t>
            </a:r>
            <a:r>
              <a:rPr lang="vi-VN" sz="1200" b="0" i="1" kern="1200">
                <a:solidFill>
                  <a:schemeClr val="tx1"/>
                </a:solidFill>
                <a:effectLst/>
                <a:latin typeface="Times New Roman" pitchFamily="18" charset="0"/>
                <a:ea typeface="+mn-ea"/>
                <a:cs typeface="Arial" charset="0"/>
              </a:rPr>
              <a:t> liên tục và tự động</a:t>
            </a:r>
            <a:r>
              <a:rPr lang="vi-VN" sz="1200" b="0" i="0" kern="1200">
                <a:solidFill>
                  <a:schemeClr val="tx1"/>
                </a:solidFill>
                <a:effectLst/>
                <a:latin typeface="Times New Roman" pitchFamily="18" charset="0"/>
                <a:ea typeface="+mn-ea"/>
                <a:cs typeface="Arial" charset="0"/>
              </a:rPr>
              <a:t> cho đến khi ta thay đổi các giá trị đã khai báo. Khi đó, ta có thể làm các công việc khác một cách dễ dàng mà không phải mất thời gian cho việc duy trì xung PWM.​</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85</a:t>
            </a:fld>
            <a:endParaRPr lang="en-US"/>
          </a:p>
        </p:txBody>
      </p:sp>
    </p:spTree>
    <p:extLst>
      <p:ext uri="{BB962C8B-B14F-4D97-AF65-F5344CB8AC3E}">
        <p14:creationId xmlns:p14="http://schemas.microsoft.com/office/powerpoint/2010/main" val="2663719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Times New Roman" pitchFamily="18" charset="0"/>
                <a:ea typeface="+mn-ea"/>
                <a:cs typeface="Arial" charset="0"/>
              </a:rPr>
              <a:t>Timer 2 có 2 thanhnghi là PR2 và TMR2.</a:t>
            </a:r>
            <a:br>
              <a:rPr lang="vi-VN" dirty="0"/>
            </a:br>
            <a:r>
              <a:rPr lang="vi-VN" sz="1200" b="0" i="0" kern="1200" dirty="0">
                <a:solidFill>
                  <a:schemeClr val="tx1"/>
                </a:solidFill>
                <a:effectLst/>
                <a:latin typeface="Times New Roman" pitchFamily="18" charset="0"/>
                <a:ea typeface="+mn-ea"/>
                <a:cs typeface="Arial" charset="0"/>
              </a:rPr>
              <a:t>Khi chức năng timer của Timer2 được kích hoạt thì thanh ghi TMR2 sẽ đếm từ 0 cho đến khi "khớp" với giá trị đặt trước trong thanh ghi PR2 thì tràn. Lúc này nếu cho phép ngắt timer2 thì sẽ xảy ra 1 ngắt.</a:t>
            </a:r>
            <a:br>
              <a:rPr lang="vi-VN" dirty="0"/>
            </a:br>
            <a:br>
              <a:rPr lang="vi-VN" dirty="0"/>
            </a:br>
            <a:r>
              <a:rPr lang="vi-VN" sz="1200" b="0" i="0" kern="1200" dirty="0">
                <a:solidFill>
                  <a:schemeClr val="tx1"/>
                </a:solidFill>
                <a:effectLst/>
                <a:latin typeface="Times New Roman" pitchFamily="18" charset="0"/>
                <a:ea typeface="+mn-ea"/>
                <a:cs typeface="Arial" charset="0"/>
              </a:rPr>
              <a:t>Hoạt động của timer2 còn liên quan đến prescaler và postscaler. Để cho bạn hiểu 1 cách đơn giản nhất thì có thể nói prescaler và postscaler là 1 hệ số nhân. timer 2 sẽ ngắt sau 1 khoảng thời gian = PR2*prescaler*postscaler. Ví dụ: PR2 = 124 (dec); prescaler = 10 (dec); postscaler = 16 (dec) thì timer2 sẽ tràn sau 1 khoảng thời gian là 124*10*16 = 19840 us (</a:t>
            </a:r>
            <a:endParaRPr lang="en-US" sz="1200" b="0" i="0" kern="1200" dirty="0">
              <a:solidFill>
                <a:schemeClr val="tx1"/>
              </a:solidFill>
              <a:effectLst/>
              <a:latin typeface="Times New Roman" pitchFamily="18" charset="0"/>
              <a:ea typeface="+mn-ea"/>
              <a:cs typeface="Arial" charset="0"/>
            </a:endParaRPr>
          </a:p>
          <a:p>
            <a:endParaRPr lang="en-US" sz="1200" b="0" i="0" kern="1200" dirty="0">
              <a:solidFill>
                <a:schemeClr val="tx1"/>
              </a:solidFill>
              <a:effectLst/>
              <a:latin typeface="Times New Roman" pitchFamily="18" charset="0"/>
              <a:ea typeface="+mn-ea"/>
              <a:cs typeface="Arial" charset="0"/>
            </a:endParaRPr>
          </a:p>
          <a:p>
            <a:r>
              <a:rPr lang="vi-VN" sz="1200" b="1" i="0" u="sng" kern="1200" dirty="0">
                <a:solidFill>
                  <a:schemeClr val="tx1"/>
                </a:solidFill>
                <a:effectLst/>
                <a:latin typeface="Times New Roman" pitchFamily="18" charset="0"/>
                <a:ea typeface="+mn-ea"/>
                <a:cs typeface="Arial" charset="0"/>
              </a:rPr>
              <a:t>Postscale </a:t>
            </a:r>
            <a:r>
              <a:rPr lang="vi-VN" sz="1200" b="0" i="0" kern="1200" dirty="0">
                <a:solidFill>
                  <a:schemeClr val="tx1"/>
                </a:solidFill>
                <a:effectLst/>
                <a:latin typeface="Times New Roman" pitchFamily="18" charset="0"/>
                <a:ea typeface="+mn-ea"/>
                <a:cs typeface="Arial" charset="0"/>
              </a:rPr>
              <a:t>là một số từ 1 đến 16, xác định số lần timer tràn trước khi có một ngắt xảy ra. ( 1 được hiểu là 1 lần, 2 được hiểu là 2 lần và tương tự ....)</a:t>
            </a:r>
            <a:br>
              <a:rPr lang="vi-VN" dirty="0"/>
            </a:br>
            <a:r>
              <a:rPr lang="vi-VN" sz="1200" b="0" i="0" kern="1200" dirty="0">
                <a:solidFill>
                  <a:schemeClr val="tx1"/>
                </a:solidFill>
                <a:effectLst/>
                <a:latin typeface="Times New Roman" pitchFamily="18" charset="0"/>
                <a:ea typeface="+mn-ea"/>
                <a:cs typeface="Arial" charset="0"/>
              </a:rPr>
              <a:t>Nếu postscale = 16 thì sau 16 lần timer2 tràn sẽ có 1 ngắt timer2 xảyra.</a:t>
            </a:r>
            <a:endParaRPr lang="en-US" dirty="0"/>
          </a:p>
          <a:p>
            <a:r>
              <a:rPr lang="vi-VN" sz="1200" b="0" i="0" kern="1200" dirty="0">
                <a:solidFill>
                  <a:schemeClr val="tx1"/>
                </a:solidFill>
                <a:effectLst/>
                <a:latin typeface="Times New Roman" pitchFamily="18" charset="0"/>
                <a:ea typeface="+mn-ea"/>
                <a:cs typeface="Arial" charset="0"/>
              </a:rPr>
              <a:t>micro second)</a:t>
            </a:r>
            <a:endParaRPr lang="en-US" dirty="0"/>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86</a:t>
            </a:fld>
            <a:endParaRPr lang="en-US"/>
          </a:p>
        </p:txBody>
      </p:sp>
    </p:spTree>
    <p:extLst>
      <p:ext uri="{BB962C8B-B14F-4D97-AF65-F5344CB8AC3E}">
        <p14:creationId xmlns:p14="http://schemas.microsoft.com/office/powerpoint/2010/main" val="1487126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Timer 2 có 2 thanh ghi là PR2 và TMR2.</a:t>
            </a:r>
            <a:br>
              <a:rPr lang="vi-VN"/>
            </a:br>
            <a:r>
              <a:rPr lang="vi-VN" sz="1200" b="0" i="0" kern="1200">
                <a:solidFill>
                  <a:schemeClr val="tx1"/>
                </a:solidFill>
                <a:effectLst/>
                <a:latin typeface="Times New Roman" pitchFamily="18" charset="0"/>
                <a:ea typeface="+mn-ea"/>
                <a:cs typeface="Arial" charset="0"/>
              </a:rPr>
              <a:t>Khi chức năng timer của Timer2 được kích hoạt thì thanh ghi TMR2 sẽ đếm từ 0 cho đến khi "khớp" với giá trị đặt trước trong thanh ghi PR2 thì tràn. Lúc này nếu cho phép ngắt timer2 thì sẽ xảy ra 1 ngắt.</a:t>
            </a:r>
            <a:br>
              <a:rPr lang="vi-VN"/>
            </a:br>
            <a:br>
              <a:rPr lang="vi-VN"/>
            </a:br>
            <a:r>
              <a:rPr lang="vi-VN" sz="1200" b="0" i="0" kern="1200">
                <a:solidFill>
                  <a:schemeClr val="tx1"/>
                </a:solidFill>
                <a:effectLst/>
                <a:latin typeface="Times New Roman" pitchFamily="18" charset="0"/>
                <a:ea typeface="+mn-ea"/>
                <a:cs typeface="Arial" charset="0"/>
              </a:rPr>
              <a:t>Hoạt động của timer2 còn liên quan đến prescaler và postscaler. Để cho bạn hiểu 1 cách đơn giản nhất thì có thể nói prescaler và postscaler là 1 hệ số nhân. timer 2 sẽ ngắt sau 1 khoảng thời gian = PR2*prescaler*postscaler. Ví dụ: PR2 = 124 (dec); prescaler = 10 (dec); postscaler = 16 (dec) thì timer2 sẽ tràn sau 1 khoảng thời gian là 124*10*16 = 19840 us (micro second)</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87</a:t>
            </a:fld>
            <a:endParaRPr lang="en-US"/>
          </a:p>
        </p:txBody>
      </p:sp>
    </p:spTree>
    <p:extLst>
      <p:ext uri="{BB962C8B-B14F-4D97-AF65-F5344CB8AC3E}">
        <p14:creationId xmlns:p14="http://schemas.microsoft.com/office/powerpoint/2010/main" val="148712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16</a:t>
            </a:fld>
            <a:endParaRPr lang="en-US"/>
          </a:p>
        </p:txBody>
      </p:sp>
    </p:spTree>
    <p:extLst>
      <p:ext uri="{BB962C8B-B14F-4D97-AF65-F5344CB8AC3E}">
        <p14:creationId xmlns:p14="http://schemas.microsoft.com/office/powerpoint/2010/main" val="1424902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cs typeface="Arial" pitchFamily="34" charset="0"/>
              </a:rPr>
              <a:t>Ví dụ: Ta muốn điều xung PWM với tần số 10kHz với tần số thạch anh (f</a:t>
            </a:r>
            <a:r>
              <a:rPr lang="en-US" b="1" i="1">
                <a:cs typeface="Arial" pitchFamily="34" charset="0"/>
              </a:rPr>
              <a:t>osc</a:t>
            </a:r>
            <a:r>
              <a:rPr lang="en-US" b="1">
                <a:cs typeface="Arial" pitchFamily="34" charset="0"/>
              </a:rPr>
              <a:t>) sử dụng là 20MHz (value 8bit).</a:t>
            </a:r>
            <a:endParaRPr lang="en-US">
              <a:cs typeface="Arial" pitchFamily="34" charset="0"/>
            </a:endParaRPr>
          </a:p>
          <a:p>
            <a:r>
              <a:rPr lang="en-US">
                <a:cs typeface="Arial" pitchFamily="34" charset="0"/>
              </a:rPr>
              <a:t>f=f</a:t>
            </a:r>
            <a:r>
              <a:rPr lang="en-US" i="1">
                <a:cs typeface="Arial" pitchFamily="34" charset="0"/>
              </a:rPr>
              <a:t>osc</a:t>
            </a:r>
            <a:r>
              <a:rPr lang="en-US">
                <a:cs typeface="Arial" pitchFamily="34" charset="0"/>
              </a:rPr>
              <a:t>/[4*mode*(period+1)] &lt;=&gt; 10000 =20000000/[ 4*mode*(period+1) ] &lt;=&gt; mode(period+1) = 500</a:t>
            </a:r>
          </a:p>
          <a:p>
            <a:r>
              <a:rPr lang="en-US">
                <a:cs typeface="Arial" pitchFamily="34" charset="0"/>
              </a:rPr>
              <a:t>Với mode = [1,4,16] và period = 0-255 ta có thể chọn:</a:t>
            </a:r>
          </a:p>
          <a:p>
            <a:r>
              <a:rPr lang="en-US">
                <a:cs typeface="Arial" pitchFamily="34" charset="0"/>
              </a:rPr>
              <a:t>       o mode = 4;   period = 124</a:t>
            </a:r>
          </a:p>
          <a:p>
            <a:r>
              <a:rPr lang="en-US">
                <a:cs typeface="Arial" pitchFamily="34" charset="0"/>
              </a:rPr>
              <a:t>       o mode = 16; period = 32</a:t>
            </a:r>
          </a:p>
          <a:p>
            <a:r>
              <a:rPr lang="en-US">
                <a:cs typeface="Arial" pitchFamily="34" charset="0"/>
              </a:rPr>
              <a:t>Để cho việc điều xung được “mịn” (chọn được nhiều giá trị duty cycle) ta chọn mode = 4 và period = 124.</a:t>
            </a:r>
          </a:p>
          <a:p>
            <a:r>
              <a:rPr lang="en-US" b="1">
                <a:cs typeface="Arial" pitchFamily="34" charset="0"/>
              </a:rPr>
              <a:t>Như vậy, để duty_cycle từ 0% đến 100% ta cho value từ 0 đến 125.</a:t>
            </a:r>
            <a:endParaRPr lang="en-US">
              <a:cs typeface="Arial" pitchFamily="34" charset="0"/>
            </a:endParaRPr>
          </a:p>
          <a:p>
            <a:r>
              <a:rPr lang="en-US">
                <a:cs typeface="Arial" pitchFamily="34" charset="0"/>
              </a:rPr>
              <a:t>       o value = 30 =&gt;  duty_cycle = 30 / ( 124+1 ) = 0.32 = 32%</a:t>
            </a:r>
          </a:p>
          <a:p>
            <a:r>
              <a:rPr lang="en-US">
                <a:cs typeface="Arial" pitchFamily="34" charset="0"/>
              </a:rPr>
              <a:t>       o value = 63 =&gt;  duty_cycle = 63 / ( 124+1 ) = 0.504 = 50.4%</a:t>
            </a:r>
          </a:p>
          <a:p>
            <a:r>
              <a:rPr lang="en-US">
                <a:cs typeface="Arial" pitchFamily="34" charset="0"/>
              </a:rPr>
              <a:t>       o value = 113 =&gt;  duty_cycle = 113 / ( 124+1 ) = 0.904 = 90.4%</a:t>
            </a:r>
          </a:p>
          <a:p>
            <a:endParaRPr lang="en-US">
              <a:cs typeface="Arial" pitchFamily="34" charset="0"/>
            </a:endParaRPr>
          </a:p>
          <a:p>
            <a:r>
              <a:rPr lang="en-US">
                <a:cs typeface="Arial" pitchFamily="34" charset="0"/>
              </a:rPr>
              <a:t>K</a:t>
            </a:r>
            <a:r>
              <a:rPr lang="vi-VN">
                <a:cs typeface="Arial" pitchFamily="34" charset="0"/>
              </a:rPr>
              <a:t>hi dùng CCS C thì duty phải lớn cỡ 4 lần period thì mới đầy xung</a:t>
            </a:r>
            <a:r>
              <a:rPr lang="en-US">
                <a:cs typeface="Arial" pitchFamily="34" charset="0"/>
              </a:rPr>
              <a:t> là do </a:t>
            </a:r>
            <a:r>
              <a:rPr lang="vi-VN">
                <a:cs typeface="Arial" pitchFamily="34" charset="0"/>
              </a:rPr>
              <a:t>Clock cho bộ timer tạo chu kỳ thì được lấy từ clock thực thi lệnh (có tần số = tần số xung nhịp/4), nhưng thanh ghi xác định duty cycle lại được so sánh với số đếm của timer kết hợp với các Q-bit. Do đó, độ phân giải của duty cycle cao hơn độ phân giải của bộ đếm timer 4 lần (hay 4 đơn vị đếm của duty cycle mới bằng 1 đơn vị đếm của thanh ghi định thời gian chu kỳ). </a:t>
            </a:r>
            <a:r>
              <a:rPr lang="en-US">
                <a:cs typeface="Arial" pitchFamily="34" charset="0"/>
              </a:rPr>
              <a:t>xem hình 17-11 trong datasheet của PIC16F877A.</a:t>
            </a: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750A1EE-6C86-4D97-8F4E-E962749548A2}" type="slidenum">
              <a:rPr lang="en-US" smtClean="0">
                <a:cs typeface="Arial" pitchFamily="34" charset="0"/>
              </a:rPr>
              <a:pPr eaLnBrk="1" hangingPunct="1"/>
              <a:t>88</a:t>
            </a:fld>
            <a:endParaRPr lang="en-US">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Timer 2 có 2 thanh ghi là PR2 và TMR2.</a:t>
            </a:r>
            <a:br>
              <a:rPr lang="vi-VN"/>
            </a:br>
            <a:r>
              <a:rPr lang="vi-VN" sz="1200" b="0" i="0" kern="1200">
                <a:solidFill>
                  <a:schemeClr val="tx1"/>
                </a:solidFill>
                <a:effectLst/>
                <a:latin typeface="Times New Roman" pitchFamily="18" charset="0"/>
                <a:ea typeface="+mn-ea"/>
                <a:cs typeface="Arial" charset="0"/>
              </a:rPr>
              <a:t>Khi chức năng timer của Timer2 được kích hoạt thì thanh ghi TMR2 sẽ đếm từ 0 cho đến khi "khớp" với giá trị đặt trước trong thanh ghi PR2 thì tràn. Lúc này nếu cho phép ngắt timer2 thì sẽ xảy ra 1 ngắt.</a:t>
            </a:r>
            <a:br>
              <a:rPr lang="vi-VN"/>
            </a:br>
            <a:br>
              <a:rPr lang="vi-VN"/>
            </a:br>
            <a:r>
              <a:rPr lang="vi-VN" sz="1200" b="0" i="0" kern="1200">
                <a:solidFill>
                  <a:schemeClr val="tx1"/>
                </a:solidFill>
                <a:effectLst/>
                <a:latin typeface="Times New Roman" pitchFamily="18" charset="0"/>
                <a:ea typeface="+mn-ea"/>
                <a:cs typeface="Arial" charset="0"/>
              </a:rPr>
              <a:t>Hoạt động của timer2 còn liên quan đến prescaler và postscaler. Để cho bạn hiểu 1 cách đơn giản nhất thì có thể nói prescaler và postscaler là 1 hệ số nhân. timer 2 sẽ ngắt sau 1 khoảng thời gian = PR2*prescaler*postscaler. Ví dụ: PR2 = 124 (dec); prescaler = 10 (dec); postscaler = 16 (dec) thì timer2 sẽ tràn sau 1 khoảng thời gian là 124*10*16 = 19840 us (micro second)</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89</a:t>
            </a:fld>
            <a:endParaRPr lang="en-US"/>
          </a:p>
        </p:txBody>
      </p:sp>
    </p:spTree>
    <p:extLst>
      <p:ext uri="{BB962C8B-B14F-4D97-AF65-F5344CB8AC3E}">
        <p14:creationId xmlns:p14="http://schemas.microsoft.com/office/powerpoint/2010/main" val="148712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phương pháp PWM đó là thay đổi điện áp trung bình cấp cho phần ứng</a:t>
            </a: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ED55D21-EA17-440C-BE2C-78F3DE871E07}" type="slidenum">
              <a:rPr lang="en-US" smtClean="0">
                <a:cs typeface="Arial" pitchFamily="34" charset="0"/>
              </a:rPr>
              <a:pPr eaLnBrk="1" hangingPunct="1"/>
              <a:t>91</a:t>
            </a:fld>
            <a:endParaRPr lang="en-US">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cs typeface="Arial" pitchFamily="34" charset="0"/>
              </a:rPr>
              <a:t>Tuy nhiên cầu H có giá thành đắt và khó thiết kế hơn,so với sử dụng 01 FET+01 Relay.(FET để đóng ngắt,Relay để đảo chiều).Trên mạch của tôi sử dụng phương án thứ 2.ngĩa là với 1 module PWM ta chỉ sử dụng 1 chân,và đó là các chân số lẻ(PWM 1,3,5,7),các chân xuất PWM lẻ là RB1,RB3,RB4,RD7,ta nối các chân này đến FET Driver .</a:t>
            </a:r>
            <a:endParaRPr lang="en-US">
              <a:cs typeface="Arial" pitchFamily="34" charset="0"/>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4094BAF-AC3B-493C-9F9A-DDA49B43DD9D}" type="slidenum">
              <a:rPr lang="en-US" smtClean="0">
                <a:cs typeface="Arial" pitchFamily="34" charset="0"/>
              </a:rPr>
              <a:pPr eaLnBrk="1" hangingPunct="1"/>
              <a:t>93</a:t>
            </a:fld>
            <a:endParaRPr lang="en-US">
              <a:cs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cs typeface="Arial" pitchFamily="34" charset="0"/>
              </a:rPr>
              <a:t>Tuy nhiên cầu H có giá thành đắt và khó thiết kế hơn,so với sử dụng 01 FET</a:t>
            </a:r>
            <a:r>
              <a:rPr lang="en-US">
                <a:cs typeface="Arial" pitchFamily="34" charset="0"/>
              </a:rPr>
              <a:t>/BJT</a:t>
            </a:r>
            <a:r>
              <a:rPr lang="vi-VN">
                <a:cs typeface="Arial" pitchFamily="34" charset="0"/>
              </a:rPr>
              <a:t>+01 Relay.(FET để đóng ngắt,Relay để đảo chiều).Trên mạch sử dụng phương án với 1 module PWM ta chỉ sử dụng 1 chân,và đó là các chân số lẻ(PWM 1,3,5,7),các chân xuất PWM lẻ là RB1,RB3,RB4,RD7,ta nối các chân này đến FET Driver</a:t>
            </a:r>
            <a:r>
              <a:rPr lang="en-US">
                <a:cs typeface="Arial" pitchFamily="34" charset="0"/>
              </a:rPr>
              <a:t>, Fet sẽ đóng mở Relay.</a:t>
            </a: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F332526-3866-4BE1-8F0B-79F69E339C7B}" type="slidenum">
              <a:rPr lang="en-US" smtClean="0">
                <a:cs typeface="Arial" pitchFamily="34" charset="0"/>
              </a:rPr>
              <a:pPr eaLnBrk="1" hangingPunct="1"/>
              <a:t>95</a:t>
            </a:fld>
            <a:endParaRPr lang="en-US">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a:t>Việc Capture thường đi kèm 1 cái hàm ngắt . Cách thức chương trình hoạt động như sau : xung vào Capture sẽ kích ngắt , trong hàm ngắt ,ta lấy giá trị CCPx tính ra được thời gian cho 1 vòng</a:t>
            </a:r>
            <a:r>
              <a:rPr lang="en-US" sz="1200"/>
              <a:t> </a:t>
            </a:r>
            <a:r>
              <a:rPr lang="vi-VN" sz="1200"/>
              <a:t>quay ,cộng dồn nó vào 1 biến để tính thời gian tổng , set Timer1 về 0 , tăng giá trị biến đếm vòng lên 1, rồi thoát ngắt . Với 1 động cơ đang chạy khoảng</a:t>
            </a:r>
            <a:r>
              <a:rPr lang="en-US" sz="1200"/>
              <a:t> </a:t>
            </a:r>
            <a:r>
              <a:rPr lang="vi-VN" sz="1200"/>
              <a:t>1200vòng / phút , tuỳ thuộc vào tần suất cập nhật</a:t>
            </a:r>
            <a:r>
              <a:rPr lang="en-US" sz="1200"/>
              <a:t> </a:t>
            </a:r>
            <a:br>
              <a:rPr lang="vi-VN" sz="1200"/>
            </a:br>
            <a:r>
              <a:rPr lang="vi-VN" sz="1200"/>
              <a:t>giá trị số vòng quay ( để hiển thị raLED 7 đoạn hay LCD ) bạn cần đo 1 số lượng vòng nhất định</a:t>
            </a:r>
            <a:r>
              <a:rPr lang="en-US" sz="1200"/>
              <a:t> </a:t>
            </a:r>
            <a:r>
              <a:rPr lang="vi-VN" sz="1200"/>
              <a:t>để đảm bảo chính xác , VD đo 1500 vòng , tức là biến đếm phải đếm tới 1500 , tính tổng thới gian đó , VD là 80 s , thì tốc độ động cơ = ( 1500 / 80 ) * 60 = 1125 vòng / phút . </a:t>
            </a:r>
            <a:endParaRPr lang="en-US" sz="1200"/>
          </a:p>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96</a:t>
            </a:fld>
            <a:endParaRPr lang="en-US"/>
          </a:p>
        </p:txBody>
      </p:sp>
    </p:spTree>
    <p:extLst>
      <p:ext uri="{BB962C8B-B14F-4D97-AF65-F5344CB8AC3E}">
        <p14:creationId xmlns:p14="http://schemas.microsoft.com/office/powerpoint/2010/main" val="1645891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Arial" charset="0"/>
              </a:rPr>
              <a:t>#include &lt;16F887A.h&gt;</a:t>
            </a:r>
            <a:br>
              <a:rPr lang="en-US"/>
            </a:br>
            <a:r>
              <a:rPr lang="en-US" sz="1200" b="0" i="0" kern="1200">
                <a:solidFill>
                  <a:schemeClr val="tx1"/>
                </a:solidFill>
                <a:effectLst/>
                <a:latin typeface="Times New Roman" pitchFamily="18" charset="0"/>
                <a:ea typeface="+mn-ea"/>
                <a:cs typeface="Arial" charset="0"/>
              </a:rPr>
              <a:t>#use delay(clock=4000000)</a:t>
            </a:r>
            <a:br>
              <a:rPr lang="en-US"/>
            </a:br>
            <a:r>
              <a:rPr lang="en-US" sz="1200" b="0" i="0" kern="1200">
                <a:solidFill>
                  <a:schemeClr val="tx1"/>
                </a:solidFill>
                <a:effectLst/>
                <a:latin typeface="Times New Roman" pitchFamily="18" charset="0"/>
                <a:ea typeface="+mn-ea"/>
                <a:cs typeface="Arial" charset="0"/>
              </a:rPr>
              <a:t>#fuses XT</a:t>
            </a:r>
            <a:br>
              <a:rPr lang="en-US"/>
            </a:br>
            <a:r>
              <a:rPr lang="en-US" sz="1200" b="0" i="0" kern="1200">
                <a:solidFill>
                  <a:schemeClr val="tx1"/>
                </a:solidFill>
                <a:effectLst/>
                <a:latin typeface="Times New Roman" pitchFamily="18" charset="0"/>
                <a:ea typeface="+mn-ea"/>
                <a:cs typeface="Arial" charset="0"/>
              </a:rPr>
              <a:t>#include "hienthiLCD.c"</a:t>
            </a:r>
            <a:br>
              <a:rPr lang="en-US"/>
            </a:br>
            <a:br>
              <a:rPr lang="en-US"/>
            </a:br>
            <a:r>
              <a:rPr lang="en-US" sz="1200" b="0" i="0" kern="1200">
                <a:solidFill>
                  <a:schemeClr val="tx1"/>
                </a:solidFill>
                <a:effectLst/>
                <a:latin typeface="Times New Roman" pitchFamily="18" charset="0"/>
                <a:ea typeface="+mn-ea"/>
                <a:cs typeface="Arial" charset="0"/>
              </a:rPr>
              <a:t>float g;</a:t>
            </a:r>
            <a:br>
              <a:rPr lang="en-US"/>
            </a:br>
            <a:r>
              <a:rPr lang="en-US" sz="1200" b="0" i="0" kern="1200">
                <a:solidFill>
                  <a:schemeClr val="tx1"/>
                </a:solidFill>
                <a:effectLst/>
                <a:latin typeface="Times New Roman" pitchFamily="18" charset="0"/>
                <a:ea typeface="+mn-ea"/>
                <a:cs typeface="Arial" charset="0"/>
              </a:rPr>
              <a:t>int count;</a:t>
            </a:r>
            <a:br>
              <a:rPr lang="en-US"/>
            </a:br>
            <a:r>
              <a:rPr lang="en-US" sz="1200" b="0" i="0" kern="1200">
                <a:solidFill>
                  <a:schemeClr val="tx1"/>
                </a:solidFill>
                <a:effectLst/>
                <a:latin typeface="Times New Roman" pitchFamily="18" charset="0"/>
                <a:ea typeface="+mn-ea"/>
                <a:cs typeface="Arial" charset="0"/>
              </a:rPr>
              <a:t>unsigned int32 suon_len, suon_xuong;</a:t>
            </a:r>
            <a:br>
              <a:rPr lang="en-US"/>
            </a:br>
            <a:r>
              <a:rPr lang="en-US" sz="1200" b="0" i="0" kern="1200">
                <a:solidFill>
                  <a:schemeClr val="tx1"/>
                </a:solidFill>
                <a:effectLst/>
                <a:latin typeface="Times New Roman" pitchFamily="18" charset="0"/>
                <a:ea typeface="+mn-ea"/>
                <a:cs typeface="Arial" charset="0"/>
              </a:rPr>
              <a:t>int32 d;</a:t>
            </a:r>
            <a:br>
              <a:rPr lang="en-US"/>
            </a:br>
            <a:r>
              <a:rPr lang="en-US" sz="1200" b="0" i="0" kern="1200">
                <a:solidFill>
                  <a:schemeClr val="tx1"/>
                </a:solidFill>
                <a:effectLst/>
                <a:latin typeface="Times New Roman" pitchFamily="18" charset="0"/>
                <a:ea typeface="+mn-ea"/>
                <a:cs typeface="Arial" charset="0"/>
              </a:rPr>
              <a:t>int8 x;</a:t>
            </a:r>
            <a:br>
              <a:rPr lang="en-US"/>
            </a:br>
            <a:br>
              <a:rPr lang="en-US"/>
            </a:br>
            <a:r>
              <a:rPr lang="en-US" sz="1200" b="0" i="0" kern="1200">
                <a:solidFill>
                  <a:schemeClr val="tx1"/>
                </a:solidFill>
                <a:effectLst/>
                <a:latin typeface="Times New Roman" pitchFamily="18" charset="0"/>
                <a:ea typeface="+mn-ea"/>
                <a:cs typeface="Arial" charset="0"/>
              </a:rPr>
              <a:t>#int_TIMER1</a:t>
            </a:r>
            <a:br>
              <a:rPr lang="en-US"/>
            </a:br>
            <a:r>
              <a:rPr lang="en-US" sz="1200" b="0" i="0" kern="1200">
                <a:solidFill>
                  <a:schemeClr val="tx1"/>
                </a:solidFill>
                <a:effectLst/>
                <a:latin typeface="Times New Roman" pitchFamily="18" charset="0"/>
                <a:ea typeface="+mn-ea"/>
                <a:cs typeface="Arial" charset="0"/>
              </a:rPr>
              <a:t>void TIMER1_isr()</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++count; </a:t>
            </a:r>
            <a:br>
              <a:rPr lang="en-US"/>
            </a:br>
            <a:r>
              <a:rPr lang="en-US" sz="1200" b="0" i="0" kern="1200">
                <a:solidFill>
                  <a:schemeClr val="tx1"/>
                </a:solidFill>
                <a:effectLst/>
                <a:latin typeface="Times New Roman" pitchFamily="18" charset="0"/>
                <a:ea typeface="+mn-ea"/>
                <a:cs typeface="Arial" charset="0"/>
              </a:rPr>
              <a:t>}</a:t>
            </a:r>
            <a:br>
              <a:rPr lang="en-US"/>
            </a:br>
            <a:br>
              <a:rPr lang="en-US"/>
            </a:br>
            <a:r>
              <a:rPr lang="en-US" sz="1200" b="0" i="0" kern="1200">
                <a:solidFill>
                  <a:schemeClr val="tx1"/>
                </a:solidFill>
                <a:effectLst/>
                <a:latin typeface="Times New Roman" pitchFamily="18" charset="0"/>
                <a:ea typeface="+mn-ea"/>
                <a:cs typeface="Arial" charset="0"/>
              </a:rPr>
              <a:t>#int_CCP2</a:t>
            </a:r>
            <a:br>
              <a:rPr lang="en-US"/>
            </a:br>
            <a:r>
              <a:rPr lang="en-US" sz="1200" b="0" i="0" kern="1200">
                <a:solidFill>
                  <a:schemeClr val="tx1"/>
                </a:solidFill>
                <a:effectLst/>
                <a:latin typeface="Times New Roman" pitchFamily="18" charset="0"/>
                <a:ea typeface="+mn-ea"/>
                <a:cs typeface="Arial" charset="0"/>
              </a:rPr>
              <a:t>void CCP2_isr()</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suon_len = CCP_2; </a:t>
            </a:r>
            <a:br>
              <a:rPr lang="en-US"/>
            </a:br>
            <a:r>
              <a:rPr lang="en-US" sz="1200" b="0" i="0" kern="1200">
                <a:solidFill>
                  <a:schemeClr val="tx1"/>
                </a:solidFill>
                <a:effectLst/>
                <a:latin typeface="Times New Roman" pitchFamily="18" charset="0"/>
                <a:ea typeface="+mn-ea"/>
                <a:cs typeface="Arial" charset="0"/>
              </a:rPr>
              <a:t>suon_xuong = CCP_1; </a:t>
            </a:r>
            <a:br>
              <a:rPr lang="en-US"/>
            </a:br>
            <a:r>
              <a:rPr lang="en-US" sz="1200" b="0" i="0" kern="1200">
                <a:solidFill>
                  <a:schemeClr val="tx1"/>
                </a:solidFill>
                <a:effectLst/>
                <a:latin typeface="Times New Roman" pitchFamily="18" charset="0"/>
                <a:ea typeface="+mn-ea"/>
                <a:cs typeface="Arial" charset="0"/>
              </a:rPr>
              <a:t>d = suon_len-suon_xuong;</a:t>
            </a:r>
            <a:br>
              <a:rPr lang="en-US"/>
            </a:br>
            <a:r>
              <a:rPr lang="en-US" sz="1200" b="0" i="0" kern="1200">
                <a:solidFill>
                  <a:schemeClr val="tx1"/>
                </a:solidFill>
                <a:effectLst/>
                <a:latin typeface="Times New Roman" pitchFamily="18" charset="0"/>
                <a:ea typeface="+mn-ea"/>
                <a:cs typeface="Arial" charset="0"/>
              </a:rPr>
              <a:t>set_timer1(1);</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void main()</a:t>
            </a:r>
            <a:br>
              <a:rPr lang="en-US"/>
            </a:br>
            <a:r>
              <a:rPr lang="en-US" sz="1200" b="0" i="0" kern="1200">
                <a:solidFill>
                  <a:schemeClr val="tx1"/>
                </a:solidFill>
                <a:effectLst/>
                <a:latin typeface="Times New Roman" pitchFamily="18" charset="0"/>
                <a:ea typeface="+mn-ea"/>
                <a:cs typeface="Arial" charset="0"/>
              </a:rPr>
              <a:t>{</a:t>
            </a:r>
            <a:br>
              <a:rPr lang="en-US"/>
            </a:br>
            <a:br>
              <a:rPr lang="en-US"/>
            </a:br>
            <a:r>
              <a:rPr lang="en-US" sz="1200" b="0" i="0" kern="1200">
                <a:solidFill>
                  <a:schemeClr val="tx1"/>
                </a:solidFill>
                <a:effectLst/>
                <a:latin typeface="Times New Roman" pitchFamily="18" charset="0"/>
                <a:ea typeface="+mn-ea"/>
                <a:cs typeface="Arial" charset="0"/>
              </a:rPr>
              <a:t>setup_ccp2(CCP_CAPTURE_FE);</a:t>
            </a:r>
            <a:br>
              <a:rPr lang="en-US"/>
            </a:br>
            <a:r>
              <a:rPr lang="en-US" sz="1200" b="0" i="0" kern="1200">
                <a:solidFill>
                  <a:schemeClr val="tx1"/>
                </a:solidFill>
                <a:effectLst/>
                <a:latin typeface="Times New Roman" pitchFamily="18" charset="0"/>
                <a:ea typeface="+mn-ea"/>
                <a:cs typeface="Arial" charset="0"/>
              </a:rPr>
              <a:t>setup_ccp1(CCP_CAPTURE_RE);</a:t>
            </a:r>
            <a:br>
              <a:rPr lang="en-US"/>
            </a:br>
            <a:r>
              <a:rPr lang="en-US" sz="1200" b="0" i="0" kern="1200">
                <a:solidFill>
                  <a:schemeClr val="tx1"/>
                </a:solidFill>
                <a:effectLst/>
                <a:latin typeface="Times New Roman" pitchFamily="18" charset="0"/>
                <a:ea typeface="+mn-ea"/>
                <a:cs typeface="Arial" charset="0"/>
              </a:rPr>
              <a:t>setup_timer_1 ( T1_INTERNAL | T1_DIV_BY_4 );//set timer1 to run at system clock/4</a:t>
            </a:r>
            <a:br>
              <a:rPr lang="en-US"/>
            </a:br>
            <a:r>
              <a:rPr lang="en-US" sz="1200" b="0" i="0" kern="1200">
                <a:solidFill>
                  <a:schemeClr val="tx1"/>
                </a:solidFill>
                <a:effectLst/>
                <a:latin typeface="Times New Roman" pitchFamily="18" charset="0"/>
                <a:ea typeface="+mn-ea"/>
                <a:cs typeface="Arial" charset="0"/>
              </a:rPr>
              <a:t>enable_interrupts(INT_TIMER1); //unmask Timer1 overflow interrupt</a:t>
            </a:r>
            <a:br>
              <a:rPr lang="en-US"/>
            </a:br>
            <a:r>
              <a:rPr lang="en-US" sz="1200" b="0" i="0" kern="1200">
                <a:solidFill>
                  <a:schemeClr val="tx1"/>
                </a:solidFill>
                <a:effectLst/>
                <a:latin typeface="Times New Roman" pitchFamily="18" charset="0"/>
                <a:ea typeface="+mn-ea"/>
                <a:cs typeface="Arial" charset="0"/>
              </a:rPr>
              <a:t>enable_interrupts(INT_CCP2); //unmask capture event interrupt</a:t>
            </a:r>
            <a:br>
              <a:rPr lang="en-US"/>
            </a:br>
            <a:r>
              <a:rPr lang="en-US" sz="1200" b="0" i="0" kern="1200">
                <a:solidFill>
                  <a:schemeClr val="tx1"/>
                </a:solidFill>
                <a:effectLst/>
                <a:latin typeface="Times New Roman" pitchFamily="18" charset="0"/>
                <a:ea typeface="+mn-ea"/>
                <a:cs typeface="Arial" charset="0"/>
              </a:rPr>
              <a:t>enable_interrupts(global); //enable all unmasked interrupts</a:t>
            </a:r>
            <a:br>
              <a:rPr lang="en-US"/>
            </a:br>
            <a:r>
              <a:rPr lang="en-US" sz="1200" b="0" i="0" kern="1200">
                <a:solidFill>
                  <a:schemeClr val="tx1"/>
                </a:solidFill>
                <a:effectLst/>
                <a:latin typeface="Times New Roman" pitchFamily="18" charset="0"/>
                <a:ea typeface="+mn-ea"/>
                <a:cs typeface="Arial" charset="0"/>
              </a:rPr>
              <a:t>while(true)</a:t>
            </a:r>
            <a:br>
              <a:rPr lang="en-US"/>
            </a:br>
            <a:r>
              <a:rPr lang="en-US" sz="1200" b="0" i="0" kern="1200">
                <a:solidFill>
                  <a:schemeClr val="tx1"/>
                </a:solidFill>
                <a:effectLst/>
                <a:latin typeface="Times New Roman" pitchFamily="18" charset="0"/>
                <a:ea typeface="+mn-ea"/>
                <a:cs typeface="Arial" charset="0"/>
              </a:rPr>
              <a:t>{</a:t>
            </a:r>
            <a:br>
              <a:rPr lang="en-US"/>
            </a:br>
            <a:br>
              <a:rPr lang="en-US"/>
            </a:br>
            <a:r>
              <a:rPr lang="en-US" sz="1200" b="0" i="0" kern="1200">
                <a:solidFill>
                  <a:schemeClr val="tx1"/>
                </a:solidFill>
                <a:effectLst/>
                <a:latin typeface="Times New Roman" pitchFamily="18" charset="0"/>
                <a:ea typeface="+mn-ea"/>
                <a:cs typeface="Arial" charset="0"/>
              </a:rPr>
              <a:t>LCD_init();</a:t>
            </a:r>
            <a:br>
              <a:rPr lang="en-US"/>
            </a:br>
            <a:r>
              <a:rPr lang="en-US" sz="1200" b="0" i="0" kern="1200">
                <a:solidFill>
                  <a:schemeClr val="tx1"/>
                </a:solidFill>
                <a:effectLst/>
                <a:latin typeface="Times New Roman" pitchFamily="18" charset="0"/>
                <a:ea typeface="+mn-ea"/>
                <a:cs typeface="Arial" charset="0"/>
              </a:rPr>
              <a:t>if(d&lt;126)</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g=-1*((126-d)*30/75);</a:t>
            </a:r>
            <a:br>
              <a:rPr lang="en-US"/>
            </a:b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if(d&gt;126)</a:t>
            </a:r>
            <a:br>
              <a:rPr lang="en-US"/>
            </a:br>
            <a:r>
              <a:rPr lang="en-US" sz="1200" b="0" i="0" kern="1200">
                <a:solidFill>
                  <a:schemeClr val="tx1"/>
                </a:solidFill>
                <a:effectLst/>
                <a:latin typeface="Times New Roman" pitchFamily="18" charset="0"/>
                <a:ea typeface="+mn-ea"/>
                <a:cs typeface="Arial" charset="0"/>
              </a:rPr>
              <a:t>{ </a:t>
            </a:r>
            <a:br>
              <a:rPr lang="en-US"/>
            </a:br>
            <a:r>
              <a:rPr lang="en-US" sz="1200" b="0" i="0" kern="1200">
                <a:solidFill>
                  <a:schemeClr val="tx1"/>
                </a:solidFill>
                <a:effectLst/>
                <a:latin typeface="Times New Roman" pitchFamily="18" charset="0"/>
                <a:ea typeface="+mn-ea"/>
                <a:cs typeface="Arial" charset="0"/>
              </a:rPr>
              <a:t>x=(d-126)%5;</a:t>
            </a:r>
            <a:br>
              <a:rPr lang="en-US"/>
            </a:br>
            <a:r>
              <a:rPr lang="en-US" sz="1200" b="0" i="0" kern="1200">
                <a:solidFill>
                  <a:schemeClr val="tx1"/>
                </a:solidFill>
                <a:effectLst/>
                <a:latin typeface="Times New Roman" pitchFamily="18" charset="0"/>
                <a:ea typeface="+mn-ea"/>
                <a:cs typeface="Arial" charset="0"/>
              </a:rPr>
              <a:t>if(x==0)</a:t>
            </a:r>
            <a:br>
              <a:rPr lang="en-US"/>
            </a:br>
            <a:r>
              <a:rPr lang="en-US" sz="1200" b="0" i="0" kern="1200">
                <a:solidFill>
                  <a:schemeClr val="tx1"/>
                </a:solidFill>
                <a:effectLst/>
                <a:latin typeface="Times New Roman" pitchFamily="18" charset="0"/>
                <a:ea typeface="+mn-ea"/>
                <a:cs typeface="Arial" charset="0"/>
              </a:rPr>
              <a:t>g=((d-126)*30/75);</a:t>
            </a:r>
            <a:br>
              <a:rPr lang="en-US"/>
            </a:br>
            <a:r>
              <a:rPr lang="en-US" sz="1200" b="0" i="0" kern="1200">
                <a:solidFill>
                  <a:schemeClr val="tx1"/>
                </a:solidFill>
                <a:effectLst/>
                <a:latin typeface="Times New Roman" pitchFamily="18" charset="0"/>
                <a:ea typeface="+mn-ea"/>
                <a:cs typeface="Arial" charset="0"/>
              </a:rPr>
              <a:t>else</a:t>
            </a:r>
            <a:br>
              <a:rPr lang="en-US"/>
            </a:br>
            <a:r>
              <a:rPr lang="en-US" sz="1200" b="0" i="0" kern="1200">
                <a:solidFill>
                  <a:schemeClr val="tx1"/>
                </a:solidFill>
                <a:effectLst/>
                <a:latin typeface="Times New Roman" pitchFamily="18" charset="0"/>
                <a:ea typeface="+mn-ea"/>
                <a:cs typeface="Arial" charset="0"/>
              </a:rPr>
              <a:t>g=1+((d-126)*30/75); </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if(d==126)</a:t>
            </a:r>
            <a:br>
              <a:rPr lang="en-US"/>
            </a:br>
            <a:r>
              <a:rPr lang="en-US" sz="1200" b="0" i="0" kern="1200">
                <a:solidFill>
                  <a:schemeClr val="tx1"/>
                </a:solidFill>
                <a:effectLst/>
                <a:latin typeface="Times New Roman" pitchFamily="18" charset="0"/>
                <a:ea typeface="+mn-ea"/>
                <a:cs typeface="Arial" charset="0"/>
              </a:rPr>
              <a:t>g=0;</a:t>
            </a:r>
            <a:br>
              <a:rPr lang="en-US"/>
            </a:br>
            <a:br>
              <a:rPr lang="en-US"/>
            </a:br>
            <a:r>
              <a:rPr lang="en-US" sz="1200" b="0" i="0" kern="1200">
                <a:solidFill>
                  <a:schemeClr val="tx1"/>
                </a:solidFill>
                <a:effectLst/>
                <a:latin typeface="Times New Roman" pitchFamily="18" charset="0"/>
                <a:ea typeface="+mn-ea"/>
                <a:cs typeface="Arial" charset="0"/>
              </a:rPr>
              <a:t>lcd_gotoxy(1,1);</a:t>
            </a:r>
            <a:br>
              <a:rPr lang="en-US"/>
            </a:br>
            <a:r>
              <a:rPr lang="en-US" sz="1200" b="0" i="0" kern="1200">
                <a:solidFill>
                  <a:schemeClr val="tx1"/>
                </a:solidFill>
                <a:effectLst/>
                <a:latin typeface="Times New Roman" pitchFamily="18" charset="0"/>
                <a:ea typeface="+mn-ea"/>
                <a:cs typeface="Arial" charset="0"/>
              </a:rPr>
              <a:t>printf(lcd_putc,"do rong: %lu", d); </a:t>
            </a:r>
            <a:br>
              <a:rPr lang="en-US"/>
            </a:br>
            <a:r>
              <a:rPr lang="en-US" sz="1200" b="0" i="0" kern="1200">
                <a:solidFill>
                  <a:schemeClr val="tx1"/>
                </a:solidFill>
                <a:effectLst/>
                <a:latin typeface="Times New Roman" pitchFamily="18" charset="0"/>
                <a:ea typeface="+mn-ea"/>
                <a:cs typeface="Arial" charset="0"/>
              </a:rPr>
              <a:t>lcd_gotoxy(1,2);</a:t>
            </a:r>
            <a:br>
              <a:rPr lang="en-US"/>
            </a:br>
            <a:r>
              <a:rPr lang="en-US" sz="1200" b="0" i="0" kern="1200">
                <a:solidFill>
                  <a:schemeClr val="tx1"/>
                </a:solidFill>
                <a:effectLst/>
                <a:latin typeface="Times New Roman" pitchFamily="18" charset="0"/>
                <a:ea typeface="+mn-ea"/>
                <a:cs typeface="Arial" charset="0"/>
              </a:rPr>
              <a:t>printf(lcd_putc,"goc = %f",g);</a:t>
            </a:r>
            <a:br>
              <a:rPr lang="en-US"/>
            </a:br>
            <a:r>
              <a:rPr lang="en-US" sz="1200" b="0" i="0" kern="1200">
                <a:solidFill>
                  <a:schemeClr val="tx1"/>
                </a:solidFill>
                <a:effectLst/>
                <a:latin typeface="Times New Roman" pitchFamily="18" charset="0"/>
                <a:ea typeface="+mn-ea"/>
                <a:cs typeface="Arial" charset="0"/>
              </a:rPr>
              <a:t>delay_ms(2000);</a:t>
            </a:r>
            <a:br>
              <a:rPr lang="en-US"/>
            </a:br>
            <a:r>
              <a:rPr lang="en-US" sz="1200" b="0" i="0" kern="1200">
                <a:solidFill>
                  <a:schemeClr val="tx1"/>
                </a:solidFill>
                <a:effectLst/>
                <a:latin typeface="Times New Roman" pitchFamily="18" charset="0"/>
                <a:ea typeface="+mn-ea"/>
                <a:cs typeface="Arial" charset="0"/>
              </a:rPr>
              <a:t>}</a:t>
            </a:r>
            <a:br>
              <a:rPr lang="en-US"/>
            </a:br>
            <a:r>
              <a:rPr lang="en-US" sz="1200" b="0" i="0" kern="1200">
                <a:solidFill>
                  <a:schemeClr val="tx1"/>
                </a:solidFill>
                <a:effectLst/>
                <a:latin typeface="Times New Roman" pitchFamily="18" charset="0"/>
                <a:ea typeface="+mn-ea"/>
                <a:cs typeface="Arial" charset="0"/>
              </a:rPr>
              <a:t>}</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99</a:t>
            </a:fld>
            <a:endParaRPr lang="en-US"/>
          </a:p>
        </p:txBody>
      </p:sp>
    </p:spTree>
    <p:extLst>
      <p:ext uri="{BB962C8B-B14F-4D97-AF65-F5344CB8AC3E}">
        <p14:creationId xmlns:p14="http://schemas.microsoft.com/office/powerpoint/2010/main" val="1057520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&lt;16F877A.h&gt;</a:t>
            </a:r>
          </a:p>
          <a:p>
            <a:r>
              <a:rPr lang="en-US"/>
              <a:t>#fuses HS,NOWDT,NOPROTECT,NOLVP</a:t>
            </a:r>
          </a:p>
          <a:p>
            <a:r>
              <a:rPr lang="en-US"/>
              <a:t>#use delay(clock=20000000)</a:t>
            </a:r>
          </a:p>
          <a:p>
            <a:r>
              <a:rPr lang="en-US"/>
              <a:t>#use delay(clock=20000000)</a:t>
            </a:r>
          </a:p>
          <a:p>
            <a:r>
              <a:rPr lang="en-US"/>
              <a:t>long rise,fall,pulse_width;</a:t>
            </a:r>
          </a:p>
          <a:p>
            <a:endParaRPr lang="en-US"/>
          </a:p>
          <a:p>
            <a:r>
              <a:rPr lang="en-US"/>
              <a:t>#int_ccp2</a:t>
            </a:r>
          </a:p>
          <a:p>
            <a:r>
              <a:rPr lang="en-US"/>
              <a:t>void isr()</a:t>
            </a:r>
          </a:p>
          <a:p>
            <a:r>
              <a:rPr lang="en-US"/>
              <a:t>{</a:t>
            </a:r>
          </a:p>
          <a:p>
            <a:r>
              <a:rPr lang="en-US"/>
              <a:t>rise = CCP_1;</a:t>
            </a:r>
          </a:p>
          <a:p>
            <a:r>
              <a:rPr lang="en-US"/>
              <a:t>fall = CCP_2;</a:t>
            </a:r>
          </a:p>
          <a:p>
            <a:endParaRPr lang="en-US"/>
          </a:p>
          <a:p>
            <a:r>
              <a:rPr lang="en-US"/>
              <a:t>pulse_width = fall - rise; // CCP_1 is the time the pulse went high</a:t>
            </a:r>
          </a:p>
          <a:p>
            <a:r>
              <a:rPr lang="en-US"/>
              <a:t>} // CCP_2 is the time the pulse went low</a:t>
            </a:r>
          </a:p>
          <a:p>
            <a:r>
              <a:rPr lang="en-US"/>
              <a:t>// pulse_width/(clock/4) is the time</a:t>
            </a:r>
          </a:p>
          <a:p>
            <a:endParaRPr lang="en-US"/>
          </a:p>
          <a:p>
            <a:r>
              <a:rPr lang="en-US"/>
              <a:t>// In order for this to work the ISR</a:t>
            </a:r>
          </a:p>
          <a:p>
            <a:r>
              <a:rPr lang="en-US"/>
              <a:t>// overhead must be less than the</a:t>
            </a:r>
          </a:p>
          <a:p>
            <a:r>
              <a:rPr lang="en-US"/>
              <a:t>// low time. For this program the</a:t>
            </a:r>
          </a:p>
          <a:p>
            <a:r>
              <a:rPr lang="en-US"/>
              <a:t>// overhead is 45 instructions. The</a:t>
            </a:r>
          </a:p>
          <a:p>
            <a:r>
              <a:rPr lang="en-US"/>
              <a:t>// low time must then be at least</a:t>
            </a:r>
          </a:p>
          <a:p>
            <a:r>
              <a:rPr lang="en-US"/>
              <a:t>// 9 us.</a:t>
            </a:r>
          </a:p>
          <a:p>
            <a:endParaRPr lang="en-US"/>
          </a:p>
          <a:p>
            <a:r>
              <a:rPr lang="en-US"/>
              <a:t>void main()</a:t>
            </a:r>
          </a:p>
          <a:p>
            <a:r>
              <a:rPr lang="en-US"/>
              <a:t>{</a:t>
            </a:r>
          </a:p>
          <a:p>
            <a:r>
              <a:rPr lang="en-US"/>
              <a:t>printf("\n\rHigh time (sampled every second):\n\r");</a:t>
            </a:r>
          </a:p>
          <a:p>
            <a:r>
              <a:rPr lang="en-US"/>
              <a:t>setup_ccp1(CCP_CAPTURE_RE); // Configure CCP1 to capture rise</a:t>
            </a:r>
          </a:p>
          <a:p>
            <a:r>
              <a:rPr lang="en-US"/>
              <a:t>setup_ccp2(CCP_CAPTURE_FE); // Configure CCP2 to capture fall</a:t>
            </a:r>
          </a:p>
          <a:p>
            <a:r>
              <a:rPr lang="en-US"/>
              <a:t>setup_timer_1(T1_INTERNAL); // Start timer 1</a:t>
            </a:r>
          </a:p>
          <a:p>
            <a:endParaRPr lang="en-US"/>
          </a:p>
          <a:p>
            <a:r>
              <a:rPr lang="en-US"/>
              <a:t>enable_interrupts(INT_CCP2); // Setup interrupt on falling edge</a:t>
            </a:r>
          </a:p>
          <a:p>
            <a:r>
              <a:rPr lang="en-US"/>
              <a:t>enable_interrupts(GLOBAL);</a:t>
            </a:r>
          </a:p>
          <a:p>
            <a:endParaRPr lang="en-US"/>
          </a:p>
          <a:p>
            <a:r>
              <a:rPr lang="en-US"/>
              <a:t>while(TRUE) {</a:t>
            </a:r>
          </a:p>
          <a:p>
            <a:r>
              <a:rPr lang="en-US"/>
              <a:t>delay_ms(1000);</a:t>
            </a:r>
          </a:p>
          <a:p>
            <a:r>
              <a:rPr lang="en-US"/>
              <a:t>printf("\r%lu us ", pulse_width/5 );</a:t>
            </a:r>
          </a:p>
          <a:p>
            <a:r>
              <a:rPr lang="en-US"/>
              <a:t>}</a:t>
            </a:r>
          </a:p>
          <a:p>
            <a:r>
              <a:rPr lang="en-US"/>
              <a:t>}</a:t>
            </a:r>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101</a:t>
            </a:fld>
            <a:endParaRPr lang="en-US"/>
          </a:p>
        </p:txBody>
      </p:sp>
    </p:spTree>
    <p:extLst>
      <p:ext uri="{BB962C8B-B14F-4D97-AF65-F5344CB8AC3E}">
        <p14:creationId xmlns:p14="http://schemas.microsoft.com/office/powerpoint/2010/main" val="939248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a:solidFill>
                  <a:schemeClr val="tx1"/>
                </a:solidFill>
                <a:effectLst/>
                <a:latin typeface="Times New Roman" pitchFamily="18" charset="0"/>
                <a:ea typeface="+mn-ea"/>
                <a:cs typeface="Arial" charset="0"/>
              </a:rPr>
              <a:t>1 / _ Setup_CCPx ( mode ) : </a:t>
            </a:r>
            <a:br>
              <a:rPr lang="vi-VN" sz="1200" b="0" i="0" kern="1200">
                <a:solidFill>
                  <a:schemeClr val="tx1"/>
                </a:solidFill>
                <a:effectLst/>
                <a:latin typeface="Times New Roman" pitchFamily="18" charset="0"/>
                <a:ea typeface="+mn-ea"/>
                <a:cs typeface="Arial" charset="0"/>
              </a:rPr>
            </a:br>
            <a:r>
              <a:rPr lang="vi-VN" sz="1200" b="0" i="0" kern="1200">
                <a:solidFill>
                  <a:schemeClr val="tx1"/>
                </a:solidFill>
                <a:effectLst/>
                <a:latin typeface="Times New Roman" pitchFamily="18" charset="0"/>
                <a:ea typeface="+mn-ea"/>
                <a:cs typeface="Arial" charset="0"/>
              </a:rPr>
              <a:t>_Dùng trước tiên để thiết lập chế độ hoạt động hay vô hiệu tính năng CCP . </a:t>
            </a:r>
            <a:br>
              <a:rPr lang="vi-VN" sz="1200" b="0" i="0" kern="1200">
                <a:solidFill>
                  <a:schemeClr val="tx1"/>
                </a:solidFill>
                <a:effectLst/>
                <a:latin typeface="Times New Roman" pitchFamily="18" charset="0"/>
                <a:ea typeface="+mn-ea"/>
                <a:cs typeface="Arial" charset="0"/>
              </a:rPr>
            </a:br>
            <a:r>
              <a:rPr lang="vi-VN" sz="1200" b="0" i="0" kern="1200">
                <a:solidFill>
                  <a:schemeClr val="tx1"/>
                </a:solidFill>
                <a:effectLst/>
                <a:latin typeface="Times New Roman" pitchFamily="18" charset="0"/>
                <a:ea typeface="+mn-ea"/>
                <a:cs typeface="Arial" charset="0"/>
              </a:rPr>
              <a:t>X= 1,2, . . .tên chân CCP có trên chip . </a:t>
            </a:r>
            <a:br>
              <a:rPr lang="vi-VN" sz="1200" b="0" i="0" kern="1200">
                <a:solidFill>
                  <a:schemeClr val="tx1"/>
                </a:solidFill>
                <a:effectLst/>
                <a:latin typeface="Times New Roman" pitchFamily="18" charset="0"/>
                <a:ea typeface="+mn-ea"/>
                <a:cs typeface="Arial" charset="0"/>
              </a:rPr>
            </a:br>
            <a:r>
              <a:rPr lang="vi-VN" sz="1200" b="0" i="0" kern="1200">
                <a:solidFill>
                  <a:schemeClr val="tx1"/>
                </a:solidFill>
                <a:effectLst/>
                <a:latin typeface="Times New Roman" pitchFamily="18" charset="0"/>
                <a:ea typeface="+mn-ea"/>
                <a:cs typeface="Arial" charset="0"/>
              </a:rPr>
              <a:t> + Mode là 1 trong các hằng số sau : ( các hằng số khác có thể có thêm trong file *. h và tuỳ VDK) </a:t>
            </a:r>
          </a:p>
          <a:p>
            <a:pPr fontAlgn="base"/>
            <a:r>
              <a:rPr lang="vi-VN" sz="1200" b="0" i="0" kern="1200">
                <a:solidFill>
                  <a:schemeClr val="tx1"/>
                </a:solidFill>
                <a:effectLst/>
                <a:latin typeface="Times New Roman" pitchFamily="18" charset="0"/>
                <a:ea typeface="+mn-ea"/>
                <a:cs typeface="Arial" charset="0"/>
              </a:rPr>
              <a:t>CCP_OFF : tắt chức năng CCP, RC sẽ là chân I /O .</a:t>
            </a:r>
          </a:p>
          <a:p>
            <a:pPr fontAlgn="base"/>
            <a:r>
              <a:rPr lang="vi-VN" sz="1200" b="0" i="0" kern="1200">
                <a:solidFill>
                  <a:schemeClr val="tx1"/>
                </a:solidFill>
                <a:effectLst/>
                <a:latin typeface="Times New Roman" pitchFamily="18" charset="0"/>
                <a:ea typeface="+mn-ea"/>
                <a:cs typeface="Arial" charset="0"/>
              </a:rPr>
              <a:t>CCP_CAPTURE_RE  : capture khi có cạnh lên  </a:t>
            </a:r>
          </a:p>
          <a:p>
            <a:pPr fontAlgn="base"/>
            <a:r>
              <a:rPr lang="vi-VN" sz="1200" b="0" i="0" kern="1200">
                <a:solidFill>
                  <a:schemeClr val="tx1"/>
                </a:solidFill>
                <a:effectLst/>
                <a:latin typeface="Times New Roman" pitchFamily="18" charset="0"/>
                <a:ea typeface="+mn-ea"/>
                <a:cs typeface="Arial" charset="0"/>
              </a:rPr>
              <a:t>CCP_CAPTURE_FE  : capture khi có cạnh xuống  </a:t>
            </a:r>
          </a:p>
          <a:p>
            <a:pPr fontAlgn="base"/>
            <a:r>
              <a:rPr lang="vi-VN" sz="1200" b="0" i="0" kern="1200">
                <a:solidFill>
                  <a:schemeClr val="tx1"/>
                </a:solidFill>
                <a:effectLst/>
                <a:latin typeface="Times New Roman" pitchFamily="18" charset="0"/>
                <a:ea typeface="+mn-ea"/>
                <a:cs typeface="Arial" charset="0"/>
              </a:rPr>
              <a:t>CCP_CAPTURE_DIV_4  : chỉ capture sau khi đếm đủ 4 cạnh lên ( 4 xung ).  </a:t>
            </a:r>
          </a:p>
          <a:p>
            <a:pPr fontAlgn="base"/>
            <a:r>
              <a:rPr lang="vi-VN" sz="1200" b="0" i="0" kern="1200">
                <a:solidFill>
                  <a:schemeClr val="tx1"/>
                </a:solidFill>
                <a:effectLst/>
                <a:latin typeface="Times New Roman" pitchFamily="18" charset="0"/>
                <a:ea typeface="+mn-ea"/>
                <a:cs typeface="Arial" charset="0"/>
              </a:rPr>
              <a:t>CCP_CAPTURE_DIV_16  : chỉ capture sau khi đếm đủ 16 cạnh lên ( 16 xung ). </a:t>
            </a:r>
          </a:p>
          <a:p>
            <a:r>
              <a:rPr lang="vi-VN" sz="1200" b="0" i="0" kern="1200">
                <a:solidFill>
                  <a:schemeClr val="tx1"/>
                </a:solidFill>
                <a:effectLst/>
                <a:latin typeface="Times New Roman" pitchFamily="18" charset="0"/>
                <a:ea typeface="+mn-ea"/>
                <a:cs typeface="Arial" charset="0"/>
              </a:rPr>
              <a:t>→ sử dụng để làm dãn thời gian VDK để dành cho công việc khác thay vì cứ update từng xung . </a:t>
            </a:r>
            <a:br>
              <a:rPr lang="vi-VN" sz="1200" b="0" i="0" kern="1200">
                <a:solidFill>
                  <a:schemeClr val="tx1"/>
                </a:solidFill>
                <a:effectLst/>
                <a:latin typeface="Times New Roman" pitchFamily="18" charset="0"/>
                <a:ea typeface="+mn-ea"/>
                <a:cs typeface="Arial" charset="0"/>
              </a:rPr>
            </a:br>
            <a:r>
              <a:rPr lang="vi-VN" sz="1200" b="0" i="0" kern="1200">
                <a:solidFill>
                  <a:schemeClr val="tx1"/>
                </a:solidFill>
                <a:effectLst/>
                <a:latin typeface="Times New Roman" pitchFamily="18" charset="0"/>
                <a:ea typeface="+mn-ea"/>
                <a:cs typeface="Arial" charset="0"/>
              </a:rPr>
              <a:t> + Chế độ compare :</a:t>
            </a:r>
          </a:p>
          <a:p>
            <a:pPr fontAlgn="base"/>
            <a:r>
              <a:rPr lang="vi-VN" sz="1200" b="0" i="0" kern="1200">
                <a:solidFill>
                  <a:schemeClr val="tx1"/>
                </a:solidFill>
                <a:effectLst/>
                <a:latin typeface="Times New Roman" pitchFamily="18" charset="0"/>
                <a:ea typeface="+mn-ea"/>
                <a:cs typeface="Arial" charset="0"/>
              </a:rPr>
              <a:t>CCP_COMPARE_SET_ON_MATCH  : xuất xung mức cao khi TMR1=CCPx</a:t>
            </a:r>
          </a:p>
          <a:p>
            <a:pPr fontAlgn="base"/>
            <a:r>
              <a:rPr lang="vi-VN" sz="1200" b="0" i="0" kern="1200">
                <a:solidFill>
                  <a:schemeClr val="tx1"/>
                </a:solidFill>
                <a:effectLst/>
                <a:latin typeface="Times New Roman" pitchFamily="18" charset="0"/>
                <a:ea typeface="+mn-ea"/>
                <a:cs typeface="Arial" charset="0"/>
              </a:rPr>
              <a:t>CCP_COMPARE_CLR_ON_MATCH  : xuất xung mức thấp khi TMR1=CCPx</a:t>
            </a:r>
          </a:p>
          <a:p>
            <a:pPr fontAlgn="base"/>
            <a:r>
              <a:rPr lang="vi-VN" sz="1200" b="0" i="0" kern="1200">
                <a:solidFill>
                  <a:schemeClr val="tx1"/>
                </a:solidFill>
                <a:effectLst/>
                <a:latin typeface="Times New Roman" pitchFamily="18" charset="0"/>
                <a:ea typeface="+mn-ea"/>
                <a:cs typeface="Arial" charset="0"/>
              </a:rPr>
              <a:t>CCP_COMPARE_INT : ngắt khi TMR1=CCPx</a:t>
            </a:r>
          </a:p>
          <a:p>
            <a:pPr fontAlgn="base"/>
            <a:r>
              <a:rPr lang="vi-VN" sz="1200" b="0" i="0" kern="1200">
                <a:solidFill>
                  <a:schemeClr val="tx1"/>
                </a:solidFill>
                <a:effectLst/>
                <a:latin typeface="Times New Roman" pitchFamily="18" charset="0"/>
                <a:ea typeface="+mn-ea"/>
                <a:cs typeface="Arial" charset="0"/>
              </a:rPr>
              <a:t>CCP_COMPARE_RESET_TIMER   : reset TMR1 =0 khi TMR1=CCPx </a:t>
            </a:r>
          </a:p>
          <a:p>
            <a:r>
              <a:rPr lang="vi-VN" sz="1200" b="0" i="0" kern="1200">
                <a:solidFill>
                  <a:schemeClr val="tx1"/>
                </a:solidFill>
                <a:effectLst/>
                <a:latin typeface="Times New Roman" pitchFamily="18" charset="0"/>
                <a:ea typeface="+mn-ea"/>
                <a:cs typeface="Arial" charset="0"/>
              </a:rPr>
              <a:t> </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104</a:t>
            </a:fld>
            <a:endParaRPr lang="en-US"/>
          </a:p>
        </p:txBody>
      </p:sp>
    </p:spTree>
    <p:extLst>
      <p:ext uri="{BB962C8B-B14F-4D97-AF65-F5344CB8AC3E}">
        <p14:creationId xmlns:p14="http://schemas.microsoft.com/office/powerpoint/2010/main" val="2756894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Vận tốc góc = góc quay trong 1 khoảng thời gian t</a:t>
            </a:r>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7D6D87E4-7195-41F7-AB23-E51017A117F9}" type="slidenum">
              <a:rPr lang="en-US" smtClean="0">
                <a:cs typeface="Arial" pitchFamily="34" charset="0"/>
              </a:rPr>
              <a:pPr eaLnBrk="1" hangingPunct="1"/>
              <a:t>105</a:t>
            </a:fld>
            <a:endParaRPr lang="en-US">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Arial" charset="0"/>
              </a:rPr>
              <a:t>LATX(Data Latch):</a:t>
            </a:r>
            <a:r>
              <a:rPr lang="en-US" sz="1200" b="0" i="0" kern="1200" baseline="0" dirty="0">
                <a:solidFill>
                  <a:schemeClr val="tx1"/>
                </a:solidFill>
                <a:effectLst/>
                <a:latin typeface="Times New Roman" pitchFamily="18" charset="0"/>
                <a:ea typeface="+mn-ea"/>
                <a:cs typeface="Arial" charset="0"/>
              </a:rPr>
              <a:t> </a:t>
            </a:r>
            <a:r>
              <a:rPr lang="vi-VN" sz="1200" b="0" i="0" kern="1200" dirty="0">
                <a:solidFill>
                  <a:schemeClr val="tx1"/>
                </a:solidFill>
                <a:effectLst/>
                <a:latin typeface="Times New Roman" pitchFamily="18" charset="0"/>
                <a:ea typeface="+mn-ea"/>
                <a:cs typeface="Arial" charset="0"/>
              </a:rPr>
              <a:t>Chẳng hạn ban đầu portb = 0x00, sau đó có lệnh portb = ~ portb, đáng lý ra portb sau đó phải bằng 0xff, nhưng nếu trong quá trình thực thi lệnh mà portb bị ngoại vi thay đổi giá trị thành 0x01 chẳng hạn thì kết quả của lệnh portb = ~ portb sẽ là portb = 0xfe.Thay PORTB bằng LATB sẽ giả quyết vấn đề này.</a:t>
            </a:r>
            <a:endParaRPr lang="en-US" sz="1200" b="0" i="0" kern="1200" dirty="0">
              <a:solidFill>
                <a:schemeClr val="tx1"/>
              </a:solidFill>
              <a:effectLst/>
              <a:latin typeface="Times New Roman" pitchFamily="18"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17</a:t>
            </a:fld>
            <a:endParaRPr lang="en-US"/>
          </a:p>
        </p:txBody>
      </p:sp>
    </p:spTree>
    <p:extLst>
      <p:ext uri="{BB962C8B-B14F-4D97-AF65-F5344CB8AC3E}">
        <p14:creationId xmlns:p14="http://schemas.microsoft.com/office/powerpoint/2010/main" val="2872335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kênh I: xuất hiện một “xung” mỗi vòng quay của motor</a:t>
            </a:r>
          </a:p>
          <a:p>
            <a:r>
              <a:rPr lang="en-US">
                <a:cs typeface="Arial" pitchFamily="34" charset="0"/>
              </a:rPr>
              <a:t>Kênh A:Bên ngoài đĩa quay được chia thành các rãnh nhỏ và một cặp thu-phát khác dành cho các rãnh này. Đây là kênh A của encoder, hoạt động của kênh A cũng tương tự kênh I, điểm khác nhau là trong 1 vòng quay của motor, có N “xung” xuất hiện trên kênh A. N là số rãnh trên đĩa và được gọi là độ phân giải (resolution) của encoder. Mỗi loại encoder có độ phân giải khác nhau, có khi trên mỗi đĩa chĩ có vài rãnh nhưng cũng có trường hợp đến hàng nghìn rãnh được chia. Để điều khiển động cơ, bạn phải biết độ phân giải của encoder đang dùng. Độ phân giải ảnh hưởng đến độ chính xác điều khiển và cả phương pháp điều khiển. </a:t>
            </a:r>
          </a:p>
          <a:p>
            <a:r>
              <a:rPr lang="en-US">
                <a:cs typeface="Arial" pitchFamily="34" charset="0"/>
              </a:rPr>
              <a:t>Kênh B:Không được vẽ trong hình 2, tuy nhiên trên các encoder còn có một cặp thu phát khác được đặt trên cùng đường tròn với kênh A nhưng lệch một chút (lệch M+0,5 rãnh), đây là kênh B của encoder. Tín hiệu xung từ kênh B có cùng tần số với kênh A nhưng lệch pha 90o. Bằng cách phối hợp kênh A và B người đọc sẽ biết chiều quay của động cơ.</a:t>
            </a:r>
          </a:p>
          <a:p>
            <a:endParaRPr lang="en-US">
              <a:cs typeface="Arial" pitchFamily="34" charset="0"/>
            </a:endParaRPr>
          </a:p>
          <a:p>
            <a:r>
              <a:rPr lang="en-US">
                <a:cs typeface="Arial" pitchFamily="34" charset="0"/>
              </a:rPr>
              <a:t>       Hình trên cùng trong hình 3 thể hiện sự bộ trí của 2 cảm biến kênh A và B lệch pha nhau. Khi cảm biến A bắt đầu bị che thì cảm biến B hoàn toàn nhận được hồng ngoại xuyên qua, và ngược lại. Hình thấp là dạng xung ngõ ra trên 2 kênh. Xét trường hợp motor quay cùng chiều kim đồng hồ, tín hiệu “đi” từ trái sang phải. Bạn hãy quan sát lúc tín hiệu A chuyển từ mức cao xuống thấp (cạnh xuống) thì kênh B đang ở mức thấp. Ngược lại, nếu động cơ quay ngược chiều kim đồng hồ, tín hiệu “đi” từ phải qua trái. Lúc này, tại cạnh xuống của kênh A thì kênh B đang ở mức cao. Như vậy, bằng cách phối hợp 2 kênh A và B chúng ta không những xác định được góc quay (thông qua số xung) mà còn biết được chiều quay của động cơ (thông qua mức của kênh B ở cạnh xuống của kênh A). </a:t>
            </a:r>
            <a:br>
              <a:rPr lang="en-US">
                <a:cs typeface="Arial" pitchFamily="34" charset="0"/>
              </a:rPr>
            </a:br>
            <a:endParaRPr lang="en-US">
              <a:cs typeface="Arial" pitchFamily="34" charset="0"/>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D4A2169B-5C06-4C3F-8422-B91F07F7094D}" type="slidenum">
              <a:rPr lang="en-US" smtClean="0">
                <a:cs typeface="Arial" pitchFamily="34" charset="0"/>
              </a:rPr>
              <a:pPr eaLnBrk="1" hangingPunct="1"/>
              <a:t>106</a:t>
            </a:fld>
            <a:endParaRPr lang="en-US">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10s – 2 vòng</a:t>
            </a:r>
          </a:p>
          <a:p>
            <a:r>
              <a:rPr lang="en-US">
                <a:cs typeface="Arial" pitchFamily="34" charset="0"/>
              </a:rPr>
              <a:t>60s – 12 vòng </a:t>
            </a:r>
          </a:p>
          <a:p>
            <a:r>
              <a:rPr lang="en-US">
                <a:cs typeface="Arial" pitchFamily="34" charset="0"/>
              </a:rPr>
              <a:t>-&gt; Vận tốc = 12vong/phút</a:t>
            </a: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435D4E3-BED7-4266-BB92-4865F04EA948}" type="slidenum">
              <a:rPr lang="en-US" smtClean="0">
                <a:cs typeface="Arial" pitchFamily="34" charset="0"/>
              </a:rPr>
              <a:pPr eaLnBrk="1" hangingPunct="1"/>
              <a:t>107</a:t>
            </a:fld>
            <a:endParaRPr lang="en-US">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Theo PP 1: Nhược điểm</a:t>
            </a:r>
          </a:p>
          <a:p>
            <a:r>
              <a:rPr lang="en-US">
                <a:cs typeface="Arial" pitchFamily="34" charset="0"/>
              </a:rPr>
              <a:t>VD: </a:t>
            </a:r>
            <a:r>
              <a:rPr lang="vi-VN">
                <a:cs typeface="Arial" pitchFamily="34" charset="0"/>
              </a:rPr>
              <a:t>chương trình ngắt chu kì</a:t>
            </a:r>
            <a:r>
              <a:rPr lang="en-US">
                <a:cs typeface="Arial" pitchFamily="34" charset="0"/>
              </a:rPr>
              <a:t>:</a:t>
            </a:r>
            <a:r>
              <a:rPr lang="vi-VN">
                <a:cs typeface="Arial" pitchFamily="34" charset="0"/>
              </a:rPr>
              <a:t> 100ms</a:t>
            </a:r>
            <a:r>
              <a:rPr lang="en-US">
                <a:cs typeface="Arial" pitchFamily="34" charset="0"/>
              </a:rPr>
              <a:t> lấy mẫu 1 lần</a:t>
            </a:r>
            <a:r>
              <a:rPr lang="vi-VN">
                <a:cs typeface="Arial" pitchFamily="34" charset="0"/>
              </a:rPr>
              <a:t>. h = số xung encoder/vòng (do nhà sản xuất). m là giá trị xung đếm được trong một chu kì ngắt. dựa vào chu kỳ ngắt 100ms em tính số vòng quay/ phút như thế </a:t>
            </a:r>
            <a:r>
              <a:rPr lang="en-US">
                <a:cs typeface="Arial" pitchFamily="34" charset="0"/>
              </a:rPr>
              <a:t>nào?</a:t>
            </a:r>
          </a:p>
          <a:p>
            <a:r>
              <a:rPr lang="vi-VN">
                <a:cs typeface="Arial" pitchFamily="34" charset="0"/>
              </a:rPr>
              <a:t>Bạn đang lấy mẫu trên 100ms và số xung đếm được là m</a:t>
            </a:r>
            <a:br>
              <a:rPr lang="vi-VN">
                <a:cs typeface="Arial" pitchFamily="34" charset="0"/>
              </a:rPr>
            </a:br>
            <a:r>
              <a:rPr lang="vi-VN">
                <a:cs typeface="Arial" pitchFamily="34" charset="0"/>
              </a:rPr>
              <a:t>Thì bạn lấy m*10*60 sẽ ra số xung đếm được/1 phút đặt là A</a:t>
            </a:r>
            <a:r>
              <a:rPr lang="en-US">
                <a:cs typeface="Arial" pitchFamily="34" charset="0"/>
              </a:rPr>
              <a:t>.</a:t>
            </a:r>
            <a:br>
              <a:rPr lang="vi-VN">
                <a:cs typeface="Arial" pitchFamily="34" charset="0"/>
              </a:rPr>
            </a:br>
            <a:r>
              <a:rPr lang="vi-VN">
                <a:cs typeface="Arial" pitchFamily="34" charset="0"/>
              </a:rPr>
              <a:t>Sau đó lấy A/h sẽ ra số vòng/phút</a:t>
            </a:r>
            <a:br>
              <a:rPr lang="vi-VN">
                <a:cs typeface="Arial" pitchFamily="34" charset="0"/>
              </a:rPr>
            </a:br>
            <a:r>
              <a:rPr lang="vi-VN">
                <a:cs typeface="Arial" pitchFamily="34" charset="0"/>
              </a:rPr>
              <a:t>Khi đó công thức sẽ là:</a:t>
            </a:r>
            <a:r>
              <a:rPr lang="en-US">
                <a:cs typeface="Arial" pitchFamily="34" charset="0"/>
              </a:rPr>
              <a:t> </a:t>
            </a:r>
            <a:r>
              <a:rPr lang="vi-VN">
                <a:cs typeface="Arial" pitchFamily="34" charset="0"/>
              </a:rPr>
              <a:t>(m*10*60)/h (V/P)</a:t>
            </a:r>
            <a:endParaRPr lang="en-US">
              <a:cs typeface="Arial" pitchFamily="34" charset="0"/>
            </a:endParaRPr>
          </a:p>
          <a:p>
            <a:r>
              <a:rPr lang="vi-VN">
                <a:cs typeface="Arial" pitchFamily="34" charset="0"/>
              </a:rPr>
              <a:t>Vậy không ổn thời gian lấy mẫu 100 mS như vậy nếu thời gian 2 xung lớn hơn 100 mS thì m = 0</a:t>
            </a:r>
            <a:br>
              <a:rPr lang="vi-VN">
                <a:cs typeface="Arial" pitchFamily="34" charset="0"/>
              </a:rPr>
            </a:br>
            <a:r>
              <a:rPr lang="vi-VN">
                <a:cs typeface="Arial" pitchFamily="34" charset="0"/>
              </a:rPr>
              <a:t>vậy theo công thức thì lúc đó tốc độ sẽ là 0 v/p như vậy chỉ khi thời gian xung nhỏ hơn 100ms tương đương 600v/p thì mới đọc được nhò hơn 600v/p nó sẽ = 0</a:t>
            </a:r>
            <a:endParaRPr lang="en-US">
              <a:cs typeface="Arial" pitchFamily="34" charset="0"/>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C352537-6C48-4915-A69F-91D32ED0DAED}" type="slidenum">
              <a:rPr lang="en-US" smtClean="0">
                <a:cs typeface="Arial" pitchFamily="34" charset="0"/>
              </a:rPr>
              <a:pPr eaLnBrk="1" hangingPunct="1"/>
              <a:t>109</a:t>
            </a:fld>
            <a:endParaRPr lang="en-US">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Arial" charset="0"/>
              </a:rPr>
              <a:t>- CSRC: ko sử</a:t>
            </a:r>
            <a:r>
              <a:rPr lang="en-US" sz="1200" b="0" i="0" kern="1200" baseline="0">
                <a:solidFill>
                  <a:schemeClr val="tx1"/>
                </a:solidFill>
                <a:effectLst/>
                <a:latin typeface="Times New Roman" pitchFamily="18" charset="0"/>
                <a:ea typeface="+mn-ea"/>
                <a:cs typeface="Arial" charset="0"/>
              </a:rPr>
              <a:t> dụng trong chế độ bất đồng bộ</a:t>
            </a:r>
            <a:endParaRPr lang="en-US" sz="1200" b="0" i="0" kern="1200">
              <a:solidFill>
                <a:schemeClr val="tx1"/>
              </a:solidFill>
              <a:effectLst/>
              <a:latin typeface="Times New Roman" pitchFamily="18" charset="0"/>
              <a:ea typeface="+mn-ea"/>
              <a:cs typeface="Arial" charset="0"/>
            </a:endParaRPr>
          </a:p>
          <a:p>
            <a:r>
              <a:rPr lang="en-US" sz="1200" b="0" i="0" kern="1200">
                <a:solidFill>
                  <a:schemeClr val="tx1"/>
                </a:solidFill>
                <a:effectLst/>
                <a:latin typeface="Times New Roman" pitchFamily="18" charset="0"/>
                <a:ea typeface="+mn-ea"/>
                <a:cs typeface="Arial" charset="0"/>
              </a:rPr>
              <a:t>- TX9: Cho phép truyền nhận chế độ 9 bit</a:t>
            </a:r>
          </a:p>
          <a:p>
            <a:r>
              <a:rPr lang="en-US" sz="1200" b="0" i="0" kern="1200">
                <a:solidFill>
                  <a:schemeClr val="tx1"/>
                </a:solidFill>
                <a:effectLst/>
                <a:latin typeface="Times New Roman" pitchFamily="18" charset="0"/>
                <a:ea typeface="+mn-ea"/>
                <a:cs typeface="Arial" charset="0"/>
              </a:rPr>
              <a:t>- TX9 = 1; // Hoạt động với chế độ 9 bit.- TX9 = 0; // Hoạt động với chế độ 8 bit.- TXEN: Cho phép truyền UART</a:t>
            </a:r>
          </a:p>
          <a:p>
            <a:r>
              <a:rPr lang="en-US" sz="1200" b="0" i="0" kern="1200">
                <a:solidFill>
                  <a:schemeClr val="tx1"/>
                </a:solidFill>
                <a:effectLst/>
                <a:latin typeface="Times New Roman" pitchFamily="18" charset="0"/>
                <a:ea typeface="+mn-ea"/>
                <a:cs typeface="Arial" charset="0"/>
              </a:rPr>
              <a:t>- TXEN = 1; // Cho phép- TXEN = 0; // Không cho phép- SYNC: Cho phép chế độ đồng bộ</a:t>
            </a:r>
          </a:p>
          <a:p>
            <a:r>
              <a:rPr lang="en-US" sz="1200" b="0" i="0" kern="1200">
                <a:solidFill>
                  <a:schemeClr val="tx1"/>
                </a:solidFill>
                <a:effectLst/>
                <a:latin typeface="Times New Roman" pitchFamily="18" charset="0"/>
                <a:ea typeface="+mn-ea"/>
                <a:cs typeface="Arial" charset="0"/>
              </a:rPr>
              <a:t>- SYNC = 1; // Truyền chế độ đồng bộ.- SYNC = 0; // Truyền chế độ bất đồng bộ.- BRGH: Chọn chế độ baund rate</a:t>
            </a:r>
          </a:p>
          <a:p>
            <a:r>
              <a:rPr lang="en-US" sz="1200" b="0" i="0" kern="1200">
                <a:solidFill>
                  <a:schemeClr val="tx1"/>
                </a:solidFill>
                <a:effectLst/>
                <a:latin typeface="Times New Roman" pitchFamily="18" charset="0"/>
                <a:ea typeface="+mn-ea"/>
                <a:cs typeface="Arial" charset="0"/>
              </a:rPr>
              <a:t>- BRGH = 1; // Tốc độ cao (bất đồng bộ).- BRGH = 0; // Tốc độ thấp (bất đồng bộ).- TRMT: Trạng thái thanh ghi truyền.</a:t>
            </a:r>
          </a:p>
          <a:p>
            <a:pPr marL="171450" indent="-171450">
              <a:buFontTx/>
              <a:buChar char="-"/>
            </a:pPr>
            <a:r>
              <a:rPr lang="en-US" sz="1200" b="0" i="0" kern="1200">
                <a:solidFill>
                  <a:schemeClr val="tx1"/>
                </a:solidFill>
                <a:effectLst/>
                <a:latin typeface="Times New Roman" pitchFamily="18" charset="0"/>
                <a:ea typeface="+mn-ea"/>
                <a:cs typeface="Arial" charset="0"/>
              </a:rPr>
              <a:t>TRMT = 1; // Thanh ghi TSR trống- TRMT = 0; // Thanh ghi TSR có dữ liệu.</a:t>
            </a:r>
          </a:p>
          <a:p>
            <a:pPr marL="171450" indent="-171450">
              <a:buFontTx/>
              <a:buChar char="-"/>
            </a:pPr>
            <a:r>
              <a:rPr lang="en-US" sz="1200" b="0" i="0" kern="1200">
                <a:solidFill>
                  <a:schemeClr val="tx1"/>
                </a:solidFill>
                <a:effectLst/>
                <a:latin typeface="Times New Roman" pitchFamily="18" charset="0"/>
                <a:ea typeface="+mn-ea"/>
                <a:cs typeface="Arial" charset="0"/>
              </a:rPr>
              <a:t>TX9D: Dữ liệu bit thứ 9 trong chế độ truyền 9 bit: 0 hoặc</a:t>
            </a:r>
            <a:r>
              <a:rPr lang="en-US" sz="1200" b="0" i="0" kern="1200" baseline="0">
                <a:solidFill>
                  <a:schemeClr val="tx1"/>
                </a:solidFill>
                <a:effectLst/>
                <a:latin typeface="Times New Roman" pitchFamily="18" charset="0"/>
                <a:ea typeface="+mn-ea"/>
                <a:cs typeface="Arial" charset="0"/>
              </a:rPr>
              <a:t> 1</a:t>
            </a:r>
            <a:endParaRPr lang="en-US" sz="1200" b="0" i="0" kern="1200">
              <a:solidFill>
                <a:schemeClr val="tx1"/>
              </a:solidFill>
              <a:effectLst/>
              <a:latin typeface="Times New Roman" pitchFamily="18" charset="0"/>
              <a:ea typeface="+mn-ea"/>
              <a:cs typeface="Arial" charset="0"/>
            </a:endParaRPr>
          </a:p>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122</a:t>
            </a:fld>
            <a:endParaRPr lang="en-US"/>
          </a:p>
        </p:txBody>
      </p:sp>
    </p:spTree>
    <p:extLst>
      <p:ext uri="{BB962C8B-B14F-4D97-AF65-F5344CB8AC3E}">
        <p14:creationId xmlns:p14="http://schemas.microsoft.com/office/powerpoint/2010/main" val="3904608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 SPEN: Khởi tạo cổng nối tiếp</a:t>
            </a:r>
          </a:p>
          <a:p>
            <a:br>
              <a:rPr lang="vi-VN" sz="1200" b="0" i="0" kern="1200">
                <a:solidFill>
                  <a:schemeClr val="tx1"/>
                </a:solidFill>
                <a:effectLst/>
                <a:latin typeface="Times New Roman" pitchFamily="18" charset="0"/>
                <a:ea typeface="+mn-ea"/>
                <a:cs typeface="Arial" charset="0"/>
              </a:rPr>
            </a:br>
            <a:r>
              <a:rPr lang="vi-VN" sz="1200" b="0" i="0" kern="1200">
                <a:solidFill>
                  <a:schemeClr val="tx1"/>
                </a:solidFill>
                <a:effectLst/>
                <a:latin typeface="Times New Roman" pitchFamily="18" charset="0"/>
                <a:ea typeface="+mn-ea"/>
                <a:cs typeface="Arial" charset="0"/>
              </a:rPr>
              <a:t>- SPEN = 1; // Cho phép cổng nối tiếp- SPEN = 0; // Không cho phép- RX9: Cho phép nhận 9bit</a:t>
            </a:r>
          </a:p>
          <a:p>
            <a:r>
              <a:rPr lang="vi-VN" sz="1200" b="0" i="0" kern="1200">
                <a:solidFill>
                  <a:schemeClr val="tx1"/>
                </a:solidFill>
                <a:effectLst/>
                <a:latin typeface="Times New Roman" pitchFamily="18" charset="0"/>
                <a:ea typeface="+mn-ea"/>
                <a:cs typeface="Arial" charset="0"/>
              </a:rPr>
              <a:t>- RX9 = 1; // Cho phép nhận 9bit- RX9 = 0; // Nhan 8bit- CREN: Cho phép nhận liên tục</a:t>
            </a:r>
          </a:p>
          <a:p>
            <a:r>
              <a:rPr lang="vi-VN" sz="1200" b="0" i="0" kern="1200">
                <a:solidFill>
                  <a:schemeClr val="tx1"/>
                </a:solidFill>
                <a:effectLst/>
                <a:latin typeface="Times New Roman" pitchFamily="18" charset="0"/>
                <a:ea typeface="+mn-ea"/>
                <a:cs typeface="Arial" charset="0"/>
              </a:rPr>
              <a:t>- CREN = 1; // Cho phép- CREN = 0; // Không cho phép- ADDEN: Bit cho phép phát hiện địa chỉ (sử dụng ở chế độ truyền nhận bất đồng bộ 9 bit )</a:t>
            </a:r>
          </a:p>
          <a:p>
            <a:r>
              <a:rPr lang="vi-VN" sz="1200" b="0" i="0" kern="1200">
                <a:solidFill>
                  <a:schemeClr val="tx1"/>
                </a:solidFill>
                <a:effectLst/>
                <a:latin typeface="Times New Roman" pitchFamily="18" charset="0"/>
                <a:ea typeface="+mn-ea"/>
                <a:cs typeface="Arial" charset="0"/>
              </a:rPr>
              <a:t>- ADDEN = 1; // Cho phép phát hiện địa chỉ , cho phép ngắt và tải bộ đệm nhận khi RSR&lt;8&gt; được set.- ADDEN = 0; // Không cho phép phát hiện địa chỉ , tất cả byte được nhận và bit thứ 9 dùng làm bit parity.- FERR: Bit báo lỗi frame</a:t>
            </a:r>
          </a:p>
          <a:p>
            <a:r>
              <a:rPr lang="vi-VN" sz="1200" b="0" i="0" kern="1200">
                <a:solidFill>
                  <a:schemeClr val="tx1"/>
                </a:solidFill>
                <a:effectLst/>
                <a:latin typeface="Times New Roman" pitchFamily="18" charset="0"/>
                <a:ea typeface="+mn-ea"/>
                <a:cs typeface="Arial" charset="0"/>
              </a:rPr>
              <a:t>- FERR == 1; // Có lỗi.- FERR == 0; // Không có lỗi.- OERR: Lỗi OVERRUN</a:t>
            </a:r>
          </a:p>
          <a:p>
            <a:r>
              <a:rPr lang="vi-VN" sz="1200" b="0" i="0" kern="1200">
                <a:solidFill>
                  <a:schemeClr val="tx1"/>
                </a:solidFill>
                <a:effectLst/>
                <a:latin typeface="Times New Roman" pitchFamily="18" charset="0"/>
                <a:ea typeface="+mn-ea"/>
                <a:cs typeface="Arial" charset="0"/>
              </a:rPr>
              <a:t>- OEER == 1 ; // Có lỗi- OEER == 0; // Không lỗi- RX9D: Lưu dữ liệu nhân của bit thứ 9</a:t>
            </a:r>
          </a:p>
          <a:p>
            <a:r>
              <a:rPr lang="vi-VN" sz="1200" b="0" i="0" kern="1200">
                <a:solidFill>
                  <a:schemeClr val="tx1"/>
                </a:solidFill>
                <a:effectLst/>
                <a:latin typeface="Times New Roman" pitchFamily="18" charset="0"/>
                <a:ea typeface="+mn-ea"/>
                <a:cs typeface="Arial" charset="0"/>
              </a:rPr>
              <a:t>- Thanh ghi TXREG: Dùng để chứa dữ liệu truyền đi.</a:t>
            </a:r>
          </a:p>
          <a:p>
            <a:r>
              <a:rPr lang="vi-VN" sz="1200" b="0" i="0" kern="1200">
                <a:solidFill>
                  <a:schemeClr val="tx1"/>
                </a:solidFill>
                <a:effectLst/>
                <a:latin typeface="Times New Roman" pitchFamily="18" charset="0"/>
                <a:ea typeface="+mn-ea"/>
                <a:cs typeface="Arial" charset="0"/>
              </a:rPr>
              <a:t>- Thanh ghi RCREG: Dùng để lưu dữ liệu từ ngoài vào.</a:t>
            </a:r>
          </a:p>
          <a:p>
            <a:r>
              <a:rPr lang="vi-VN" sz="1200" b="0" i="0" kern="1200">
                <a:solidFill>
                  <a:schemeClr val="tx1"/>
                </a:solidFill>
                <a:effectLst/>
                <a:latin typeface="Times New Roman" pitchFamily="18" charset="0"/>
                <a:ea typeface="+mn-ea"/>
                <a:cs typeface="Arial" charset="0"/>
              </a:rPr>
              <a:t>- Thanh ghi SPBRG: Thiết lập baud rate của PIC</a:t>
            </a:r>
          </a:p>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123</a:t>
            </a:fld>
            <a:endParaRPr lang="en-US"/>
          </a:p>
        </p:txBody>
      </p:sp>
    </p:spTree>
    <p:extLst>
      <p:ext uri="{BB962C8B-B14F-4D97-AF65-F5344CB8AC3E}">
        <p14:creationId xmlns:p14="http://schemas.microsoft.com/office/powerpoint/2010/main" val="398778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SPBRG=17=X;           //9600 baudrate for 11.0592Mhz</a:t>
            </a:r>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124</a:t>
            </a:fld>
            <a:endParaRPr lang="en-US"/>
          </a:p>
        </p:txBody>
      </p:sp>
    </p:spTree>
    <p:extLst>
      <p:ext uri="{BB962C8B-B14F-4D97-AF65-F5344CB8AC3E}">
        <p14:creationId xmlns:p14="http://schemas.microsoft.com/office/powerpoint/2010/main" val="532414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Arial" charset="0"/>
              </a:rPr>
              <a:t>Transmit (Serial) Shift Register (TSR)</a:t>
            </a:r>
            <a:r>
              <a:rPr lang="en-US"/>
              <a:t> </a:t>
            </a:r>
            <a:br>
              <a:rPr lang="en-US"/>
            </a:b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126</a:t>
            </a:fld>
            <a:endParaRPr lang="en-US"/>
          </a:p>
        </p:txBody>
      </p:sp>
    </p:spTree>
    <p:extLst>
      <p:ext uri="{BB962C8B-B14F-4D97-AF65-F5344CB8AC3E}">
        <p14:creationId xmlns:p14="http://schemas.microsoft.com/office/powerpoint/2010/main" val="2032657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https://xcvn.blogspot.com/search/label/PIC16F877A%20CCS?updated-max=2016-01-11T01%3A20%3A00-08%3A00&amp;max-results=5</a:t>
            </a:r>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129</a:t>
            </a:fld>
            <a:endParaRPr lang="en-US"/>
          </a:p>
        </p:txBody>
      </p:sp>
    </p:spTree>
    <p:extLst>
      <p:ext uri="{BB962C8B-B14F-4D97-AF65-F5344CB8AC3E}">
        <p14:creationId xmlns:p14="http://schemas.microsoft.com/office/powerpoint/2010/main" val="2942706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Hàm getchar () :</a:t>
            </a:r>
            <a:br>
              <a:rPr lang="vi-VN"/>
            </a:br>
            <a:r>
              <a:rPr lang="vi-VN" sz="1200" b="0" i="0" kern="1200">
                <a:solidFill>
                  <a:schemeClr val="tx1"/>
                </a:solidFill>
                <a:effectLst/>
                <a:latin typeface="Times New Roman" pitchFamily="18" charset="0"/>
                <a:ea typeface="+mn-ea"/>
                <a:cs typeface="Arial" charset="0"/>
              </a:rPr>
              <a:t>Cơ chế vào đơn giản nhất là đọc từng ký tự từ thiết bị vào chuẩn, nói chung là bàn phím và màn hình của người sử dụng, bằng hàm getchar().</a:t>
            </a:r>
            <a:br>
              <a:rPr lang="vi-VN"/>
            </a:br>
            <a:br>
              <a:rPr lang="vi-VN"/>
            </a:br>
            <a:r>
              <a:rPr lang="vi-VN" sz="1200" b="0" i="0" kern="1200">
                <a:solidFill>
                  <a:schemeClr val="tx1"/>
                </a:solidFill>
                <a:effectLst/>
                <a:latin typeface="Times New Roman" pitchFamily="18" charset="0"/>
                <a:ea typeface="+mn-ea"/>
                <a:cs typeface="Arial" charset="0"/>
              </a:rPr>
              <a:t>Cách dùng :</a:t>
            </a:r>
            <a:br>
              <a:rPr lang="vi-VN"/>
            </a:br>
            <a:r>
              <a:rPr lang="vi-VN" sz="1200" b="0" i="0" kern="1200">
                <a:solidFill>
                  <a:schemeClr val="tx1"/>
                </a:solidFill>
                <a:effectLst/>
                <a:latin typeface="Times New Roman" pitchFamily="18" charset="0"/>
                <a:ea typeface="+mn-ea"/>
                <a:cs typeface="Arial" charset="0"/>
              </a:rPr>
              <a:t>Dùng câu lệnh sau :</a:t>
            </a:r>
            <a:br>
              <a:rPr lang="vi-VN"/>
            </a:br>
            <a:r>
              <a:rPr lang="vi-VN" sz="1200" b="0" i="0" kern="1200">
                <a:solidFill>
                  <a:schemeClr val="tx1"/>
                </a:solidFill>
                <a:effectLst/>
                <a:latin typeface="Times New Roman" pitchFamily="18" charset="0"/>
                <a:ea typeface="+mn-ea"/>
                <a:cs typeface="Arial" charset="0"/>
              </a:rPr>
              <a:t>biến = getchar();</a:t>
            </a:r>
            <a:br>
              <a:rPr lang="vi-VN"/>
            </a:br>
            <a:br>
              <a:rPr lang="vi-VN"/>
            </a:br>
            <a:r>
              <a:rPr lang="vi-VN" sz="1200" b="0" i="0" kern="1200">
                <a:solidFill>
                  <a:schemeClr val="tx1"/>
                </a:solidFill>
                <a:effectLst/>
                <a:latin typeface="Times New Roman" pitchFamily="18" charset="0"/>
                <a:ea typeface="+mn-ea"/>
                <a:cs typeface="Arial" charset="0"/>
              </a:rPr>
              <a:t>Công dụng :</a:t>
            </a:r>
            <a:br>
              <a:rPr lang="vi-VN"/>
            </a:br>
            <a:r>
              <a:rPr lang="vi-VN" sz="1200" b="0" i="0" kern="1200">
                <a:solidFill>
                  <a:schemeClr val="tx1"/>
                </a:solidFill>
                <a:effectLst/>
                <a:latin typeface="Times New Roman" pitchFamily="18" charset="0"/>
                <a:ea typeface="+mn-ea"/>
                <a:cs typeface="Arial" charset="0"/>
              </a:rPr>
              <a:t>Nhận một ký tự vào từ bàn phím và không đưa ra màn hình. Hàm sẽ trả về ký tự nhận được và lưu vào biến.</a:t>
            </a:r>
            <a:br>
              <a:rPr lang="vi-VN"/>
            </a:br>
            <a:br>
              <a:rPr lang="vi-VN"/>
            </a:br>
            <a:r>
              <a:rPr lang="vi-VN" sz="1200" b="0" i="0" kern="1200">
                <a:solidFill>
                  <a:schemeClr val="tx1"/>
                </a:solidFill>
                <a:effectLst/>
                <a:latin typeface="Times New Roman" pitchFamily="18" charset="0"/>
                <a:ea typeface="+mn-ea"/>
                <a:cs typeface="Arial" charset="0"/>
              </a:rPr>
              <a:t>Ví dụ :</a:t>
            </a:r>
            <a:br>
              <a:rPr lang="vi-VN"/>
            </a:br>
            <a:r>
              <a:rPr lang="vi-VN" sz="1200" b="0" i="0" kern="1200">
                <a:solidFill>
                  <a:schemeClr val="tx1"/>
                </a:solidFill>
                <a:effectLst/>
                <a:latin typeface="Times New Roman" pitchFamily="18" charset="0"/>
                <a:ea typeface="+mn-ea"/>
                <a:cs typeface="Arial" charset="0"/>
              </a:rPr>
              <a:t>int c;</a:t>
            </a:r>
            <a:br>
              <a:rPr lang="vi-VN"/>
            </a:br>
            <a:r>
              <a:rPr lang="vi-VN" sz="1200" b="0" i="0" kern="1200">
                <a:solidFill>
                  <a:schemeClr val="tx1"/>
                </a:solidFill>
                <a:effectLst/>
                <a:latin typeface="Times New Roman" pitchFamily="18" charset="0"/>
                <a:ea typeface="+mn-ea"/>
                <a:cs typeface="Arial" charset="0"/>
              </a:rPr>
              <a:t>c = getchar()</a:t>
            </a:r>
            <a:br>
              <a:rPr lang="vi-VN"/>
            </a:br>
            <a:br>
              <a:rPr lang="vi-VN"/>
            </a:br>
            <a:r>
              <a:rPr lang="vi-VN" sz="1200" b="0" i="0" kern="1200">
                <a:solidFill>
                  <a:schemeClr val="tx1"/>
                </a:solidFill>
                <a:effectLst/>
                <a:latin typeface="Times New Roman" pitchFamily="18" charset="0"/>
                <a:ea typeface="+mn-ea"/>
                <a:cs typeface="Arial" charset="0"/>
              </a:rPr>
              <a:t>Hàm putchar () :</a:t>
            </a:r>
            <a:br>
              <a:rPr lang="vi-VN"/>
            </a:br>
            <a:r>
              <a:rPr lang="vi-VN" sz="1200" b="0" i="0" kern="1200">
                <a:solidFill>
                  <a:schemeClr val="tx1"/>
                </a:solidFill>
                <a:effectLst/>
                <a:latin typeface="Times New Roman" pitchFamily="18" charset="0"/>
                <a:ea typeface="+mn-ea"/>
                <a:cs typeface="Arial" charset="0"/>
              </a:rPr>
              <a:t>Để đưa một ký tự ra thiết bị ra chuẩn, nói chung là màn hình, ta sử dụng hàm putchar()</a:t>
            </a:r>
            <a:br>
              <a:rPr lang="vi-VN"/>
            </a:br>
            <a:br>
              <a:rPr lang="vi-VN"/>
            </a:br>
            <a:r>
              <a:rPr lang="vi-VN" sz="1200" b="0" i="0" kern="1200">
                <a:solidFill>
                  <a:schemeClr val="tx1"/>
                </a:solidFill>
                <a:effectLst/>
                <a:latin typeface="Times New Roman" pitchFamily="18" charset="0"/>
                <a:ea typeface="+mn-ea"/>
                <a:cs typeface="Arial" charset="0"/>
              </a:rPr>
              <a:t>Cách dùng :</a:t>
            </a:r>
            <a:br>
              <a:rPr lang="vi-VN"/>
            </a:br>
            <a:r>
              <a:rPr lang="vi-VN" sz="1200" b="0" i="0" kern="1200">
                <a:solidFill>
                  <a:schemeClr val="tx1"/>
                </a:solidFill>
                <a:effectLst/>
                <a:latin typeface="Times New Roman" pitchFamily="18" charset="0"/>
                <a:ea typeface="+mn-ea"/>
                <a:cs typeface="Arial" charset="0"/>
              </a:rPr>
              <a:t>Dùng câu lệnh sau :</a:t>
            </a:r>
            <a:br>
              <a:rPr lang="vi-VN"/>
            </a:br>
            <a:r>
              <a:rPr lang="vi-VN" sz="1200" b="0" i="0" kern="1200">
                <a:solidFill>
                  <a:schemeClr val="tx1"/>
                </a:solidFill>
                <a:effectLst/>
                <a:latin typeface="Times New Roman" pitchFamily="18" charset="0"/>
                <a:ea typeface="+mn-ea"/>
                <a:cs typeface="Arial" charset="0"/>
              </a:rPr>
              <a:t>putchar(ch);</a:t>
            </a:r>
            <a:br>
              <a:rPr lang="vi-VN"/>
            </a:br>
            <a:br>
              <a:rPr lang="vi-VN"/>
            </a:br>
            <a:r>
              <a:rPr lang="vi-VN" sz="1200" b="0" i="0" kern="1200">
                <a:solidFill>
                  <a:schemeClr val="tx1"/>
                </a:solidFill>
                <a:effectLst/>
                <a:latin typeface="Times New Roman" pitchFamily="18" charset="0"/>
                <a:ea typeface="+mn-ea"/>
                <a:cs typeface="Arial" charset="0"/>
              </a:rPr>
              <a:t>Công dụng :</a:t>
            </a:r>
            <a:br>
              <a:rPr lang="vi-VN"/>
            </a:br>
            <a:r>
              <a:rPr lang="vi-VN" sz="1200" b="0" i="0" kern="1200">
                <a:solidFill>
                  <a:schemeClr val="tx1"/>
                </a:solidFill>
                <a:effectLst/>
                <a:latin typeface="Times New Roman" pitchFamily="18" charset="0"/>
                <a:ea typeface="+mn-ea"/>
                <a:cs typeface="Arial" charset="0"/>
              </a:rPr>
              <a:t>Đưa ký tự ch lên màn hình tại vị trí hiện tại của con trỏ. Ký tự sẽ được hiển thị với màu trắng.</a:t>
            </a:r>
            <a:br>
              <a:rPr lang="vi-VN"/>
            </a:br>
            <a:br>
              <a:rPr lang="vi-VN"/>
            </a:br>
            <a:r>
              <a:rPr lang="vi-VN" sz="1200" b="0" i="0" kern="1200">
                <a:solidFill>
                  <a:schemeClr val="tx1"/>
                </a:solidFill>
                <a:effectLst/>
                <a:latin typeface="Times New Roman" pitchFamily="18" charset="0"/>
                <a:ea typeface="+mn-ea"/>
                <a:cs typeface="Arial" charset="0"/>
              </a:rPr>
              <a:t>Ví dụ :</a:t>
            </a:r>
            <a:br>
              <a:rPr lang="vi-VN"/>
            </a:br>
            <a:r>
              <a:rPr lang="vi-VN" sz="1200" b="0" i="0" kern="1200">
                <a:solidFill>
                  <a:schemeClr val="tx1"/>
                </a:solidFill>
                <a:effectLst/>
                <a:latin typeface="Times New Roman" pitchFamily="18" charset="0"/>
                <a:ea typeface="+mn-ea"/>
                <a:cs typeface="Arial" charset="0"/>
              </a:rPr>
              <a:t>int c;</a:t>
            </a:r>
            <a:br>
              <a:rPr lang="vi-VN"/>
            </a:br>
            <a:r>
              <a:rPr lang="vi-VN" sz="1200" b="0" i="0" kern="1200">
                <a:solidFill>
                  <a:schemeClr val="tx1"/>
                </a:solidFill>
                <a:effectLst/>
                <a:latin typeface="Times New Roman" pitchFamily="18" charset="0"/>
                <a:ea typeface="+mn-ea"/>
                <a:cs typeface="Arial" charset="0"/>
              </a:rPr>
              <a:t>c = getchar();</a:t>
            </a:r>
            <a:br>
              <a:rPr lang="vi-VN"/>
            </a:br>
            <a:r>
              <a:rPr lang="vi-VN" sz="1200" b="0" i="0" kern="1200">
                <a:solidFill>
                  <a:schemeClr val="tx1"/>
                </a:solidFill>
                <a:effectLst/>
                <a:latin typeface="Times New Roman" pitchFamily="18" charset="0"/>
                <a:ea typeface="+mn-ea"/>
                <a:cs typeface="Arial" charset="0"/>
              </a:rPr>
              <a:t>putchar(c);</a:t>
            </a:r>
            <a:br>
              <a:rPr lang="vi-VN"/>
            </a:br>
            <a:br>
              <a:rPr lang="vi-VN"/>
            </a:br>
            <a:r>
              <a:rPr lang="vi-VN" sz="1200" b="0" i="0" kern="1200">
                <a:solidFill>
                  <a:schemeClr val="tx1"/>
                </a:solidFill>
                <a:effectLst/>
                <a:latin typeface="Times New Roman" pitchFamily="18" charset="0"/>
                <a:ea typeface="+mn-ea"/>
                <a:cs typeface="Arial" charset="0"/>
              </a:rPr>
              <a:t>Hàm getch() :</a:t>
            </a:r>
            <a:br>
              <a:rPr lang="vi-VN"/>
            </a:br>
            <a:r>
              <a:rPr lang="vi-VN" sz="1200" b="0" i="0" kern="1200">
                <a:solidFill>
                  <a:schemeClr val="tx1"/>
                </a:solidFill>
                <a:effectLst/>
                <a:latin typeface="Times New Roman" pitchFamily="18" charset="0"/>
                <a:ea typeface="+mn-ea"/>
                <a:cs typeface="Arial" charset="0"/>
              </a:rPr>
              <a:t>Hàm nhận một ký tự từ bộ đệm bàn phím, không cho hiện lên màn hình.</a:t>
            </a:r>
            <a:br>
              <a:rPr lang="vi-VN"/>
            </a:br>
            <a:br>
              <a:rPr lang="vi-VN"/>
            </a:br>
            <a:r>
              <a:rPr lang="vi-VN" sz="1200" b="0" i="0" kern="1200">
                <a:solidFill>
                  <a:schemeClr val="tx1"/>
                </a:solidFill>
                <a:effectLst/>
                <a:latin typeface="Times New Roman" pitchFamily="18" charset="0"/>
                <a:ea typeface="+mn-ea"/>
                <a:cs typeface="Arial" charset="0"/>
              </a:rPr>
              <a:t>Cách dùng :</a:t>
            </a:r>
            <a:br>
              <a:rPr lang="vi-VN"/>
            </a:br>
            <a:r>
              <a:rPr lang="vi-VN" sz="1200" b="0" i="0" kern="1200">
                <a:solidFill>
                  <a:schemeClr val="tx1"/>
                </a:solidFill>
                <a:effectLst/>
                <a:latin typeface="Times New Roman" pitchFamily="18" charset="0"/>
                <a:ea typeface="+mn-ea"/>
                <a:cs typeface="Arial" charset="0"/>
              </a:rPr>
              <a:t>Dùng câu lệnh sau :</a:t>
            </a:r>
            <a:br>
              <a:rPr lang="vi-VN"/>
            </a:br>
            <a:r>
              <a:rPr lang="vi-VN" sz="1200" b="0" i="0" kern="1200">
                <a:solidFill>
                  <a:schemeClr val="tx1"/>
                </a:solidFill>
                <a:effectLst/>
                <a:latin typeface="Times New Roman" pitchFamily="18" charset="0"/>
                <a:ea typeface="+mn-ea"/>
                <a:cs typeface="Arial" charset="0"/>
              </a:rPr>
              <a:t>getch();</a:t>
            </a:r>
            <a:br>
              <a:rPr lang="vi-VN"/>
            </a:br>
            <a:br>
              <a:rPr lang="vi-VN"/>
            </a:br>
            <a:r>
              <a:rPr lang="vi-VN" sz="1200" b="0" i="0" kern="1200">
                <a:solidFill>
                  <a:schemeClr val="tx1"/>
                </a:solidFill>
                <a:effectLst/>
                <a:latin typeface="Times New Roman" pitchFamily="18" charset="0"/>
                <a:ea typeface="+mn-ea"/>
                <a:cs typeface="Arial" charset="0"/>
              </a:rPr>
              <a:t>Công dụng :</a:t>
            </a:r>
            <a:br>
              <a:rPr lang="vi-VN"/>
            </a:br>
            <a:r>
              <a:rPr lang="vi-VN" sz="1200" b="0" i="0" kern="1200">
                <a:solidFill>
                  <a:schemeClr val="tx1"/>
                </a:solidFill>
                <a:effectLst/>
                <a:latin typeface="Times New Roman" pitchFamily="18" charset="0"/>
                <a:ea typeface="+mn-ea"/>
                <a:cs typeface="Arial" charset="0"/>
              </a:rPr>
              <a:t>Nếu có sẵn ký tự trong bộ đệm bàn phím thì hàm sẽ nhận một ký tự trong đó.</a:t>
            </a:r>
            <a:br>
              <a:rPr lang="vi-VN"/>
            </a:br>
            <a:r>
              <a:rPr lang="vi-VN" sz="1200" b="0" i="0" kern="1200">
                <a:solidFill>
                  <a:schemeClr val="tx1"/>
                </a:solidFill>
                <a:effectLst/>
                <a:latin typeface="Times New Roman" pitchFamily="18" charset="0"/>
                <a:ea typeface="+mn-ea"/>
                <a:cs typeface="Arial" charset="0"/>
              </a:rPr>
              <a:t>Nếu bộ đệm rỗng, máy sẽ tạm dừng. Khi gõ một ký tự thì hàm nhận ngay ký tự đó ( không cần bấm thêm phím Enter như trong các hàm nhập khác ). Ký tự vừa gõ không hiện lên màn hình.</a:t>
            </a:r>
            <a:br>
              <a:rPr lang="vi-VN"/>
            </a:br>
            <a:br>
              <a:rPr lang="vi-VN"/>
            </a:br>
            <a:r>
              <a:rPr lang="vi-VN" sz="1200" b="0" i="0" kern="1200">
                <a:solidFill>
                  <a:schemeClr val="tx1"/>
                </a:solidFill>
                <a:effectLst/>
                <a:latin typeface="Times New Roman" pitchFamily="18" charset="0"/>
                <a:ea typeface="+mn-ea"/>
                <a:cs typeface="Arial" charset="0"/>
              </a:rPr>
              <a:t>Nếu dùng :</a:t>
            </a:r>
            <a:br>
              <a:rPr lang="vi-VN"/>
            </a:br>
            <a:r>
              <a:rPr lang="vi-VN" sz="1200" b="0" i="0" kern="1200">
                <a:solidFill>
                  <a:schemeClr val="tx1"/>
                </a:solidFill>
                <a:effectLst/>
                <a:latin typeface="Times New Roman" pitchFamily="18" charset="0"/>
                <a:ea typeface="+mn-ea"/>
                <a:cs typeface="Arial" charset="0"/>
              </a:rPr>
              <a:t>biến=getch();</a:t>
            </a:r>
            <a:br>
              <a:rPr lang="vi-VN"/>
            </a:br>
            <a:r>
              <a:rPr lang="vi-VN" sz="1200" b="0" i="0" kern="1200">
                <a:solidFill>
                  <a:schemeClr val="tx1"/>
                </a:solidFill>
                <a:effectLst/>
                <a:latin typeface="Times New Roman" pitchFamily="18" charset="0"/>
                <a:ea typeface="+mn-ea"/>
                <a:cs typeface="Arial" charset="0"/>
              </a:rPr>
              <a:t>Thì biến sẽ chứa ký tự đọc vào.</a:t>
            </a:r>
            <a:br>
              <a:rPr lang="vi-VN"/>
            </a:br>
            <a:br>
              <a:rPr lang="vi-VN"/>
            </a:br>
            <a:r>
              <a:rPr lang="vi-VN" sz="1200" b="0" i="0" kern="1200">
                <a:solidFill>
                  <a:schemeClr val="tx1"/>
                </a:solidFill>
                <a:effectLst/>
                <a:latin typeface="Times New Roman" pitchFamily="18" charset="0"/>
                <a:ea typeface="+mn-ea"/>
                <a:cs typeface="Arial" charset="0"/>
              </a:rPr>
              <a:t>Ví dụ :</a:t>
            </a:r>
            <a:br>
              <a:rPr lang="vi-VN"/>
            </a:br>
            <a:r>
              <a:rPr lang="vi-VN" sz="1200" b="0" i="0" kern="1200">
                <a:solidFill>
                  <a:schemeClr val="tx1"/>
                </a:solidFill>
                <a:effectLst/>
                <a:latin typeface="Times New Roman" pitchFamily="18" charset="0"/>
                <a:ea typeface="+mn-ea"/>
                <a:cs typeface="Arial" charset="0"/>
              </a:rPr>
              <a:t>c = getch();</a:t>
            </a:r>
            <a:br>
              <a:rPr lang="vi-VN"/>
            </a:br>
            <a:br>
              <a:rPr lang="vi-VN"/>
            </a:br>
            <a:r>
              <a:rPr lang="vi-VN" sz="1200" b="0" i="0" kern="1200">
                <a:solidFill>
                  <a:schemeClr val="tx1"/>
                </a:solidFill>
                <a:effectLst/>
                <a:latin typeface="Times New Roman" pitchFamily="18" charset="0"/>
                <a:ea typeface="+mn-ea"/>
                <a:cs typeface="Arial" charset="0"/>
              </a:rPr>
              <a:t>Hàm putch() :</a:t>
            </a:r>
            <a:br>
              <a:rPr lang="vi-VN"/>
            </a:br>
            <a:r>
              <a:rPr lang="vi-VN" sz="1200" b="0" i="0" kern="1200">
                <a:solidFill>
                  <a:schemeClr val="tx1"/>
                </a:solidFill>
                <a:effectLst/>
                <a:latin typeface="Times New Roman" pitchFamily="18" charset="0"/>
                <a:ea typeface="+mn-ea"/>
                <a:cs typeface="Arial" charset="0"/>
              </a:rPr>
              <a:t>Cách dùng :</a:t>
            </a:r>
            <a:br>
              <a:rPr lang="vi-VN"/>
            </a:br>
            <a:r>
              <a:rPr lang="vi-VN" sz="1200" b="0" i="0" kern="1200">
                <a:solidFill>
                  <a:schemeClr val="tx1"/>
                </a:solidFill>
                <a:effectLst/>
                <a:latin typeface="Times New Roman" pitchFamily="18" charset="0"/>
                <a:ea typeface="+mn-ea"/>
                <a:cs typeface="Arial" charset="0"/>
              </a:rPr>
              <a:t>Dùng câu lệnh sau :</a:t>
            </a:r>
            <a:br>
              <a:rPr lang="vi-VN"/>
            </a:br>
            <a:r>
              <a:rPr lang="vi-VN" sz="1200" b="0" i="0" kern="1200">
                <a:solidFill>
                  <a:schemeClr val="tx1"/>
                </a:solidFill>
                <a:effectLst/>
                <a:latin typeface="Times New Roman" pitchFamily="18" charset="0"/>
                <a:ea typeface="+mn-ea"/>
                <a:cs typeface="Arial" charset="0"/>
              </a:rPr>
              <a:t>putch(ch);</a:t>
            </a:r>
            <a:br>
              <a:rPr lang="vi-VN"/>
            </a:br>
            <a:br>
              <a:rPr lang="vi-VN"/>
            </a:br>
            <a:r>
              <a:rPr lang="vi-VN" sz="1200" b="0" i="0" kern="1200">
                <a:solidFill>
                  <a:schemeClr val="tx1"/>
                </a:solidFill>
                <a:effectLst/>
                <a:latin typeface="Times New Roman" pitchFamily="18" charset="0"/>
                <a:ea typeface="+mn-ea"/>
                <a:cs typeface="Arial" charset="0"/>
              </a:rPr>
              <a:t>Công dụng :</a:t>
            </a:r>
            <a:br>
              <a:rPr lang="vi-VN"/>
            </a:br>
            <a:r>
              <a:rPr lang="vi-VN" sz="1200" b="0" i="0" kern="1200">
                <a:solidFill>
                  <a:schemeClr val="tx1"/>
                </a:solidFill>
                <a:effectLst/>
                <a:latin typeface="Times New Roman" pitchFamily="18" charset="0"/>
                <a:ea typeface="+mn-ea"/>
                <a:cs typeface="Arial" charset="0"/>
              </a:rPr>
              <a:t>Đưa ký tự ch lên màn hình tại vị trí hiện tại của con trỏ. Ký tự sẽ được hiển thị theo màu xác định trong hàm textcolor.</a:t>
            </a:r>
            <a:br>
              <a:rPr lang="vi-VN"/>
            </a:br>
            <a:r>
              <a:rPr lang="vi-VN" sz="1200" b="0" i="0" kern="1200">
                <a:solidFill>
                  <a:schemeClr val="tx1"/>
                </a:solidFill>
                <a:effectLst/>
                <a:latin typeface="Times New Roman" pitchFamily="18" charset="0"/>
                <a:ea typeface="+mn-ea"/>
                <a:cs typeface="Arial" charset="0"/>
              </a:rPr>
              <a:t>Hàm cũng trả về ký tự được hiển thị.</a:t>
            </a:r>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133</a:t>
            </a:fld>
            <a:endParaRPr lang="en-US"/>
          </a:p>
        </p:txBody>
      </p:sp>
    </p:spTree>
    <p:extLst>
      <p:ext uri="{BB962C8B-B14F-4D97-AF65-F5344CB8AC3E}">
        <p14:creationId xmlns:p14="http://schemas.microsoft.com/office/powerpoint/2010/main" val="2622239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https://xcvn.blogspot.com/search/label/PIC16F877A%20CCS?updated-max=2016-01-11T01%3A20%3A00-08%3A00&amp;max-results=5</a:t>
            </a:r>
          </a:p>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134</a:t>
            </a:fld>
            <a:endParaRPr lang="en-US"/>
          </a:p>
        </p:txBody>
      </p:sp>
    </p:spTree>
    <p:extLst>
      <p:ext uri="{BB962C8B-B14F-4D97-AF65-F5344CB8AC3E}">
        <p14:creationId xmlns:p14="http://schemas.microsoft.com/office/powerpoint/2010/main" val="44615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Phân biệt chân=pin RD0 và cổng=port RD</a:t>
            </a:r>
          </a:p>
          <a:p>
            <a:endParaRPr lang="en-US">
              <a:cs typeface="Arial" pitchFamily="34" charset="0"/>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9A74ECD-ECF8-4511-BBB5-8B1E527F2C33}" type="slidenum">
              <a:rPr lang="en-US" smtClean="0">
                <a:cs typeface="Arial" pitchFamily="34" charset="0"/>
              </a:rPr>
              <a:pPr eaLnBrk="1" hangingPunct="1"/>
              <a:t>19</a:t>
            </a:fld>
            <a:endParaRPr lang="en-US">
              <a:cs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135</a:t>
            </a:fld>
            <a:endParaRPr lang="en-US"/>
          </a:p>
        </p:txBody>
      </p:sp>
    </p:spTree>
    <p:extLst>
      <p:ext uri="{BB962C8B-B14F-4D97-AF65-F5344CB8AC3E}">
        <p14:creationId xmlns:p14="http://schemas.microsoft.com/office/powerpoint/2010/main" val="357833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http://codientu.org/threads/nh%E1%BA%ADp-m%C3%B4n-v%C4%90k-pic-v%E1%BB%9Bi-16f877a.421/</a:t>
            </a:r>
          </a:p>
          <a:p>
            <a:r>
              <a:rPr lang="en-US">
                <a:cs typeface="Arial" pitchFamily="34" charset="0"/>
              </a:rPr>
              <a:t>http://embedded-lab.com/blog/lab-9-pulse-width-modulation-pwm/</a:t>
            </a: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EC5B759-58D5-44EE-BAEE-5AFAD6B990D4}" type="slidenum">
              <a:rPr lang="en-US" smtClean="0">
                <a:cs typeface="Arial" pitchFamily="34" charset="0"/>
              </a:rPr>
              <a:pPr eaLnBrk="1" hangingPunct="1"/>
              <a:t>25</a:t>
            </a:fld>
            <a:endParaRPr lang="en-US">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b="1">
                <a:cs typeface="Arial" pitchFamily="34" charset="0"/>
              </a:rPr>
              <a:t>Các hàm hỗ trợ điều khiển cổng IO của trình biên dịch CCS</a:t>
            </a:r>
            <a:br>
              <a:rPr lang="vi-VN" b="1">
                <a:cs typeface="Arial" pitchFamily="34" charset="0"/>
              </a:rPr>
            </a:br>
            <a:r>
              <a:rPr lang="vi-VN">
                <a:cs typeface="Arial" pitchFamily="34" charset="0"/>
              </a:rPr>
              <a:t>Cú pháp: #use fast_io(port)​</a:t>
            </a:r>
          </a:p>
          <a:p>
            <a:r>
              <a:rPr lang="vi-VN">
                <a:cs typeface="Arial" pitchFamily="34" charset="0"/>
              </a:rPr>
              <a:t>Port là các cổng vào ra của PIC (từ A -&gt; G)​</a:t>
            </a:r>
          </a:p>
          <a:p>
            <a:r>
              <a:rPr lang="vi-VN">
                <a:cs typeface="Arial" pitchFamily="34" charset="0"/>
              </a:rPr>
              <a:t>Có chỉ thị này thì chúng ta có thể điều chỉnh các port chỉ với 1 lệnh như </a:t>
            </a:r>
            <a:r>
              <a:rPr lang="vi-VN" i="1">
                <a:cs typeface="Arial" pitchFamily="34" charset="0"/>
              </a:rPr>
              <a:t>output_low()</a:t>
            </a:r>
            <a:r>
              <a:rPr lang="vi-VN">
                <a:cs typeface="Arial" pitchFamily="34" charset="0"/>
              </a:rPr>
              <a:t>, </a:t>
            </a:r>
            <a:r>
              <a:rPr lang="en-US" i="1">
                <a:cs typeface="Arial" pitchFamily="34" charset="0"/>
              </a:rPr>
              <a:t>out</a:t>
            </a:r>
            <a:r>
              <a:rPr lang="vi-VN" i="1">
                <a:cs typeface="Arial" pitchFamily="34" charset="0"/>
              </a:rPr>
              <a:t>put_high()</a:t>
            </a:r>
            <a:r>
              <a:rPr lang="vi-VN">
                <a:cs typeface="Arial" pitchFamily="34" charset="0"/>
              </a:rPr>
              <a:t>...Chú ý: trong hàm main () bạn phải dùng hàm </a:t>
            </a:r>
            <a:r>
              <a:rPr lang="vi-VN" i="1">
                <a:cs typeface="Arial" pitchFamily="34" charset="0"/>
              </a:rPr>
              <a:t>set_tris_x()</a:t>
            </a:r>
            <a:r>
              <a:rPr lang="vi-VN">
                <a:cs typeface="Arial" pitchFamily="34" charset="0"/>
              </a:rPr>
              <a:t> để chỉ rõ chân vào ra thì chỉ thị trên mới có hiệu lực, nếu không chương trình sẽ chạy sai!​</a:t>
            </a:r>
            <a:endParaRPr lang="en-US">
              <a:cs typeface="Arial" pitchFamily="34" charset="0"/>
            </a:endParaRPr>
          </a:p>
          <a:p>
            <a:endParaRPr lang="en-US">
              <a:cs typeface="Arial" pitchFamily="34" charset="0"/>
            </a:endParaRPr>
          </a:p>
          <a:p>
            <a:r>
              <a:rPr lang="vi-VN" b="1" i="1">
                <a:solidFill>
                  <a:srgbClr val="FF0000"/>
                </a:solidFill>
                <a:cs typeface="Arial" pitchFamily="34" charset="0"/>
              </a:rPr>
              <a:t>Trong CCS, nếu không sử dụng "fast_io(PORT) " - (với cấu trúc #use fast_io(PORT)) thì khi sử dụng các câu lệnh input, output nó sẽ tự động dùng lệnh set_tris_x() trước khi xuất hoặc đọc logic trên các chân. Cách này có ưu điểm là không cần dùng lệnh set_tris_x() mà chương trình vẫn đúng ý người viết nhưng nhược điểm là tốn thêm dung lượng chương trình ( do chèn thêm lệnh set_tris_x ). Cách này thường dùng cho người mới học khi chưa hình dung hoặc quản lý chặt được những gì mình viết.</a:t>
            </a:r>
            <a:br>
              <a:rPr lang="vi-VN" b="1" i="1">
                <a:solidFill>
                  <a:srgbClr val="FF0000"/>
                </a:solidFill>
                <a:cs typeface="Arial" pitchFamily="34" charset="0"/>
              </a:rPr>
            </a:br>
            <a:r>
              <a:rPr lang="vi-VN" b="1" i="1">
                <a:solidFill>
                  <a:srgbClr val="FF0000"/>
                </a:solidFill>
                <a:cs typeface="Arial" pitchFamily="34" charset="0"/>
              </a:rPr>
              <a:t>Còn cách sử dụng fast_io() thì khi sử dụng các câu lệnh input, output phải set_tris_x() đúng thì chương trình mới chạy đúng. Ưu điểm là tốn ít dung lượng chương trình hơn, câu lệnh xử lý nhanh hơn. Nhược điểm là phải hiểu rõ cơ chế hoạt động IO của PIC thì mới quản lý được.</a:t>
            </a:r>
          </a:p>
          <a:p>
            <a:endParaRPr lang="vi-VN">
              <a:cs typeface="Arial" pitchFamily="34" charset="0"/>
            </a:endParaRPr>
          </a:p>
          <a:p>
            <a:r>
              <a:rPr lang="vi-VN" b="1">
                <a:cs typeface="Arial" pitchFamily="34" charset="0"/>
              </a:rPr>
              <a:t>get_tris_x()</a:t>
            </a:r>
            <a:endParaRPr lang="vi-VN">
              <a:cs typeface="Arial" pitchFamily="34" charset="0"/>
            </a:endParaRPr>
          </a:p>
          <a:p>
            <a:r>
              <a:rPr lang="vi-VN">
                <a:cs typeface="Arial" pitchFamily="34" charset="0"/>
              </a:rPr>
              <a:t>Đây là hàm được sử dụng để đọc thanh ghi TRIS. ví dụ</a:t>
            </a:r>
          </a:p>
          <a:p>
            <a:r>
              <a:rPr lang="vi-VN">
                <a:cs typeface="Arial" pitchFamily="34" charset="0"/>
              </a:rPr>
              <a:t>tris_a = get_tris_A(); //Đọc thanh ghi TRISA</a:t>
            </a:r>
          </a:p>
          <a:p>
            <a:r>
              <a:rPr lang="vi-VN">
                <a:cs typeface="Arial" pitchFamily="34" charset="0"/>
              </a:rPr>
              <a:t>tris_b = get_tris_B(); // Đọc thanh ghi TRISB</a:t>
            </a:r>
          </a:p>
          <a:p>
            <a:r>
              <a:rPr lang="vi-VN">
                <a:cs typeface="Arial" pitchFamily="34" charset="0"/>
              </a:rPr>
              <a:t> </a:t>
            </a:r>
          </a:p>
          <a:p>
            <a:r>
              <a:rPr lang="vi-VN" b="1">
                <a:cs typeface="Arial" pitchFamily="34" charset="0"/>
              </a:rPr>
              <a:t>set_tris_x()</a:t>
            </a:r>
            <a:endParaRPr lang="vi-VN">
              <a:cs typeface="Arial" pitchFamily="34" charset="0"/>
            </a:endParaRPr>
          </a:p>
          <a:p>
            <a:r>
              <a:rPr lang="vi-VN">
                <a:cs typeface="Arial" pitchFamily="34" charset="0"/>
              </a:rPr>
              <a:t>Đây là hàm được sử dụng để ghi đến thanh ghi TRIS. Ví dụ</a:t>
            </a:r>
          </a:p>
          <a:p>
            <a:r>
              <a:rPr lang="vi-VN">
                <a:cs typeface="Arial" pitchFamily="34" charset="0"/>
              </a:rPr>
              <a:t>set_tris_b(0xFF); //Tất cả các chân của PORTB là input</a:t>
            </a:r>
          </a:p>
          <a:p>
            <a:r>
              <a:rPr lang="vi-VN">
                <a:cs typeface="Arial" pitchFamily="34" charset="0"/>
              </a:rPr>
              <a:t>set_tris_c(0x00); //Tất cả các chân của PORTC là output</a:t>
            </a:r>
          </a:p>
          <a:p>
            <a:r>
              <a:rPr lang="vi-VN">
                <a:cs typeface="Arial" pitchFamily="34" charset="0"/>
              </a:rPr>
              <a:t> </a:t>
            </a:r>
          </a:p>
          <a:p>
            <a:r>
              <a:rPr lang="vi-VN" b="1">
                <a:cs typeface="Arial" pitchFamily="34" charset="0"/>
              </a:rPr>
              <a:t>input_x()</a:t>
            </a:r>
            <a:endParaRPr lang="vi-VN">
              <a:cs typeface="Arial" pitchFamily="34" charset="0"/>
            </a:endParaRPr>
          </a:p>
          <a:p>
            <a:r>
              <a:rPr lang="vi-VN">
                <a:cs typeface="Arial" pitchFamily="34" charset="0"/>
              </a:rPr>
              <a:t>Đây là hàm dùng để đọc dữ liệu từ một port IO. Nó trả về giá trị của thanh ghi PORT. Hàm này thiết lập Port được chỉ định như là input (TRIS bit 1) trước khi đọc . Ví dụ</a:t>
            </a:r>
          </a:p>
          <a:p>
            <a:r>
              <a:rPr lang="vi-VN">
                <a:cs typeface="Arial" pitchFamily="34" charset="0"/>
              </a:rPr>
              <a:t>a = input_a(); //Reads PORTA</a:t>
            </a:r>
          </a:p>
          <a:p>
            <a:r>
              <a:rPr lang="vi-VN">
                <a:cs typeface="Arial" pitchFamily="34" charset="0"/>
              </a:rPr>
              <a:t>b = input_b(); //Reads PORTB</a:t>
            </a:r>
          </a:p>
          <a:p>
            <a:r>
              <a:rPr lang="vi-VN">
                <a:cs typeface="Arial" pitchFamily="34" charset="0"/>
              </a:rPr>
              <a:t>c = input_c(); //Reads PORTC</a:t>
            </a:r>
          </a:p>
          <a:p>
            <a:r>
              <a:rPr lang="vi-VN">
                <a:cs typeface="Arial" pitchFamily="34" charset="0"/>
              </a:rPr>
              <a:t> </a:t>
            </a:r>
          </a:p>
          <a:p>
            <a:r>
              <a:rPr lang="vi-VN" b="1">
                <a:cs typeface="Arial" pitchFamily="34" charset="0"/>
              </a:rPr>
              <a:t>output_x()</a:t>
            </a:r>
            <a:endParaRPr lang="vi-VN">
              <a:cs typeface="Arial" pitchFamily="34" charset="0"/>
            </a:endParaRPr>
          </a:p>
          <a:p>
            <a:r>
              <a:rPr lang="vi-VN">
                <a:cs typeface="Arial" pitchFamily="34" charset="0"/>
              </a:rPr>
              <a:t>Đây là hàm được sử dụng để viết dữ liệu đến một PORT. Hàm này thiết lập port chỉ định như là OUTPUT (TRIS = 0) trước khi viết . Ví dụ</a:t>
            </a:r>
          </a:p>
          <a:p>
            <a:r>
              <a:rPr lang="vi-VN">
                <a:cs typeface="Arial" pitchFamily="34" charset="0"/>
              </a:rPr>
              <a:t>output_b(0xFF); //All pins of PORTB HIGH (VDD)</a:t>
            </a:r>
          </a:p>
          <a:p>
            <a:r>
              <a:rPr lang="vi-VN">
                <a:cs typeface="Arial" pitchFamily="34" charset="0"/>
              </a:rPr>
              <a:t>output_c(0x00); //All pins of PORTC LOW (VSS)</a:t>
            </a:r>
          </a:p>
          <a:p>
            <a:r>
              <a:rPr lang="vi-VN">
                <a:cs typeface="Arial" pitchFamily="34" charset="0"/>
              </a:rPr>
              <a:t> </a:t>
            </a:r>
          </a:p>
          <a:p>
            <a:r>
              <a:rPr lang="vi-VN" b="1">
                <a:cs typeface="Arial" pitchFamily="34" charset="0"/>
              </a:rPr>
              <a:t>input()</a:t>
            </a:r>
            <a:endParaRPr lang="vi-VN">
              <a:cs typeface="Arial" pitchFamily="34" charset="0"/>
            </a:endParaRPr>
          </a:p>
          <a:p>
            <a:r>
              <a:rPr lang="vi-VN">
                <a:cs typeface="Arial" pitchFamily="34" charset="0"/>
              </a:rPr>
              <a:t>Hàm này trả về trạng thái của một chân được chỉ định. Hàm này thiết lập hướng của chân được chỉ định như là input (TRIS bit 1) trước khi đọc. Ví dụ</a:t>
            </a:r>
          </a:p>
          <a:p>
            <a:r>
              <a:rPr lang="vi-VN">
                <a:cs typeface="Arial" pitchFamily="34" charset="0"/>
              </a:rPr>
              <a:t>while(!input(PIN_B0)); // Chờ cho PIN B0 lên mức cao</a:t>
            </a:r>
          </a:p>
          <a:p>
            <a:r>
              <a:rPr lang="vi-VN">
                <a:cs typeface="Arial" pitchFamily="34" charset="0"/>
              </a:rPr>
              <a:t>if(input(PIN_C0));  //Pin C0 is HIGH Now</a:t>
            </a:r>
          </a:p>
          <a:p>
            <a:r>
              <a:rPr lang="vi-VN">
                <a:cs typeface="Arial" pitchFamily="34" charset="0"/>
              </a:rPr>
              <a:t> </a:t>
            </a:r>
          </a:p>
          <a:p>
            <a:r>
              <a:rPr lang="vi-VN" b="1">
                <a:cs typeface="Arial" pitchFamily="34" charset="0"/>
              </a:rPr>
              <a:t>output_bit()</a:t>
            </a:r>
            <a:endParaRPr lang="vi-VN">
              <a:cs typeface="Arial" pitchFamily="34" charset="0"/>
            </a:endParaRPr>
          </a:p>
          <a:p>
            <a:r>
              <a:rPr lang="vi-VN">
                <a:cs typeface="Arial" pitchFamily="34" charset="0"/>
              </a:rPr>
              <a:t>Hàm này viết giá trị (1 hoặc 0) đến chân IO được chỉ định. Hmaf này thiết lập hướng của chân IO là Output trước khi viết giá trị </a:t>
            </a:r>
          </a:p>
          <a:p>
            <a:r>
              <a:rPr lang="vi-VN">
                <a:cs typeface="Arial" pitchFamily="34" charset="0"/>
              </a:rPr>
              <a:t>output_bit(PIN_B0, 1); //Makes the pin B0 logic HIGH (VDD)</a:t>
            </a:r>
          </a:p>
          <a:p>
            <a:r>
              <a:rPr lang="vi-VN">
                <a:cs typeface="Arial" pitchFamily="34" charset="0"/>
              </a:rPr>
              <a:t>output_bit(PIN_B7, 0); //Makes the pin B7 logic LOW (VSS)</a:t>
            </a:r>
          </a:p>
          <a:p>
            <a:endParaRPr lang="en-US" b="1">
              <a:cs typeface="Arial" pitchFamily="34" charset="0"/>
            </a:endParaRPr>
          </a:p>
          <a:p>
            <a:r>
              <a:rPr lang="vi-VN" b="1">
                <a:cs typeface="Arial" pitchFamily="34" charset="0"/>
              </a:rPr>
              <a:t>input_state()</a:t>
            </a:r>
            <a:endParaRPr lang="vi-VN">
              <a:cs typeface="Arial" pitchFamily="34" charset="0"/>
            </a:endParaRPr>
          </a:p>
          <a:p>
            <a:r>
              <a:rPr lang="vi-VN">
                <a:cs typeface="Arial" pitchFamily="34" charset="0"/>
              </a:rPr>
              <a:t>Hàm đọc trạng thái của chân mà không làm thay đổi hướng của chân như hàm input().</a:t>
            </a:r>
          </a:p>
          <a:p>
            <a:r>
              <a:rPr lang="vi-VN">
                <a:cs typeface="Arial" pitchFamily="34" charset="0"/>
              </a:rPr>
              <a:t>b0 = input_state(PIN_B0); //Reads the state of B0 without changing its direction</a:t>
            </a:r>
          </a:p>
          <a:p>
            <a:r>
              <a:rPr lang="vi-VN">
                <a:cs typeface="Arial" pitchFamily="34" charset="0"/>
              </a:rPr>
              <a:t>c0 = input_state(PIN_C0); //Reads the state of C0 without changing its direction</a:t>
            </a:r>
          </a:p>
          <a:p>
            <a:r>
              <a:rPr lang="vi-VN">
                <a:cs typeface="Arial" pitchFamily="34" charset="0"/>
              </a:rPr>
              <a:t> </a:t>
            </a:r>
          </a:p>
          <a:p>
            <a:r>
              <a:rPr lang="vi-VN" b="1">
                <a:cs typeface="Arial" pitchFamily="34" charset="0"/>
              </a:rPr>
              <a:t>input_change_x()</a:t>
            </a:r>
            <a:endParaRPr lang="vi-VN">
              <a:cs typeface="Arial" pitchFamily="34" charset="0"/>
            </a:endParaRPr>
          </a:p>
          <a:p>
            <a:r>
              <a:rPr lang="vi-VN">
                <a:cs typeface="Arial" pitchFamily="34" charset="0"/>
              </a:rPr>
              <a:t>Hàm này đọc giá trị của port chỉ định và so sánh nó với kết quả của lần cuối hàm input_change_x() được gọi. Nó trả về một số 8 bit hoặc 16 bít đại diện cho những thay đổi trên port. 1 tương ứng nếu giá trị đã thay đổi và 0 tương ứng với giá trị đó không thay đổi</a:t>
            </a:r>
          </a:p>
          <a:p>
            <a:r>
              <a:rPr lang="vi-VN">
                <a:cs typeface="Arial" pitchFamily="34" charset="0"/>
              </a:rPr>
              <a:t>portc_check = input_change_c();</a:t>
            </a:r>
          </a:p>
          <a:p>
            <a:r>
              <a:rPr lang="vi-VN">
                <a:cs typeface="Arial" pitchFamily="34" charset="0"/>
              </a:rPr>
              <a:t> </a:t>
            </a:r>
          </a:p>
          <a:p>
            <a:r>
              <a:rPr lang="vi-VN" b="1">
                <a:cs typeface="Arial" pitchFamily="34" charset="0"/>
              </a:rPr>
              <a:t>output_float()</a:t>
            </a:r>
            <a:endParaRPr lang="vi-VN">
              <a:cs typeface="Arial" pitchFamily="34" charset="0"/>
            </a:endParaRPr>
          </a:p>
          <a:p>
            <a:r>
              <a:rPr lang="vi-VN">
                <a:cs typeface="Arial" pitchFamily="34" charset="0"/>
              </a:rPr>
              <a:t>Hàm này thiết lập chân chỉ định đến chế độ input (nhập),với trạng thái trở kháng cao</a:t>
            </a:r>
          </a:p>
          <a:p>
            <a:r>
              <a:rPr lang="vi-VN">
                <a:cs typeface="Arial" pitchFamily="34" charset="0"/>
              </a:rPr>
              <a:t>output_float(PIN_B3); //Makes pin B3 Input</a:t>
            </a:r>
          </a:p>
          <a:p>
            <a:r>
              <a:rPr lang="vi-VN">
                <a:cs typeface="Arial" pitchFamily="34" charset="0"/>
              </a:rPr>
              <a:t>output_float(PIN_C5); //Makes pin C5 Input</a:t>
            </a:r>
          </a:p>
          <a:p>
            <a:r>
              <a:rPr lang="vi-VN">
                <a:cs typeface="Arial" pitchFamily="34" charset="0"/>
              </a:rPr>
              <a:t> </a:t>
            </a:r>
          </a:p>
          <a:p>
            <a:r>
              <a:rPr lang="vi-VN" b="1">
                <a:cs typeface="Arial" pitchFamily="34" charset="0"/>
              </a:rPr>
              <a:t>output_drive()</a:t>
            </a:r>
            <a:endParaRPr lang="vi-VN">
              <a:cs typeface="Arial" pitchFamily="34" charset="0"/>
            </a:endParaRPr>
          </a:p>
          <a:p>
            <a:r>
              <a:rPr lang="vi-VN">
                <a:cs typeface="Arial" pitchFamily="34" charset="0"/>
              </a:rPr>
              <a:t>Hàm này thiết lập chân chỉ định đến chế độ output (TRIS bit 0)</a:t>
            </a:r>
          </a:p>
          <a:p>
            <a:r>
              <a:rPr lang="vi-VN">
                <a:cs typeface="Arial" pitchFamily="34" charset="0"/>
              </a:rPr>
              <a:t>output_drive(PIN_B6); //Makes pin B6 output</a:t>
            </a:r>
          </a:p>
          <a:p>
            <a:r>
              <a:rPr lang="vi-VN">
                <a:cs typeface="Arial" pitchFamily="34" charset="0"/>
              </a:rPr>
              <a:t>output_drive(PIN_C3); //Makes pin C3 output</a:t>
            </a:r>
          </a:p>
          <a:p>
            <a:r>
              <a:rPr lang="vi-VN">
                <a:cs typeface="Arial" pitchFamily="34" charset="0"/>
              </a:rPr>
              <a:t> </a:t>
            </a:r>
          </a:p>
          <a:p>
            <a:r>
              <a:rPr lang="vi-VN" b="1">
                <a:cs typeface="Arial" pitchFamily="34" charset="0"/>
              </a:rPr>
              <a:t>output_high()</a:t>
            </a:r>
            <a:endParaRPr lang="vi-VN">
              <a:cs typeface="Arial" pitchFamily="34" charset="0"/>
            </a:endParaRPr>
          </a:p>
          <a:p>
            <a:r>
              <a:rPr lang="vi-VN">
                <a:cs typeface="Arial" pitchFamily="34" charset="0"/>
              </a:rPr>
              <a:t>Hàm này thiết lập chân chỉ định đến trạng thái mức cao (VDD)</a:t>
            </a:r>
          </a:p>
          <a:p>
            <a:r>
              <a:rPr lang="vi-VN">
                <a:cs typeface="Arial" pitchFamily="34" charset="0"/>
              </a:rPr>
              <a:t>output_high(PIN_A0); //Makes pin A0 HIGH</a:t>
            </a:r>
          </a:p>
          <a:p>
            <a:r>
              <a:rPr lang="vi-VN">
                <a:cs typeface="Arial" pitchFamily="34" charset="0"/>
              </a:rPr>
              <a:t>output_high(PIN_E0); //Makes pin E0 HIGH</a:t>
            </a:r>
          </a:p>
          <a:p>
            <a:r>
              <a:rPr lang="vi-VN">
                <a:cs typeface="Arial" pitchFamily="34" charset="0"/>
              </a:rPr>
              <a:t> </a:t>
            </a:r>
          </a:p>
          <a:p>
            <a:r>
              <a:rPr lang="vi-VN" b="1">
                <a:cs typeface="Arial" pitchFamily="34" charset="0"/>
              </a:rPr>
              <a:t>output_low()</a:t>
            </a:r>
            <a:endParaRPr lang="vi-VN">
              <a:cs typeface="Arial" pitchFamily="34" charset="0"/>
            </a:endParaRPr>
          </a:p>
          <a:p>
            <a:r>
              <a:rPr lang="vi-VN">
                <a:cs typeface="Arial" pitchFamily="34" charset="0"/>
              </a:rPr>
              <a:t>Hàm này thiết lập chân chỉ định đến trạng thái mức thấp (VSS)</a:t>
            </a:r>
          </a:p>
          <a:p>
            <a:r>
              <a:rPr lang="vi-VN">
                <a:cs typeface="Arial" pitchFamily="34" charset="0"/>
              </a:rPr>
              <a:t>output_low(PIN_A2); //Makes pin A2 LOW</a:t>
            </a:r>
          </a:p>
          <a:p>
            <a:r>
              <a:rPr lang="vi-VN">
                <a:cs typeface="Arial" pitchFamily="34" charset="0"/>
              </a:rPr>
              <a:t>output_low(PIN_E1); //Makes pin E1 LOW</a:t>
            </a:r>
          </a:p>
          <a:p>
            <a:r>
              <a:rPr lang="vi-VN">
                <a:cs typeface="Arial" pitchFamily="34" charset="0"/>
              </a:rPr>
              <a:t> </a:t>
            </a:r>
          </a:p>
          <a:p>
            <a:r>
              <a:rPr lang="vi-VN" b="1">
                <a:cs typeface="Arial" pitchFamily="34" charset="0"/>
              </a:rPr>
              <a:t>output_toggle()</a:t>
            </a:r>
            <a:endParaRPr lang="vi-VN">
              <a:cs typeface="Arial" pitchFamily="34" charset="0"/>
            </a:endParaRPr>
          </a:p>
          <a:p>
            <a:r>
              <a:rPr lang="vi-VN">
                <a:cs typeface="Arial" pitchFamily="34" charset="0"/>
              </a:rPr>
              <a:t>Hàm này đảo trạng thái Cao/Thấp của chân chỉ định .</a:t>
            </a:r>
          </a:p>
          <a:p>
            <a:r>
              <a:rPr lang="vi-VN">
                <a:cs typeface="Arial" pitchFamily="34" charset="0"/>
              </a:rPr>
              <a:t>output_toggle(PIN_B1); //Toggles the state of PIN B1</a:t>
            </a:r>
          </a:p>
          <a:p>
            <a:r>
              <a:rPr lang="vi-VN">
                <a:cs typeface="Arial" pitchFamily="34" charset="0"/>
              </a:rPr>
              <a:t>output_toggle(PIN_B2); //Toggles the state of PIN B2</a:t>
            </a:r>
          </a:p>
          <a:p>
            <a:endParaRPr lang="en-US">
              <a:cs typeface="Arial"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503FBB7-F46D-433C-AFE2-5D58E215D337}" type="slidenum">
              <a:rPr lang="en-US" smtClean="0">
                <a:cs typeface="Arial" pitchFamily="34" charset="0"/>
              </a:rPr>
              <a:pPr eaLnBrk="1" hangingPunct="1"/>
              <a:t>29</a:t>
            </a:fld>
            <a:endParaRPr lang="en-US">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Times New Roman" pitchFamily="18" charset="0"/>
                <a:ea typeface="+mn-ea"/>
                <a:cs typeface="Arial" charset="0"/>
              </a:rPr>
              <a:t>Cú pháp: #use fast_io(port)​</a:t>
            </a:r>
          </a:p>
          <a:p>
            <a:r>
              <a:rPr lang="vi-VN" sz="1200" b="0" i="0" kern="1200">
                <a:solidFill>
                  <a:schemeClr val="tx1"/>
                </a:solidFill>
                <a:effectLst/>
                <a:latin typeface="Times New Roman" pitchFamily="18" charset="0"/>
                <a:ea typeface="+mn-ea"/>
                <a:cs typeface="Arial" charset="0"/>
              </a:rPr>
              <a:t>Có chỉ thị này thì chúng ta có thể điều chỉnh các port chỉ với 1 lệnh như </a:t>
            </a:r>
            <a:r>
              <a:rPr lang="vi-VN" sz="1200" b="0" i="1" kern="1200">
                <a:solidFill>
                  <a:schemeClr val="tx1"/>
                </a:solidFill>
                <a:effectLst/>
                <a:latin typeface="Times New Roman" pitchFamily="18" charset="0"/>
                <a:ea typeface="+mn-ea"/>
                <a:cs typeface="Arial" charset="0"/>
              </a:rPr>
              <a:t>output_low()</a:t>
            </a:r>
            <a:r>
              <a:rPr lang="vi-VN" sz="1200" b="0" i="0" kern="1200">
                <a:solidFill>
                  <a:schemeClr val="tx1"/>
                </a:solidFill>
                <a:effectLst/>
                <a:latin typeface="Times New Roman" pitchFamily="18" charset="0"/>
                <a:ea typeface="+mn-ea"/>
                <a:cs typeface="Arial" charset="0"/>
              </a:rPr>
              <a:t>, </a:t>
            </a:r>
            <a:r>
              <a:rPr lang="vi-VN" sz="1200" b="0" i="1" kern="1200">
                <a:solidFill>
                  <a:schemeClr val="tx1"/>
                </a:solidFill>
                <a:effectLst/>
                <a:latin typeface="Times New Roman" pitchFamily="18" charset="0"/>
                <a:ea typeface="+mn-ea"/>
                <a:cs typeface="Arial" charset="0"/>
              </a:rPr>
              <a:t>input_high()</a:t>
            </a:r>
            <a:r>
              <a:rPr lang="vi-VN" sz="1200" b="0" i="0" kern="1200">
                <a:solidFill>
                  <a:schemeClr val="tx1"/>
                </a:solidFill>
                <a:effectLst/>
                <a:latin typeface="Times New Roman" pitchFamily="18" charset="0"/>
                <a:ea typeface="+mn-ea"/>
                <a:cs typeface="Arial" charset="0"/>
              </a:rPr>
              <a:t>...Chú ý: trong hàm main () bạn phải dùng hàm </a:t>
            </a:r>
            <a:r>
              <a:rPr lang="vi-VN" sz="1200" b="0" i="1" kern="1200">
                <a:solidFill>
                  <a:schemeClr val="tx1"/>
                </a:solidFill>
                <a:effectLst/>
                <a:latin typeface="Times New Roman" pitchFamily="18" charset="0"/>
                <a:ea typeface="+mn-ea"/>
                <a:cs typeface="Arial" charset="0"/>
              </a:rPr>
              <a:t>set_tris_x()</a:t>
            </a:r>
            <a:r>
              <a:rPr lang="vi-VN" sz="1200" b="0" i="0" kern="1200">
                <a:solidFill>
                  <a:schemeClr val="tx1"/>
                </a:solidFill>
                <a:effectLst/>
                <a:latin typeface="Times New Roman" pitchFamily="18" charset="0"/>
                <a:ea typeface="+mn-ea"/>
                <a:cs typeface="Arial" charset="0"/>
              </a:rPr>
              <a:t> để chỉ rõ chân vào ra thì chỉ thị trên mới có hiệu lực, nếu không chương trình sẽ chạy sai!​</a:t>
            </a:r>
          </a:p>
          <a:p>
            <a:endParaRPr lang="en-US"/>
          </a:p>
        </p:txBody>
      </p:sp>
      <p:sp>
        <p:nvSpPr>
          <p:cNvPr id="4" name="Slide Number Placeholder 3"/>
          <p:cNvSpPr>
            <a:spLocks noGrp="1"/>
          </p:cNvSpPr>
          <p:nvPr>
            <p:ph type="sldNum" sz="quarter" idx="10"/>
          </p:nvPr>
        </p:nvSpPr>
        <p:spPr/>
        <p:txBody>
          <a:bodyPr/>
          <a:lstStyle/>
          <a:p>
            <a:pPr>
              <a:defRPr/>
            </a:pPr>
            <a:fld id="{D555BC52-DD66-4E79-9BB0-BBE2BEE3D37F}" type="slidenum">
              <a:rPr lang="en-US" smtClean="0"/>
              <a:pPr>
                <a:defRPr/>
              </a:pPr>
              <a:t>30</a:t>
            </a:fld>
            <a:endParaRPr lang="en-US"/>
          </a:p>
        </p:txBody>
      </p:sp>
    </p:spTree>
    <p:extLst>
      <p:ext uri="{BB962C8B-B14F-4D97-AF65-F5344CB8AC3E}">
        <p14:creationId xmlns:p14="http://schemas.microsoft.com/office/powerpoint/2010/main" val="69754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Arial" pitchFamily="34" charset="0"/>
              </a:rPr>
              <a:t>https://xcvn.blogspot.com/2016/03/timer-0-pic16F877A-xc8.html</a:t>
            </a: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08DD255-2194-4494-A8D1-8E96F22C543A}" type="slidenum">
              <a:rPr lang="en-US" smtClean="0">
                <a:cs typeface="Arial" pitchFamily="34" charset="0"/>
              </a:rPr>
              <a:pPr eaLnBrk="1" hangingPunct="1"/>
              <a:t>38</a:t>
            </a:fld>
            <a:endParaRPr lang="en-US">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58738" y="2605088"/>
            <a:ext cx="9009062" cy="1052512"/>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4" name="Rectangle 13"/>
          <p:cNvSpPr txBox="1">
            <a:spLocks noChangeArrowheads="1"/>
          </p:cNvSpPr>
          <p:nvPr userDrawn="1"/>
        </p:nvSpPr>
        <p:spPr bwMode="auto">
          <a:xfrm>
            <a:off x="6858000" y="6362700"/>
            <a:ext cx="1905000" cy="457200"/>
          </a:xfrm>
          <a:prstGeom prst="rect">
            <a:avLst/>
          </a:prstGeom>
          <a:noFill/>
          <a:ln w="9525">
            <a:noFill/>
            <a:miter lim="800000"/>
            <a:headEnd/>
            <a:tailEnd/>
          </a:ln>
          <a:effectLst/>
        </p:spPr>
        <p:txBody>
          <a:bodyPr anchor="b"/>
          <a:lstStyle>
            <a:lvl1pPr algn="r">
              <a:defRPr sz="2000">
                <a:solidFill>
                  <a:srgbClr val="00B888"/>
                </a:solidFill>
              </a:defRPr>
            </a:lvl1pPr>
          </a:lstStyle>
          <a:p>
            <a:pPr>
              <a:defRPr/>
            </a:pPr>
            <a:r>
              <a:rPr lang="en-US" dirty="0"/>
              <a:t> /85</a:t>
            </a:r>
          </a:p>
        </p:txBody>
      </p:sp>
      <p:sp>
        <p:nvSpPr>
          <p:cNvPr id="8204" name="Rectangle 12"/>
          <p:cNvSpPr>
            <a:spLocks noGrp="1" noChangeArrowheads="1"/>
          </p:cNvSpPr>
          <p:nvPr>
            <p:ph type="ctrTitle"/>
          </p:nvPr>
        </p:nvSpPr>
        <p:spPr>
          <a:xfrm>
            <a:off x="990600" y="1814513"/>
            <a:ext cx="7772400" cy="1462087"/>
          </a:xfrm>
        </p:spPr>
        <p:txBody>
          <a:bodyPr/>
          <a:lstStyle>
            <a:lvl1pPr>
              <a:defRPr/>
            </a:lvl1pPr>
          </a:lstStyle>
          <a:p>
            <a:r>
              <a:rPr lang="en-US"/>
              <a:t>Click to edit Master title style</a:t>
            </a:r>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5" name="Rectangle 14"/>
          <p:cNvSpPr>
            <a:spLocks noGrp="1" noChangeArrowheads="1"/>
          </p:cNvSpPr>
          <p:nvPr>
            <p:ph type="dt" sz="half" idx="10"/>
          </p:nvPr>
        </p:nvSpPr>
        <p:spPr>
          <a:xfrm>
            <a:off x="990600" y="6362700"/>
            <a:ext cx="1905000" cy="457200"/>
          </a:xfrm>
        </p:spPr>
        <p:txBody>
          <a:bodyPr/>
          <a:lstStyle>
            <a:lvl1pPr>
              <a:defRPr/>
            </a:lvl1pPr>
          </a:lstStyle>
          <a:p>
            <a:pPr>
              <a:defRPr/>
            </a:pPr>
            <a:r>
              <a:rPr lang="en-US"/>
              <a:t> </a:t>
            </a:r>
          </a:p>
        </p:txBody>
      </p:sp>
      <p:sp>
        <p:nvSpPr>
          <p:cNvPr id="16" name="Rectangle 15"/>
          <p:cNvSpPr>
            <a:spLocks noGrp="1" noChangeArrowheads="1"/>
          </p:cNvSpPr>
          <p:nvPr>
            <p:ph type="ftr" sz="quarter" idx="11"/>
          </p:nvPr>
        </p:nvSpPr>
        <p:spPr>
          <a:xfrm>
            <a:off x="3429000" y="6362700"/>
            <a:ext cx="2895600" cy="457200"/>
          </a:xfrm>
        </p:spPr>
        <p:txBody>
          <a:bodyPr/>
          <a:lstStyle>
            <a:lvl1pPr>
              <a:defRPr>
                <a:solidFill>
                  <a:schemeClr val="bg2"/>
                </a:solidFill>
              </a:defRPr>
            </a:lvl1pPr>
          </a:lstStyle>
          <a:p>
            <a:pPr>
              <a:defRPr/>
            </a:pPr>
            <a:endParaRPr lang="en-US"/>
          </a:p>
        </p:txBody>
      </p:sp>
      <p:sp>
        <p:nvSpPr>
          <p:cNvPr id="17" name="Rectangle 16"/>
          <p:cNvSpPr>
            <a:spLocks noGrp="1" noChangeArrowheads="1"/>
          </p:cNvSpPr>
          <p:nvPr>
            <p:ph type="sldNum" sz="quarter" idx="12"/>
          </p:nvPr>
        </p:nvSpPr>
        <p:spPr/>
        <p:txBody>
          <a:bodyPr/>
          <a:lstStyle>
            <a:lvl1pPr>
              <a:defRPr/>
            </a:lvl1pPr>
          </a:lstStyle>
          <a:p>
            <a:pPr>
              <a:defRPr/>
            </a:pPr>
            <a:fld id="{7AB58F77-CFC4-4076-B3DC-B1C366896659}" type="slidenum">
              <a:rPr lang="en-US"/>
              <a:pPr>
                <a:defRPr/>
              </a:pPr>
              <a:t>‹#›</a:t>
            </a:fld>
            <a:endParaRPr lang="en-US"/>
          </a:p>
        </p:txBody>
      </p:sp>
    </p:spTree>
    <p:extLst>
      <p:ext uri="{BB962C8B-B14F-4D97-AF65-F5344CB8AC3E}">
        <p14:creationId xmlns:p14="http://schemas.microsoft.com/office/powerpoint/2010/main" val="27153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5"/>
          </p:nvPr>
        </p:nvSpPr>
        <p:spPr/>
        <p:txBody>
          <a:bodyPr/>
          <a:lstStyle>
            <a:lvl1pPr>
              <a:defRPr/>
            </a:lvl1pPr>
          </a:lstStyle>
          <a:p>
            <a:pPr>
              <a:defRPr/>
            </a:pPr>
            <a:endParaRPr lang="en-US"/>
          </a:p>
        </p:txBody>
      </p:sp>
      <p:sp>
        <p:nvSpPr>
          <p:cNvPr id="8" name="Footer Placeholder 4"/>
          <p:cNvSpPr>
            <a:spLocks noGrp="1"/>
          </p:cNvSpPr>
          <p:nvPr>
            <p:ph type="ftr" sz="quarter" idx="16"/>
          </p:nvPr>
        </p:nvSpPr>
        <p:spPr/>
        <p:txBody>
          <a:bodyPr/>
          <a:lstStyle>
            <a:lvl1pPr>
              <a:defRPr/>
            </a:lvl1pPr>
          </a:lstStyle>
          <a:p>
            <a:pPr>
              <a:defRPr/>
            </a:pPr>
            <a:endParaRPr lang="en-US"/>
          </a:p>
        </p:txBody>
      </p:sp>
      <p:sp>
        <p:nvSpPr>
          <p:cNvPr id="9" name="Slide Number Placeholder 5"/>
          <p:cNvSpPr>
            <a:spLocks noGrp="1"/>
          </p:cNvSpPr>
          <p:nvPr>
            <p:ph type="sldNum" sz="quarter" idx="17"/>
          </p:nvPr>
        </p:nvSpPr>
        <p:spPr/>
        <p:txBody>
          <a:bodyPr/>
          <a:lstStyle>
            <a:lvl1pPr>
              <a:defRPr/>
            </a:lvl1pPr>
          </a:lstStyle>
          <a:p>
            <a:pPr>
              <a:defRPr/>
            </a:pPr>
            <a:r>
              <a:rPr lang="en-US"/>
              <a:t> </a:t>
            </a:r>
            <a:fld id="{FF456C6F-3C99-4446-AF2D-646421E587AB}" type="slidenum">
              <a:rPr lang="en-US"/>
              <a:pPr>
                <a:defRPr/>
              </a:pPr>
              <a:t>‹#›</a:t>
            </a:fld>
            <a:endParaRPr lang="en-US"/>
          </a:p>
        </p:txBody>
      </p:sp>
    </p:spTree>
    <p:extLst>
      <p:ext uri="{BB962C8B-B14F-4D97-AF65-F5344CB8AC3E}">
        <p14:creationId xmlns:p14="http://schemas.microsoft.com/office/powerpoint/2010/main" val="1647688527"/>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mtClean="0"/>
            </a:lvl1pPr>
          </a:lstStyle>
          <a:p>
            <a:pPr>
              <a:defRPr/>
            </a:pPr>
            <a:r>
              <a:rPr lang="en-US"/>
              <a:t> </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F38072E1-83C1-4473-9F77-91EF7A76627A}" type="slidenum">
              <a:rPr lang="en-US"/>
              <a:pPr>
                <a:defRPr/>
              </a:pPr>
              <a:t>‹#›</a:t>
            </a:fld>
            <a:endParaRPr lang="en-US"/>
          </a:p>
        </p:txBody>
      </p:sp>
    </p:spTree>
    <p:extLst>
      <p:ext uri="{BB962C8B-B14F-4D97-AF65-F5344CB8AC3E}">
        <p14:creationId xmlns:p14="http://schemas.microsoft.com/office/powerpoint/2010/main" val="296700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r>
              <a:rPr lang="en-US"/>
              <a:t>1/11/2010</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8EE96715-7C2B-4503-80EF-BD9E4681C8D4}" type="slidenum">
              <a:rPr lang="en-US"/>
              <a:pPr>
                <a:defRPr/>
              </a:pPr>
              <a:t>‹#›</a:t>
            </a:fld>
            <a:endParaRPr lang="en-US"/>
          </a:p>
        </p:txBody>
      </p:sp>
    </p:spTree>
    <p:extLst>
      <p:ext uri="{BB962C8B-B14F-4D97-AF65-F5344CB8AC3E}">
        <p14:creationId xmlns:p14="http://schemas.microsoft.com/office/powerpoint/2010/main" val="1485426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9144000" cy="6858000"/>
            <a:chOff x="0" y="0"/>
            <a:chExt cx="9144000" cy="6858000"/>
          </a:xfrm>
        </p:grpSpPr>
        <p:sp>
          <p:nvSpPr>
            <p:cNvPr id="6" name="Rectangle 5"/>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7"/>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rot="60000">
            <a:off x="4471988" y="603250"/>
            <a:ext cx="3787775" cy="5722938"/>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rot="21540000">
            <a:off x="749300" y="576263"/>
            <a:ext cx="3789363" cy="5721350"/>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35684">
            <a:off x="2371725" y="293688"/>
            <a:ext cx="56673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96196">
            <a:off x="6280150" y="333375"/>
            <a:ext cx="5667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4"/>
          <p:cNvSpPr>
            <a:spLocks noGrp="1"/>
          </p:cNvSpPr>
          <p:nvPr>
            <p:ph type="dt" sz="half" idx="10"/>
          </p:nvPr>
        </p:nvSpPr>
        <p:spPr>
          <a:xfrm rot="60000">
            <a:off x="6342063" y="5886450"/>
            <a:ext cx="1212850" cy="365125"/>
          </a:xfrm>
        </p:spPr>
        <p:txBody>
          <a:bodyPr/>
          <a:lstStyle>
            <a:lvl1pPr>
              <a:defRPr/>
            </a:lvl1pPr>
          </a:lstStyle>
          <a:p>
            <a:pPr>
              <a:defRPr/>
            </a:pPr>
            <a:endParaRPr lang="en-US"/>
          </a:p>
        </p:txBody>
      </p:sp>
      <p:sp>
        <p:nvSpPr>
          <p:cNvPr id="16" name="Footer Placeholder 5"/>
          <p:cNvSpPr>
            <a:spLocks noGrp="1"/>
          </p:cNvSpPr>
          <p:nvPr>
            <p:ph type="ftr" sz="quarter" idx="11"/>
          </p:nvPr>
        </p:nvSpPr>
        <p:spPr>
          <a:xfrm rot="21540000">
            <a:off x="914400" y="5829300"/>
            <a:ext cx="3522663" cy="365125"/>
          </a:xfrm>
        </p:spPr>
        <p:txBody>
          <a:bodyPr/>
          <a:lstStyle>
            <a:lvl1pPr>
              <a:defRPr/>
            </a:lvl1pPr>
          </a:lstStyle>
          <a:p>
            <a:pPr>
              <a:defRPr/>
            </a:pPr>
            <a:endParaRPr lang="en-US"/>
          </a:p>
        </p:txBody>
      </p:sp>
      <p:sp>
        <p:nvSpPr>
          <p:cNvPr id="17" name="Slide Number Placeholder 6"/>
          <p:cNvSpPr>
            <a:spLocks noGrp="1"/>
          </p:cNvSpPr>
          <p:nvPr>
            <p:ph type="sldNum" sz="quarter" idx="12"/>
          </p:nvPr>
        </p:nvSpPr>
        <p:spPr>
          <a:xfrm rot="60000">
            <a:off x="7558088" y="5897563"/>
            <a:ext cx="554037" cy="365125"/>
          </a:xfrm>
        </p:spPr>
        <p:txBody>
          <a:bodyPr/>
          <a:lstStyle>
            <a:lvl1pPr>
              <a:defRPr/>
            </a:lvl1pPr>
          </a:lstStyle>
          <a:p>
            <a:pPr>
              <a:defRPr/>
            </a:pPr>
            <a:r>
              <a:rPr lang="en-US"/>
              <a:t> </a:t>
            </a:r>
            <a:fld id="{77751039-252D-441A-91D6-6433034F57DF}" type="slidenum">
              <a:rPr lang="en-US"/>
              <a:pPr>
                <a:defRPr/>
              </a:pPr>
              <a:t>‹#›</a:t>
            </a:fld>
            <a:endParaRPr lang="en-US"/>
          </a:p>
        </p:txBody>
      </p:sp>
    </p:spTree>
    <p:extLst>
      <p:ext uri="{BB962C8B-B14F-4D97-AF65-F5344CB8AC3E}">
        <p14:creationId xmlns:p14="http://schemas.microsoft.com/office/powerpoint/2010/main" val="1551746861"/>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9144000" cy="6858000"/>
            <a:chOff x="0" y="0"/>
            <a:chExt cx="9144000" cy="6858000"/>
          </a:xfrm>
        </p:grpSpPr>
        <p:sp>
          <p:nvSpPr>
            <p:cNvPr id="6" name="Rectangle 5"/>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7"/>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rot="21540000">
            <a:off x="744538" y="576263"/>
            <a:ext cx="3789362" cy="5721350"/>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rot="60000">
            <a:off x="4464050" y="603250"/>
            <a:ext cx="3789363" cy="5722938"/>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35684">
            <a:off x="2371725" y="293688"/>
            <a:ext cx="56673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96196">
            <a:off x="6280150" y="333375"/>
            <a:ext cx="5667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4"/>
          <p:cNvSpPr>
            <a:spLocks noGrp="1"/>
          </p:cNvSpPr>
          <p:nvPr>
            <p:ph type="dt" sz="half" idx="10"/>
          </p:nvPr>
        </p:nvSpPr>
        <p:spPr>
          <a:xfrm rot="60000">
            <a:off x="6345238" y="5888038"/>
            <a:ext cx="1214437" cy="365125"/>
          </a:xfrm>
        </p:spPr>
        <p:txBody>
          <a:bodyPr/>
          <a:lstStyle>
            <a:lvl1pPr>
              <a:defRPr/>
            </a:lvl1pPr>
          </a:lstStyle>
          <a:p>
            <a:pPr>
              <a:defRPr/>
            </a:pPr>
            <a:endParaRPr lang="en-US"/>
          </a:p>
        </p:txBody>
      </p:sp>
      <p:sp>
        <p:nvSpPr>
          <p:cNvPr id="16" name="Footer Placeholder 5"/>
          <p:cNvSpPr>
            <a:spLocks noGrp="1"/>
          </p:cNvSpPr>
          <p:nvPr>
            <p:ph type="ftr" sz="quarter" idx="11"/>
          </p:nvPr>
        </p:nvSpPr>
        <p:spPr>
          <a:xfrm rot="21540000">
            <a:off x="914400" y="5830888"/>
            <a:ext cx="3319463" cy="365125"/>
          </a:xfrm>
        </p:spPr>
        <p:txBody>
          <a:bodyPr/>
          <a:lstStyle>
            <a:lvl1pPr>
              <a:defRPr/>
            </a:lvl1pPr>
          </a:lstStyle>
          <a:p>
            <a:pPr>
              <a:defRPr/>
            </a:pPr>
            <a:endParaRPr lang="en-US"/>
          </a:p>
        </p:txBody>
      </p:sp>
      <p:sp>
        <p:nvSpPr>
          <p:cNvPr id="17" name="Slide Number Placeholder 6"/>
          <p:cNvSpPr>
            <a:spLocks noGrp="1"/>
          </p:cNvSpPr>
          <p:nvPr>
            <p:ph type="sldNum" sz="quarter" idx="12"/>
          </p:nvPr>
        </p:nvSpPr>
        <p:spPr>
          <a:xfrm rot="60000">
            <a:off x="7562850" y="5900738"/>
            <a:ext cx="554038" cy="365125"/>
          </a:xfrm>
        </p:spPr>
        <p:txBody>
          <a:bodyPr/>
          <a:lstStyle>
            <a:lvl1pPr>
              <a:defRPr/>
            </a:lvl1pPr>
          </a:lstStyle>
          <a:p>
            <a:pPr>
              <a:defRPr/>
            </a:pPr>
            <a:r>
              <a:rPr lang="en-US"/>
              <a:t> </a:t>
            </a:r>
            <a:fld id="{0C8C501F-C436-4555-891A-465C6E8FA703}" type="slidenum">
              <a:rPr lang="en-US"/>
              <a:pPr>
                <a:defRPr/>
              </a:pPr>
              <a:t>‹#›</a:t>
            </a:fld>
            <a:endParaRPr lang="en-US"/>
          </a:p>
        </p:txBody>
      </p:sp>
    </p:spTree>
    <p:extLst>
      <p:ext uri="{BB962C8B-B14F-4D97-AF65-F5344CB8AC3E}">
        <p14:creationId xmlns:p14="http://schemas.microsoft.com/office/powerpoint/2010/main" val="835412673"/>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r>
              <a:rPr lang="en-US"/>
              <a:t> </a:t>
            </a:r>
            <a:fld id="{BD71B955-D150-4DE5-AF52-5B4C068F83D0}" type="slidenum">
              <a:rPr lang="en-US"/>
              <a:pPr>
                <a:defRPr/>
              </a:pPr>
              <a:t>‹#›</a:t>
            </a:fld>
            <a:endParaRPr lang="en-US"/>
          </a:p>
        </p:txBody>
      </p:sp>
    </p:spTree>
    <p:extLst>
      <p:ext uri="{BB962C8B-B14F-4D97-AF65-F5344CB8AC3E}">
        <p14:creationId xmlns:p14="http://schemas.microsoft.com/office/powerpoint/2010/main" val="3932572209"/>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r>
              <a:rPr lang="en-US"/>
              <a:t> </a:t>
            </a:r>
            <a:fld id="{93BBAA82-F2DC-4DED-8993-8B0D35CACA89}" type="slidenum">
              <a:rPr lang="en-US"/>
              <a:pPr>
                <a:defRPr/>
              </a:pPr>
              <a:t>‹#›</a:t>
            </a:fld>
            <a:endParaRPr lang="en-US"/>
          </a:p>
        </p:txBody>
      </p:sp>
    </p:spTree>
    <p:extLst>
      <p:ext uri="{BB962C8B-B14F-4D97-AF65-F5344CB8AC3E}">
        <p14:creationId xmlns:p14="http://schemas.microsoft.com/office/powerpoint/2010/main" val="829119425"/>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1"/>
          <p:cNvSpPr>
            <a:spLocks noGrp="1" noChangeArrowheads="1"/>
          </p:cNvSpPr>
          <p:nvPr>
            <p:ph type="dt" sz="half" idx="10"/>
          </p:nvPr>
        </p:nvSpPr>
        <p:spPr/>
        <p:txBody>
          <a:bodyPr/>
          <a:lstStyle>
            <a:lvl1pPr>
              <a:defRPr/>
            </a:lvl1pPr>
          </a:lstStyle>
          <a:p>
            <a:pPr>
              <a:defRPr/>
            </a:pPr>
            <a:r>
              <a:rPr lang="en-US"/>
              <a:t> </a:t>
            </a:r>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95ADC168-94E6-4C4E-B92D-203EBC4A563D}" type="slidenum">
              <a:rPr lang="en-US"/>
              <a:pPr>
                <a:defRPr/>
              </a:pPr>
              <a:t>‹#›</a:t>
            </a:fld>
            <a:endParaRPr lang="en-US"/>
          </a:p>
        </p:txBody>
      </p:sp>
    </p:spTree>
    <p:extLst>
      <p:ext uri="{BB962C8B-B14F-4D97-AF65-F5344CB8AC3E}">
        <p14:creationId xmlns:p14="http://schemas.microsoft.com/office/powerpoint/2010/main" val="39130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87400" y="1295400"/>
            <a:ext cx="3937000" cy="50292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76800" y="1295400"/>
            <a:ext cx="3886200" cy="50292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1"/>
          <p:cNvSpPr>
            <a:spLocks noGrp="1" noChangeArrowheads="1"/>
          </p:cNvSpPr>
          <p:nvPr>
            <p:ph type="dt" sz="half" idx="10"/>
          </p:nvPr>
        </p:nvSpPr>
        <p:spPr/>
        <p:txBody>
          <a:bodyPr/>
          <a:lstStyle>
            <a:lvl1pPr>
              <a:defRPr/>
            </a:lvl1pPr>
          </a:lstStyle>
          <a:p>
            <a:pPr>
              <a:defRPr/>
            </a:pPr>
            <a:r>
              <a:rPr lang="en-US"/>
              <a:t> </a:t>
            </a:r>
          </a:p>
        </p:txBody>
      </p:sp>
      <p:sp>
        <p:nvSpPr>
          <p:cNvPr id="6" name="Rectangle 12"/>
          <p:cNvSpPr>
            <a:spLocks noGrp="1" noChangeArrowheads="1"/>
          </p:cNvSpPr>
          <p:nvPr>
            <p:ph type="ftr" sz="quarter" idx="11"/>
          </p:nvPr>
        </p:nvSpPr>
        <p:spPr/>
        <p:txBody>
          <a:bodyPr/>
          <a:lstStyle>
            <a:lvl1pPr>
              <a:defRPr/>
            </a:lvl1pPr>
          </a:lstStyle>
          <a:p>
            <a:pPr>
              <a:defRPr/>
            </a:pPr>
            <a:endParaRPr lang="en-US"/>
          </a:p>
        </p:txBody>
      </p:sp>
      <p:sp>
        <p:nvSpPr>
          <p:cNvPr id="7" name="Rectangle 13"/>
          <p:cNvSpPr>
            <a:spLocks noGrp="1" noChangeArrowheads="1"/>
          </p:cNvSpPr>
          <p:nvPr>
            <p:ph type="sldNum" sz="quarter" idx="12"/>
          </p:nvPr>
        </p:nvSpPr>
        <p:spPr/>
        <p:txBody>
          <a:bodyPr/>
          <a:lstStyle>
            <a:lvl1pPr>
              <a:defRPr/>
            </a:lvl1pPr>
          </a:lstStyle>
          <a:p>
            <a:pPr>
              <a:defRPr/>
            </a:pPr>
            <a:fld id="{07DEAD37-739C-422B-8A3F-8AA44FA305C1}" type="slidenum">
              <a:rPr lang="en-US"/>
              <a:pPr>
                <a:defRPr/>
              </a:pPr>
              <a:t>‹#›</a:t>
            </a:fld>
            <a:endParaRPr lang="en-US"/>
          </a:p>
        </p:txBody>
      </p:sp>
    </p:spTree>
    <p:extLst>
      <p:ext uri="{BB962C8B-B14F-4D97-AF65-F5344CB8AC3E}">
        <p14:creationId xmlns:p14="http://schemas.microsoft.com/office/powerpoint/2010/main" val="351988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p:txBody>
          <a:bodyPr/>
          <a:lstStyle>
            <a:lvl1pPr>
              <a:defRPr/>
            </a:lvl1pPr>
          </a:lstStyle>
          <a:p>
            <a:pPr>
              <a:defRPr/>
            </a:pPr>
            <a:r>
              <a:rPr lang="en-US"/>
              <a:t> </a:t>
            </a:r>
          </a:p>
        </p:txBody>
      </p:sp>
      <p:sp>
        <p:nvSpPr>
          <p:cNvPr id="4" name="Rectangle 12"/>
          <p:cNvSpPr>
            <a:spLocks noGrp="1" noChangeArrowheads="1"/>
          </p:cNvSpPr>
          <p:nvPr>
            <p:ph type="ftr" sz="quarter" idx="11"/>
          </p:nvPr>
        </p:nvSpPr>
        <p:spPr/>
        <p:txBody>
          <a:bodyPr/>
          <a:lstStyle>
            <a:lvl1pPr>
              <a:defRPr/>
            </a:lvl1pPr>
          </a:lstStyle>
          <a:p>
            <a:pPr>
              <a:defRPr/>
            </a:pPr>
            <a:endParaRPr lang="en-US"/>
          </a:p>
        </p:txBody>
      </p:sp>
      <p:sp>
        <p:nvSpPr>
          <p:cNvPr id="5" name="Rectangle 13"/>
          <p:cNvSpPr>
            <a:spLocks noGrp="1" noChangeArrowheads="1"/>
          </p:cNvSpPr>
          <p:nvPr>
            <p:ph type="sldNum" sz="quarter" idx="12"/>
          </p:nvPr>
        </p:nvSpPr>
        <p:spPr/>
        <p:txBody>
          <a:bodyPr/>
          <a:lstStyle>
            <a:lvl1pPr>
              <a:defRPr/>
            </a:lvl1pPr>
          </a:lstStyle>
          <a:p>
            <a:pPr>
              <a:defRPr/>
            </a:pPr>
            <a:fld id="{68E8C6BD-4D12-4496-B90D-8113B0CC921B}" type="slidenum">
              <a:rPr lang="en-US"/>
              <a:pPr>
                <a:defRPr/>
              </a:pPr>
              <a:t>‹#›</a:t>
            </a:fld>
            <a:endParaRPr lang="en-US"/>
          </a:p>
        </p:txBody>
      </p:sp>
    </p:spTree>
    <p:extLst>
      <p:ext uri="{BB962C8B-B14F-4D97-AF65-F5344CB8AC3E}">
        <p14:creationId xmlns:p14="http://schemas.microsoft.com/office/powerpoint/2010/main" val="139191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r>
              <a:rPr lang="en-US"/>
              <a:t>1/11/2010</a:t>
            </a:r>
          </a:p>
        </p:txBody>
      </p:sp>
      <p:sp>
        <p:nvSpPr>
          <p:cNvPr id="3" name="Rectangle 12"/>
          <p:cNvSpPr>
            <a:spLocks noGrp="1" noChangeArrowheads="1"/>
          </p:cNvSpPr>
          <p:nvPr>
            <p:ph type="ftr" sz="quarter" idx="11"/>
          </p:nvPr>
        </p:nvSpPr>
        <p:spPr/>
        <p:txBody>
          <a:bodyPr/>
          <a:lstStyle>
            <a:lvl1pPr>
              <a:defRPr/>
            </a:lvl1pPr>
          </a:lstStyle>
          <a:p>
            <a:pPr>
              <a:defRPr/>
            </a:pPr>
            <a:endParaRPr lang="en-US"/>
          </a:p>
        </p:txBody>
      </p:sp>
      <p:sp>
        <p:nvSpPr>
          <p:cNvPr id="4" name="Rectangle 13"/>
          <p:cNvSpPr>
            <a:spLocks noGrp="1" noChangeArrowheads="1"/>
          </p:cNvSpPr>
          <p:nvPr>
            <p:ph type="sldNum" sz="quarter" idx="12"/>
          </p:nvPr>
        </p:nvSpPr>
        <p:spPr/>
        <p:txBody>
          <a:bodyPr/>
          <a:lstStyle>
            <a:lvl1pPr>
              <a:defRPr/>
            </a:lvl1pPr>
          </a:lstStyle>
          <a:p>
            <a:pPr>
              <a:defRPr/>
            </a:pPr>
            <a:fld id="{A1E07830-5529-4C20-A1DD-54FC996C75D9}" type="slidenum">
              <a:rPr lang="en-US"/>
              <a:pPr>
                <a:defRPr/>
              </a:pPr>
              <a:t>‹#›</a:t>
            </a:fld>
            <a:endParaRPr lang="en-US"/>
          </a:p>
        </p:txBody>
      </p:sp>
    </p:spTree>
    <p:extLst>
      <p:ext uri="{BB962C8B-B14F-4D97-AF65-F5344CB8AC3E}">
        <p14:creationId xmlns:p14="http://schemas.microsoft.com/office/powerpoint/2010/main" val="81440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9144000" cy="6858000"/>
            <a:chOff x="0" y="0"/>
            <a:chExt cx="9144000" cy="6858000"/>
          </a:xfrm>
        </p:grpSpPr>
        <p:sp>
          <p:nvSpPr>
            <p:cNvPr id="5" name="Rectangle 4"/>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 name="Freeform 6"/>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990600" y="1017588"/>
            <a:ext cx="7178675" cy="4830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990600" y="1009650"/>
            <a:ext cx="7180263" cy="4832350"/>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35684">
            <a:off x="769938" y="701675"/>
            <a:ext cx="5667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C:\Users\Administrator\Desktop\Pushpin Dev\Assets\pushpin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96196">
            <a:off x="7854950" y="749300"/>
            <a:ext cx="5667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3"/>
          <p:cNvSpPr txBox="1">
            <a:spLocks noChangeArrowheads="1"/>
          </p:cNvSpPr>
          <p:nvPr userDrawn="1"/>
        </p:nvSpPr>
        <p:spPr bwMode="auto">
          <a:xfrm>
            <a:off x="6858000" y="6362700"/>
            <a:ext cx="1905000" cy="457200"/>
          </a:xfrm>
          <a:prstGeom prst="rect">
            <a:avLst/>
          </a:prstGeom>
          <a:noFill/>
          <a:ln w="9525">
            <a:noFill/>
            <a:miter lim="800000"/>
            <a:headEnd/>
            <a:tailEnd/>
          </a:ln>
          <a:effectLst/>
        </p:spPr>
        <p:txBody>
          <a:bodyPr anchor="b"/>
          <a:lstStyle>
            <a:lvl1pPr algn="r">
              <a:defRPr sz="2000">
                <a:solidFill>
                  <a:srgbClr val="00B888"/>
                </a:solidFill>
              </a:defRPr>
            </a:lvl1pPr>
          </a:lstStyle>
          <a:p>
            <a:pPr>
              <a:defRPr/>
            </a:pPr>
            <a:r>
              <a:rPr lang="en-US" dirty="0"/>
              <a:t> /85</a:t>
            </a:r>
          </a:p>
        </p:txBody>
      </p:sp>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3"/>
          <p:cNvSpPr>
            <a:spLocks noGrp="1"/>
          </p:cNvSpPr>
          <p:nvPr>
            <p:ph type="dt" sz="half" idx="10"/>
          </p:nvPr>
        </p:nvSpPr>
        <p:spPr>
          <a:xfrm>
            <a:off x="6770688" y="5357813"/>
            <a:ext cx="1214437" cy="365125"/>
          </a:xfrm>
        </p:spPr>
        <p:txBody>
          <a:bodyPr/>
          <a:lstStyle>
            <a:lvl1pPr>
              <a:defRPr smtClean="0"/>
            </a:lvl1pPr>
          </a:lstStyle>
          <a:p>
            <a:pPr>
              <a:defRPr/>
            </a:pPr>
            <a:r>
              <a:rPr lang="en-US"/>
              <a:t> </a:t>
            </a:r>
          </a:p>
        </p:txBody>
      </p:sp>
      <p:sp>
        <p:nvSpPr>
          <p:cNvPr id="14" name="Footer Placeholder 4"/>
          <p:cNvSpPr>
            <a:spLocks noGrp="1"/>
          </p:cNvSpPr>
          <p:nvPr>
            <p:ph type="ftr" sz="quarter" idx="11"/>
          </p:nvPr>
        </p:nvSpPr>
        <p:spPr>
          <a:xfrm>
            <a:off x="1174750" y="5357813"/>
            <a:ext cx="5033963" cy="365125"/>
          </a:xfrm>
        </p:spPr>
        <p:txBody>
          <a:bodyPr/>
          <a:lstStyle>
            <a:lvl1pPr>
              <a:defRPr/>
            </a:lvl1pPr>
          </a:lstStyle>
          <a:p>
            <a:pPr>
              <a:defRPr/>
            </a:pPr>
            <a:endParaRPr lang="en-US"/>
          </a:p>
        </p:txBody>
      </p:sp>
      <p:sp>
        <p:nvSpPr>
          <p:cNvPr id="15" name="Slide Number Placeholder 5"/>
          <p:cNvSpPr>
            <a:spLocks noGrp="1"/>
          </p:cNvSpPr>
          <p:nvPr>
            <p:ph type="sldNum" sz="quarter" idx="12"/>
          </p:nvPr>
        </p:nvSpPr>
        <p:spPr>
          <a:xfrm>
            <a:off x="6213475" y="5357813"/>
            <a:ext cx="554038" cy="365125"/>
          </a:xfrm>
        </p:spPr>
        <p:txBody>
          <a:bodyPr/>
          <a:lstStyle>
            <a:lvl1pPr algn="ctr">
              <a:defRPr smtClean="0"/>
            </a:lvl1pPr>
          </a:lstStyle>
          <a:p>
            <a:pPr>
              <a:defRPr/>
            </a:pPr>
            <a:fld id="{35996C33-B971-4685-AC9D-4060A9B43FAD}" type="slidenum">
              <a:rPr lang="en-US"/>
              <a:pPr>
                <a:defRPr/>
              </a:pPr>
              <a:t>‹#›</a:t>
            </a:fld>
            <a:endParaRPr lang="en-US"/>
          </a:p>
        </p:txBody>
      </p:sp>
    </p:spTree>
    <p:extLst>
      <p:ext uri="{BB962C8B-B14F-4D97-AF65-F5344CB8AC3E}">
        <p14:creationId xmlns:p14="http://schemas.microsoft.com/office/powerpoint/2010/main" val="385276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smtClean="0"/>
            </a:lvl1pPr>
          </a:lstStyle>
          <a:p>
            <a:pPr>
              <a:defRPr/>
            </a:pPr>
            <a:r>
              <a:rPr lang="en-US"/>
              <a:t> </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82F288-CC9F-4BAF-A3E4-476CC9CF84DA}" type="slidenum">
              <a:rPr lang="en-US"/>
              <a:pPr>
                <a:defRPr/>
              </a:pPr>
              <a:t>‹#›</a:t>
            </a:fld>
            <a:endParaRPr lang="en-US"/>
          </a:p>
        </p:txBody>
      </p:sp>
    </p:spTree>
    <p:extLst>
      <p:ext uri="{BB962C8B-B14F-4D97-AF65-F5344CB8AC3E}">
        <p14:creationId xmlns:p14="http://schemas.microsoft.com/office/powerpoint/2010/main" val="762679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r>
              <a:rPr lang="en-US"/>
              <a:t> </a:t>
            </a:r>
            <a:fld id="{24EFB67F-20DD-435A-88DC-4E8DD1789F46}" type="slidenum">
              <a:rPr lang="en-US"/>
              <a:pPr>
                <a:defRPr/>
              </a:pPr>
              <a:t>‹#›</a:t>
            </a:fld>
            <a:endParaRPr lang="en-US"/>
          </a:p>
        </p:txBody>
      </p:sp>
    </p:spTree>
    <p:extLst>
      <p:ext uri="{BB962C8B-B14F-4D97-AF65-F5344CB8AC3E}">
        <p14:creationId xmlns:p14="http://schemas.microsoft.com/office/powerpoint/2010/main" val="1018116040"/>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5"/>
          </p:nvPr>
        </p:nvSpPr>
        <p:spPr/>
        <p:txBody>
          <a:bodyPr/>
          <a:lstStyle>
            <a:lvl1pPr>
              <a:defRPr smtClean="0"/>
            </a:lvl1pPr>
          </a:lstStyle>
          <a:p>
            <a:pPr>
              <a:defRPr/>
            </a:pPr>
            <a:r>
              <a:rPr lang="en-US"/>
              <a:t> </a:t>
            </a:r>
          </a:p>
        </p:txBody>
      </p:sp>
      <p:sp>
        <p:nvSpPr>
          <p:cNvPr id="6" name="Footer Placeholder 5"/>
          <p:cNvSpPr>
            <a:spLocks noGrp="1"/>
          </p:cNvSpPr>
          <p:nvPr>
            <p:ph type="ftr" sz="quarter" idx="16"/>
          </p:nvPr>
        </p:nvSpPr>
        <p:spPr/>
        <p:txBody>
          <a:bodyPr/>
          <a:lstStyle>
            <a:lvl1pPr>
              <a:defRPr/>
            </a:lvl1pPr>
          </a:lstStyle>
          <a:p>
            <a:pPr>
              <a:defRPr/>
            </a:pPr>
            <a:endParaRPr lang="en-US"/>
          </a:p>
        </p:txBody>
      </p:sp>
      <p:sp>
        <p:nvSpPr>
          <p:cNvPr id="7" name="Slide Number Placeholder 6"/>
          <p:cNvSpPr>
            <a:spLocks noGrp="1"/>
          </p:cNvSpPr>
          <p:nvPr>
            <p:ph type="sldNum" sz="quarter" idx="17"/>
          </p:nvPr>
        </p:nvSpPr>
        <p:spPr/>
        <p:txBody>
          <a:bodyPr/>
          <a:lstStyle>
            <a:lvl1pPr>
              <a:defRPr/>
            </a:lvl1pPr>
          </a:lstStyle>
          <a:p>
            <a:pPr>
              <a:defRPr/>
            </a:pPr>
            <a:fld id="{D3D69CFC-F34A-4C13-8DA6-F5AA77655BD8}" type="slidenum">
              <a:rPr lang="en-US"/>
              <a:pPr>
                <a:defRPr/>
              </a:pPr>
              <a:t>‹#›</a:t>
            </a:fld>
            <a:endParaRPr lang="en-US"/>
          </a:p>
        </p:txBody>
      </p:sp>
    </p:spTree>
    <p:extLst>
      <p:ext uri="{BB962C8B-B14F-4D97-AF65-F5344CB8AC3E}">
        <p14:creationId xmlns:p14="http://schemas.microsoft.com/office/powerpoint/2010/main" val="3305257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3.jpe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4127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27" name="Rectangle 3"/>
          <p:cNvSpPr>
            <a:spLocks noChangeArrowheads="1"/>
          </p:cNvSpPr>
          <p:nvPr/>
        </p:nvSpPr>
        <p:spPr bwMode="ltGray">
          <a:xfrm>
            <a:off x="800100" y="4127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28" name="Rectangle 4"/>
          <p:cNvSpPr>
            <a:spLocks noChangeArrowheads="1"/>
          </p:cNvSpPr>
          <p:nvPr/>
        </p:nvSpPr>
        <p:spPr bwMode="ltGray">
          <a:xfrm>
            <a:off x="541338" y="8350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29" name="Rectangle 5"/>
          <p:cNvSpPr>
            <a:spLocks noChangeArrowheads="1"/>
          </p:cNvSpPr>
          <p:nvPr/>
        </p:nvSpPr>
        <p:spPr bwMode="ltGray">
          <a:xfrm>
            <a:off x="911225" y="8350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30" name="Rectangle 6"/>
          <p:cNvSpPr>
            <a:spLocks noChangeArrowheads="1"/>
          </p:cNvSpPr>
          <p:nvPr/>
        </p:nvSpPr>
        <p:spPr bwMode="ltGray">
          <a:xfrm>
            <a:off x="127000" y="7620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31" name="Rectangle 7"/>
          <p:cNvSpPr>
            <a:spLocks noChangeArrowheads="1"/>
          </p:cNvSpPr>
          <p:nvPr/>
        </p:nvSpPr>
        <p:spPr bwMode="gray">
          <a:xfrm>
            <a:off x="762000" y="3048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32" name="Rectangle 8"/>
          <p:cNvSpPr>
            <a:spLocks noChangeArrowheads="1"/>
          </p:cNvSpPr>
          <p:nvPr/>
        </p:nvSpPr>
        <p:spPr bwMode="gray">
          <a:xfrm>
            <a:off x="442913" y="10953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cs typeface="Arial" pitchFamily="34" charset="0"/>
            </a:endParaRPr>
          </a:p>
        </p:txBody>
      </p:sp>
      <p:sp>
        <p:nvSpPr>
          <p:cNvPr id="1033" name="Rectangle 9"/>
          <p:cNvSpPr>
            <a:spLocks noGrp="1" noChangeArrowheads="1"/>
          </p:cNvSpPr>
          <p:nvPr>
            <p:ph type="title"/>
          </p:nvPr>
        </p:nvSpPr>
        <p:spPr bwMode="auto">
          <a:xfrm>
            <a:off x="1150938" y="76200"/>
            <a:ext cx="7612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762000" y="1295400"/>
            <a:ext cx="8001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9" name="Rectangle 11"/>
          <p:cNvSpPr>
            <a:spLocks noGrp="1" noChangeArrowheads="1"/>
          </p:cNvSpPr>
          <p:nvPr>
            <p:ph type="dt" sz="half" idx="2"/>
          </p:nvPr>
        </p:nvSpPr>
        <p:spPr bwMode="auto">
          <a:xfrm>
            <a:off x="762000" y="63627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2000">
                <a:solidFill>
                  <a:srgbClr val="00B888"/>
                </a:solidFill>
              </a:defRPr>
            </a:lvl1pPr>
          </a:lstStyle>
          <a:p>
            <a:pPr>
              <a:defRPr/>
            </a:pPr>
            <a:endParaRPr lang="en-US"/>
          </a:p>
        </p:txBody>
      </p:sp>
      <p:sp>
        <p:nvSpPr>
          <p:cNvPr id="7180" name="Rectangle 12"/>
          <p:cNvSpPr>
            <a:spLocks noGrp="1" noChangeArrowheads="1"/>
          </p:cNvSpPr>
          <p:nvPr>
            <p:ph type="ftr" sz="quarter" idx="3"/>
          </p:nvPr>
        </p:nvSpPr>
        <p:spPr bwMode="auto">
          <a:xfrm>
            <a:off x="3276600" y="63627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ahoma" pitchFamily="34" charset="0"/>
                <a:cs typeface="Arial" charset="0"/>
              </a:defRPr>
            </a:lvl1pPr>
          </a:lstStyle>
          <a:p>
            <a:pPr>
              <a:defRPr/>
            </a:pPr>
            <a:endParaRPr lang="en-US"/>
          </a:p>
        </p:txBody>
      </p:sp>
      <p:sp>
        <p:nvSpPr>
          <p:cNvPr id="7181" name="Rectangle 13"/>
          <p:cNvSpPr>
            <a:spLocks noGrp="1" noChangeArrowheads="1"/>
          </p:cNvSpPr>
          <p:nvPr>
            <p:ph type="sldNum" sz="quarter" idx="4"/>
          </p:nvPr>
        </p:nvSpPr>
        <p:spPr bwMode="auto">
          <a:xfrm>
            <a:off x="6553200" y="63627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2000">
                <a:solidFill>
                  <a:srgbClr val="00B888"/>
                </a:solidFill>
              </a:defRPr>
            </a:lvl1pPr>
          </a:lstStyle>
          <a:p>
            <a:pPr>
              <a:defRPr/>
            </a:pPr>
            <a:r>
              <a:rPr lang="en-US"/>
              <a:t> </a:t>
            </a:r>
            <a:fld id="{F24141B3-A6FA-482C-AB97-B3E0A010B16C}" type="slidenum">
              <a:rPr lang="en-US"/>
              <a:pPr>
                <a:defRPr/>
              </a:pPr>
              <a:t>‹#›</a:t>
            </a:fld>
            <a:endParaRPr lang="en-US"/>
          </a:p>
        </p:txBody>
      </p:sp>
      <p:sp>
        <p:nvSpPr>
          <p:cNvPr id="14" name="Rectangle 13"/>
          <p:cNvSpPr txBox="1">
            <a:spLocks noChangeArrowheads="1"/>
          </p:cNvSpPr>
          <p:nvPr userDrawn="1"/>
        </p:nvSpPr>
        <p:spPr bwMode="auto">
          <a:xfrm>
            <a:off x="6858000" y="6362700"/>
            <a:ext cx="1905000" cy="457200"/>
          </a:xfrm>
          <a:prstGeom prst="rect">
            <a:avLst/>
          </a:prstGeom>
          <a:noFill/>
          <a:ln w="9525">
            <a:noFill/>
            <a:miter lim="800000"/>
            <a:headEnd/>
            <a:tailEnd/>
          </a:ln>
          <a:effectLst/>
        </p:spPr>
        <p:txBody>
          <a:bodyPr anchor="b"/>
          <a:lstStyle>
            <a:lvl1pPr algn="r">
              <a:defRPr sz="2000">
                <a:solidFill>
                  <a:srgbClr val="00B888"/>
                </a:solidFill>
              </a:defRPr>
            </a:lvl1pPr>
          </a:lstStyle>
          <a:p>
            <a:pPr>
              <a:defRPr/>
            </a:pPr>
            <a:r>
              <a:rPr lang="en-US" dirty="0"/>
              <a:t> /85</a:t>
            </a: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Lst>
  <p:hf hdr="0" ftr="0"/>
  <p:txStyles>
    <p:titleStyle>
      <a:lvl1pPr algn="l" rtl="0" eaLnBrk="0" fontAlgn="base" hangingPunct="0">
        <a:spcBef>
          <a:spcPct val="0"/>
        </a:spcBef>
        <a:spcAft>
          <a:spcPct val="0"/>
        </a:spcAft>
        <a:defRPr sz="3200" b="1">
          <a:solidFill>
            <a:srgbClr val="00B888"/>
          </a:solidFill>
          <a:latin typeface="+mj-lt"/>
          <a:ea typeface="+mj-ea"/>
          <a:cs typeface="+mj-cs"/>
        </a:defRPr>
      </a:lvl1pPr>
      <a:lvl2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2pPr>
      <a:lvl3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3pPr>
      <a:lvl4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4pPr>
      <a:lvl5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5pPr>
      <a:lvl6pPr marL="457200" algn="l" rtl="0" fontAlgn="base">
        <a:spcBef>
          <a:spcPct val="0"/>
        </a:spcBef>
        <a:spcAft>
          <a:spcPct val="0"/>
        </a:spcAft>
        <a:defRPr sz="3600">
          <a:solidFill>
            <a:srgbClr val="00B888"/>
          </a:solidFill>
          <a:latin typeface="Times New Roman" pitchFamily="18" charset="0"/>
          <a:cs typeface="Times New Roman" pitchFamily="18" charset="0"/>
        </a:defRPr>
      </a:lvl6pPr>
      <a:lvl7pPr marL="914400" algn="l" rtl="0" fontAlgn="base">
        <a:spcBef>
          <a:spcPct val="0"/>
        </a:spcBef>
        <a:spcAft>
          <a:spcPct val="0"/>
        </a:spcAft>
        <a:defRPr sz="3600">
          <a:solidFill>
            <a:srgbClr val="00B888"/>
          </a:solidFill>
          <a:latin typeface="Times New Roman" pitchFamily="18" charset="0"/>
          <a:cs typeface="Times New Roman" pitchFamily="18" charset="0"/>
        </a:defRPr>
      </a:lvl7pPr>
      <a:lvl8pPr marL="1371600" algn="l" rtl="0" fontAlgn="base">
        <a:spcBef>
          <a:spcPct val="0"/>
        </a:spcBef>
        <a:spcAft>
          <a:spcPct val="0"/>
        </a:spcAft>
        <a:defRPr sz="3600">
          <a:solidFill>
            <a:srgbClr val="00B888"/>
          </a:solidFill>
          <a:latin typeface="Times New Roman" pitchFamily="18" charset="0"/>
          <a:cs typeface="Times New Roman" pitchFamily="18" charset="0"/>
        </a:defRPr>
      </a:lvl8pPr>
      <a:lvl9pPr marL="1828800" algn="l" rtl="0" fontAlgn="base">
        <a:spcBef>
          <a:spcPct val="0"/>
        </a:spcBef>
        <a:spcAft>
          <a:spcPct val="0"/>
        </a:spcAft>
        <a:defRPr sz="3600">
          <a:solidFill>
            <a:srgbClr val="00B888"/>
          </a:solidFill>
          <a:latin typeface="Times New Roman" pitchFamily="18" charset="0"/>
          <a:cs typeface="Times New Roman" pitchFamily="18" charset="0"/>
        </a:defRPr>
      </a:lvl9pPr>
    </p:titleStyle>
    <p:bodyStyle>
      <a:lvl1pPr marL="342900" indent="-342900" algn="just" rtl="0" eaLnBrk="0" fontAlgn="base" hangingPunct="0">
        <a:spcBef>
          <a:spcPct val="20000"/>
        </a:spcBef>
        <a:spcAft>
          <a:spcPct val="0"/>
        </a:spcAft>
        <a:buClr>
          <a:schemeClr val="folHlink"/>
        </a:buClr>
        <a:buSzPct val="75000"/>
        <a:buFont typeface="Wingdings" pitchFamily="2" charset="2"/>
        <a:buChar char="v"/>
        <a:defRPr sz="2400">
          <a:solidFill>
            <a:schemeClr val="folHlink"/>
          </a:solidFill>
          <a:latin typeface="+mn-lt"/>
          <a:ea typeface="+mn-ea"/>
          <a:cs typeface="+mn-cs"/>
        </a:defRPr>
      </a:lvl1pPr>
      <a:lvl2pPr marL="742950" indent="-285750" algn="just" rtl="0" eaLnBrk="0" fontAlgn="base" hangingPunct="0">
        <a:spcBef>
          <a:spcPct val="20000"/>
        </a:spcBef>
        <a:spcAft>
          <a:spcPct val="0"/>
        </a:spcAft>
        <a:buClr>
          <a:srgbClr val="CC0066"/>
        </a:buClr>
        <a:buSzPct val="55000"/>
        <a:buFont typeface="Wingdings" pitchFamily="2" charset="2"/>
        <a:buChar char="n"/>
        <a:defRPr sz="2000">
          <a:solidFill>
            <a:srgbClr val="CC0066"/>
          </a:solidFill>
          <a:latin typeface="+mn-lt"/>
          <a:cs typeface="+mn-cs"/>
        </a:defRPr>
      </a:lvl2pPr>
      <a:lvl3pPr marL="1143000" indent="-228600" algn="just" rtl="0" eaLnBrk="0" fontAlgn="base" hangingPunct="0">
        <a:spcBef>
          <a:spcPct val="20000"/>
        </a:spcBef>
        <a:spcAft>
          <a:spcPct val="0"/>
        </a:spcAft>
        <a:buClr>
          <a:srgbClr val="FF0000"/>
        </a:buClr>
        <a:buSzPct val="50000"/>
        <a:buFont typeface="Courier New" pitchFamily="49" charset="0"/>
        <a:buChar char="o"/>
        <a:defRPr sz="2000">
          <a:solidFill>
            <a:srgbClr val="FF0000"/>
          </a:solidFill>
          <a:latin typeface="+mn-lt"/>
          <a:cs typeface="+mn-cs"/>
        </a:defRPr>
      </a:lvl3pPr>
      <a:lvl4pPr marL="1600200" indent="-228600" algn="just" rtl="0" eaLnBrk="0" fontAlgn="base" hangingPunct="0">
        <a:spcBef>
          <a:spcPct val="20000"/>
        </a:spcBef>
        <a:spcAft>
          <a:spcPct val="0"/>
        </a:spcAft>
        <a:buClr>
          <a:schemeClr val="accent2"/>
        </a:buClr>
        <a:buSzPct val="55000"/>
        <a:buFont typeface="Wingdings" pitchFamily="2" charset="2"/>
        <a:buChar char="Ø"/>
        <a:defRPr sz="2000">
          <a:solidFill>
            <a:schemeClr val="accent2"/>
          </a:solidFill>
          <a:latin typeface="+mn-lt"/>
          <a:cs typeface="+mn-cs"/>
        </a:defRPr>
      </a:lvl4pPr>
      <a:lvl5pPr marL="2057400" indent="-228600" algn="just" rtl="0" eaLnBrk="0" fontAlgn="base" hangingPunct="0">
        <a:spcBef>
          <a:spcPct val="20000"/>
        </a:spcBef>
        <a:spcAft>
          <a:spcPct val="0"/>
        </a:spcAft>
        <a:buClr>
          <a:schemeClr val="accent1"/>
        </a:buClr>
        <a:buSzPct val="50000"/>
        <a:buFont typeface="Arial" pitchFamily="34" charset="0"/>
        <a:buChar char="•"/>
        <a:defRPr sz="1600">
          <a:solidFill>
            <a:schemeClr val="accent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1600">
          <a:solidFill>
            <a:schemeClr val="accent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1600">
          <a:solidFill>
            <a:schemeClr val="accent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1600">
          <a:solidFill>
            <a:schemeClr val="accent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1600">
          <a:solidFill>
            <a:schemeClr val="accent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050" name="Group 15"/>
          <p:cNvGrpSpPr>
            <a:grpSpLocks/>
          </p:cNvGrpSpPr>
          <p:nvPr/>
        </p:nvGrpSpPr>
        <p:grpSpPr bwMode="auto">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731838" y="574675"/>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731838" y="576263"/>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56" name="Picture 2" descr="C:\Users\Administrator\Desktop\Pushpin Dev\Assets\pushpinLef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435684">
            <a:off x="544513" y="273050"/>
            <a:ext cx="5667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2" descr="C:\Users\Administrator\Desktop\Pushpin Dev\Assets\pushpinLef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4096196">
            <a:off x="8115300" y="298450"/>
            <a:ext cx="5667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itle Placeholder 1"/>
          <p:cNvSpPr>
            <a:spLocks noGrp="1"/>
          </p:cNvSpPr>
          <p:nvPr>
            <p:ph type="title"/>
          </p:nvPr>
        </p:nvSpPr>
        <p:spPr bwMode="auto">
          <a:xfrm>
            <a:off x="1095375" y="817563"/>
            <a:ext cx="696436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9" name="Text Placeholder 2"/>
          <p:cNvSpPr>
            <a:spLocks noGrp="1"/>
          </p:cNvSpPr>
          <p:nvPr>
            <p:ph type="body" idx="1"/>
          </p:nvPr>
        </p:nvSpPr>
        <p:spPr bwMode="auto">
          <a:xfrm>
            <a:off x="1463675" y="2119313"/>
            <a:ext cx="6196013"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a:defRPr/>
            </a:pPr>
            <a:endParaRPr lang="en-US"/>
          </a:p>
        </p:txBody>
      </p:sp>
      <p:sp>
        <p:nvSpPr>
          <p:cNvPr id="5" name="Footer Placeholder 4"/>
          <p:cNvSpPr>
            <a:spLocks noGrp="1"/>
          </p:cNvSpPr>
          <p:nvPr>
            <p:ph type="ftr" sz="quarter" idx="3"/>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a:defRPr/>
            </a:pPr>
            <a:endParaRPr lang="en-US"/>
          </a:p>
        </p:txBody>
      </p:sp>
      <p:sp>
        <p:nvSpPr>
          <p:cNvPr id="6" name="Slide Number Placeholder 5"/>
          <p:cNvSpPr>
            <a:spLocks noGrp="1"/>
          </p:cNvSpPr>
          <p:nvPr>
            <p:ph type="sldNum" sz="quarter" idx="4"/>
          </p:nvPr>
        </p:nvSpPr>
        <p:spPr>
          <a:xfrm>
            <a:off x="7670800" y="5808663"/>
            <a:ext cx="554038" cy="365125"/>
          </a:xfrm>
          <a:prstGeom prst="rect">
            <a:avLst/>
          </a:prstGeom>
        </p:spPr>
        <p:txBody>
          <a:bodyPr vert="horz" lIns="91440" tIns="45720" rIns="91440" bIns="45720" rtlCol="0" anchor="ctr"/>
          <a:lstStyle>
            <a:lvl1pPr algn="r">
              <a:defRPr sz="1400" smtClean="0">
                <a:solidFill>
                  <a:schemeClr val="tx2"/>
                </a:solidFill>
                <a:latin typeface="Rage Italic" pitchFamily="66" charset="0"/>
              </a:defRPr>
            </a:lvl1pPr>
          </a:lstStyle>
          <a:p>
            <a:pPr>
              <a:defRPr/>
            </a:pPr>
            <a:r>
              <a:rPr lang="en-US"/>
              <a:t> </a:t>
            </a:r>
            <a:fld id="{650D6825-CE59-4104-8E8B-9B01F30C95D9}" type="slidenum">
              <a:rPr lang="en-US"/>
              <a:pPr>
                <a:defRPr/>
              </a:pPr>
              <a:t>‹#›</a:t>
            </a:fld>
            <a:endParaRPr lang="en-US"/>
          </a:p>
        </p:txBody>
      </p:sp>
      <p:sp>
        <p:nvSpPr>
          <p:cNvPr id="15" name="Rectangle 13"/>
          <p:cNvSpPr txBox="1">
            <a:spLocks noChangeArrowheads="1"/>
          </p:cNvSpPr>
          <p:nvPr userDrawn="1"/>
        </p:nvSpPr>
        <p:spPr bwMode="auto">
          <a:xfrm>
            <a:off x="6858000" y="6362700"/>
            <a:ext cx="1905000" cy="457200"/>
          </a:xfrm>
          <a:prstGeom prst="rect">
            <a:avLst/>
          </a:prstGeom>
          <a:noFill/>
          <a:ln w="9525">
            <a:noFill/>
            <a:miter lim="800000"/>
            <a:headEnd/>
            <a:tailEnd/>
          </a:ln>
          <a:effectLst/>
        </p:spPr>
        <p:txBody>
          <a:bodyPr anchor="b"/>
          <a:lstStyle>
            <a:lvl1pPr algn="r">
              <a:defRPr sz="2000">
                <a:solidFill>
                  <a:srgbClr val="00B888"/>
                </a:solidFill>
              </a:defRPr>
            </a:lvl1pPr>
          </a:lstStyle>
          <a:p>
            <a:pPr>
              <a:defRPr/>
            </a:pPr>
            <a:r>
              <a:rPr lang="en-US" dirty="0"/>
              <a:t> /85</a:t>
            </a:r>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77" r:id="rId3"/>
    <p:sldLayoutId id="2147483988" r:id="rId4"/>
    <p:sldLayoutId id="2147483978" r:id="rId5"/>
    <p:sldLayoutId id="2147483989" r:id="rId6"/>
    <p:sldLayoutId id="2147483990" r:id="rId7"/>
    <p:sldLayoutId id="2147483991" r:id="rId8"/>
    <p:sldLayoutId id="2147483992" r:id="rId9"/>
    <p:sldLayoutId id="2147483979" r:id="rId10"/>
    <p:sldLayoutId id="2147483980" r:id="rId11"/>
  </p:sldLayoutIdLst>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onstantia" pitchFamily="18" charset="0"/>
        </a:defRPr>
      </a:lvl2pPr>
      <a:lvl3pPr algn="ctr" rtl="0" fontAlgn="base">
        <a:spcBef>
          <a:spcPct val="0"/>
        </a:spcBef>
        <a:spcAft>
          <a:spcPct val="0"/>
        </a:spcAft>
        <a:defRPr sz="4400">
          <a:solidFill>
            <a:schemeClr val="tx1"/>
          </a:solidFill>
          <a:latin typeface="Constantia" pitchFamily="18" charset="0"/>
        </a:defRPr>
      </a:lvl3pPr>
      <a:lvl4pPr algn="ctr" rtl="0" fontAlgn="base">
        <a:spcBef>
          <a:spcPct val="0"/>
        </a:spcBef>
        <a:spcAft>
          <a:spcPct val="0"/>
        </a:spcAft>
        <a:defRPr sz="4400">
          <a:solidFill>
            <a:schemeClr val="tx1"/>
          </a:solidFill>
          <a:latin typeface="Constantia" pitchFamily="18" charset="0"/>
        </a:defRPr>
      </a:lvl4pPr>
      <a:lvl5pPr algn="ctr" rtl="0" fontAlgn="base">
        <a:spcBef>
          <a:spcPct val="0"/>
        </a:spcBef>
        <a:spcAft>
          <a:spcPct val="0"/>
        </a:spcAft>
        <a:defRPr sz="4400">
          <a:solidFill>
            <a:schemeClr val="tx1"/>
          </a:solidFill>
          <a:latin typeface="Constantia"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fontAlgn="base">
        <a:spcBef>
          <a:spcPct val="20000"/>
        </a:spcBef>
        <a:spcAft>
          <a:spcPct val="0"/>
        </a:spcAft>
        <a:buClr>
          <a:schemeClr val="accent2"/>
        </a:buClr>
        <a:buSzPct val="85000"/>
        <a:buFont typeface="Brush Script MT"/>
        <a:buChar char="O"/>
        <a:defRPr sz="2400" kern="1200">
          <a:solidFill>
            <a:schemeClr val="tx1"/>
          </a:solidFill>
          <a:latin typeface="+mn-lt"/>
          <a:ea typeface="+mn-ea"/>
          <a:cs typeface="+mn-cs"/>
        </a:defRPr>
      </a:lvl1pPr>
      <a:lvl2pPr marL="639763" indent="-273050" algn="l" rtl="0" fontAlgn="base">
        <a:spcBef>
          <a:spcPct val="20000"/>
        </a:spcBef>
        <a:spcAft>
          <a:spcPct val="0"/>
        </a:spcAft>
        <a:buClr>
          <a:schemeClr val="accent2"/>
        </a:buClr>
        <a:buSzPct val="85000"/>
        <a:buFont typeface="Brush Script MT"/>
        <a:buChar char="O"/>
        <a:defRPr sz="2200" kern="1200">
          <a:solidFill>
            <a:schemeClr val="tx1"/>
          </a:solidFill>
          <a:latin typeface="+mn-lt"/>
          <a:ea typeface="+mn-ea"/>
          <a:cs typeface="+mn-cs"/>
        </a:defRPr>
      </a:lvl2pPr>
      <a:lvl3pPr marL="914400" indent="-228600" algn="l" rtl="0" fontAlgn="base">
        <a:spcBef>
          <a:spcPct val="20000"/>
        </a:spcBef>
        <a:spcAft>
          <a:spcPct val="0"/>
        </a:spcAft>
        <a:buClr>
          <a:schemeClr val="accent2"/>
        </a:buClr>
        <a:buSzPct val="85000"/>
        <a:buFont typeface="Brush Script MT"/>
        <a:buChar char="O"/>
        <a:defRPr sz="2000" kern="1200">
          <a:solidFill>
            <a:schemeClr val="tx1"/>
          </a:solidFill>
          <a:latin typeface="+mn-lt"/>
          <a:ea typeface="+mn-ea"/>
          <a:cs typeface="+mn-cs"/>
        </a:defRPr>
      </a:lvl3pPr>
      <a:lvl4pPr marL="1279525" indent="-228600" algn="l" rtl="0" fontAlgn="base">
        <a:spcBef>
          <a:spcPct val="20000"/>
        </a:spcBef>
        <a:spcAft>
          <a:spcPct val="0"/>
        </a:spcAft>
        <a:buClr>
          <a:schemeClr val="accent2"/>
        </a:buClr>
        <a:buSzPct val="85000"/>
        <a:buFont typeface="Brush Script MT"/>
        <a:buChar char="O"/>
        <a:defRPr kern="1200">
          <a:solidFill>
            <a:schemeClr val="tx1"/>
          </a:solidFill>
          <a:latin typeface="+mn-lt"/>
          <a:ea typeface="+mn-ea"/>
          <a:cs typeface="+mn-cs"/>
        </a:defRPr>
      </a:lvl4pPr>
      <a:lvl5pPr marL="1644650" indent="-228600" algn="l" rtl="0" fontAlgn="base">
        <a:spcBef>
          <a:spcPct val="20000"/>
        </a:spcBef>
        <a:spcAft>
          <a:spcPct val="0"/>
        </a:spcAft>
        <a:buClr>
          <a:schemeClr val="accent2"/>
        </a:buClr>
        <a:buSzPct val="85000"/>
        <a:buFont typeface="Brush Script MT"/>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wmf"/></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6.emf"/><Relationship Id="rId4" Type="http://schemas.openxmlformats.org/officeDocument/2006/relationships/customXml" Target="../ink/ink2.xml"/><Relationship Id="rId9" Type="http://schemas.openxmlformats.org/officeDocument/2006/relationships/image" Target="../media/image1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2438400"/>
            <a:ext cx="7772400" cy="852488"/>
          </a:xfrm>
        </p:spPr>
        <p:txBody>
          <a:bodyPr rtlCol="0"/>
          <a:lstStyle/>
          <a:p>
            <a:pPr fontAlgn="auto">
              <a:spcAft>
                <a:spcPts val="0"/>
              </a:spcAft>
              <a:defRPr/>
            </a:pPr>
            <a:r>
              <a:rPr lang="en-US" b="1" spc="600">
                <a:solidFill>
                  <a:schemeClr val="hlink"/>
                </a:solidFill>
                <a:effectLst>
                  <a:outerShdw blurRad="38100" dist="38100" dir="2700000" algn="tl">
                    <a:srgbClr val="000000">
                      <a:alpha val="43137"/>
                    </a:srgbClr>
                  </a:outerShdw>
                </a:effectLst>
              </a:rPr>
              <a:t>LẬP TRÌNH NHÚNG</a:t>
            </a:r>
          </a:p>
        </p:txBody>
      </p:sp>
      <p:sp>
        <p:nvSpPr>
          <p:cNvPr id="6147" name="Rectangle 3"/>
          <p:cNvSpPr>
            <a:spLocks noGrp="1" noChangeArrowheads="1"/>
          </p:cNvSpPr>
          <p:nvPr>
            <p:ph type="subTitle" idx="1"/>
          </p:nvPr>
        </p:nvSpPr>
        <p:spPr>
          <a:xfrm>
            <a:off x="1371600" y="3505200"/>
            <a:ext cx="6400800" cy="762000"/>
          </a:xfrm>
        </p:spPr>
        <p:txBody>
          <a:bodyPr rtlCol="0">
            <a:normAutofit/>
          </a:bodyPr>
          <a:lstStyle/>
          <a:p>
            <a:pPr fontAlgn="auto">
              <a:spcAft>
                <a:spcPts val="0"/>
              </a:spcAft>
              <a:buFont typeface="Brush Script MT" pitchFamily="66" charset="0"/>
              <a:buNone/>
              <a:defRPr/>
            </a:pPr>
            <a:r>
              <a:rPr lang="en-US" sz="4000" b="1">
                <a:solidFill>
                  <a:srgbClr val="FF0000"/>
                </a:solidFill>
                <a:effectLst>
                  <a:outerShdw blurRad="38100" dist="38100" dir="2700000" algn="tl">
                    <a:srgbClr val="000000">
                      <a:alpha val="43137"/>
                    </a:srgbClr>
                  </a:outerShdw>
                </a:effectLst>
                <a:latin typeface=".Vn3DH" pitchFamily="34" charset="0"/>
              </a:rPr>
              <a:t>PIC 16F877A</a:t>
            </a:r>
          </a:p>
        </p:txBody>
      </p:sp>
      <p:sp>
        <p:nvSpPr>
          <p:cNvPr id="15364" name="Rectangle 14"/>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endParaRPr lang="en-US">
              <a:solidFill>
                <a:srgbClr val="00B888"/>
              </a:solidFill>
            </a:endParaRPr>
          </a:p>
        </p:txBody>
      </p:sp>
      <p:sp>
        <p:nvSpPr>
          <p:cNvPr id="15365" name="Rectangle 1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38494F7-892A-4841-B030-C6246F7F7BF5}" type="slidenum">
              <a:rPr lang="en-US">
                <a:solidFill>
                  <a:srgbClr val="00B888"/>
                </a:solidFill>
              </a:rPr>
              <a:pPr eaLnBrk="1" hangingPunct="1"/>
              <a:t>1</a:t>
            </a:fld>
            <a:endParaRPr lang="en-US">
              <a:solidFill>
                <a:srgbClr val="00B888"/>
              </a:solidFill>
            </a:endParaRPr>
          </a:p>
        </p:txBody>
      </p:sp>
      <p:sp>
        <p:nvSpPr>
          <p:cNvPr id="6148" name="Rectangle 4"/>
          <p:cNvSpPr>
            <a:spLocks noChangeArrowheads="1"/>
          </p:cNvSpPr>
          <p:nvPr/>
        </p:nvSpPr>
        <p:spPr bwMode="auto">
          <a:xfrm>
            <a:off x="685800" y="533400"/>
            <a:ext cx="777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sz="2400" b="1">
                <a:solidFill>
                  <a:srgbClr val="00B888"/>
                </a:solidFill>
              </a:rPr>
              <a:t>TRƯỜNG ĐẠI HỌC GIAO THÔNG VẬN TẢI</a:t>
            </a:r>
            <a:br>
              <a:rPr lang="en-US" sz="2400" b="1">
                <a:solidFill>
                  <a:srgbClr val="00B888"/>
                </a:solidFill>
              </a:rPr>
            </a:br>
            <a:br>
              <a:rPr lang="en-US" sz="2400" b="1">
                <a:solidFill>
                  <a:srgbClr val="00B888"/>
                </a:solidFill>
              </a:rPr>
            </a:br>
            <a:r>
              <a:rPr lang="en-US" sz="2400" b="1">
                <a:solidFill>
                  <a:schemeClr val="accent2"/>
                </a:solidFill>
              </a:rPr>
              <a:t>----------&amp;&amp;&amp;&amp;&amp;---------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linds(horizontal)">
                                      <p:cBhvr>
                                        <p:cTn id="7" dur="500"/>
                                        <p:tgtEl>
                                          <p:spTgt spid="614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blinds(horizontal)">
                                      <p:cBhvr>
                                        <p:cTn id="11" dur="500"/>
                                        <p:tgtEl>
                                          <p:spTgt spid="6146"/>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animEffect transition="in" filter="blinds(horizontal)">
                                      <p:cBhvr>
                                        <p:cTn id="15"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build="p"/>
      <p:bldP spid="61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a:t>CÁC TOÁN TỬ TRONG CCS</a:t>
            </a:r>
          </a:p>
        </p:txBody>
      </p:sp>
      <p:sp>
        <p:nvSpPr>
          <p:cNvPr id="2457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45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B9FA54F-0C19-4CDA-9AB3-A81F42855297}" type="slidenum">
              <a:rPr lang="en-US" altLang="en-US" smtClean="0">
                <a:solidFill>
                  <a:srgbClr val="00B888"/>
                </a:solidFill>
              </a:rPr>
              <a:pPr eaLnBrk="1" hangingPunct="1"/>
              <a:t>10</a:t>
            </a:fld>
            <a:endParaRPr lang="en-US" altLang="en-US">
              <a:solidFill>
                <a:srgbClr val="00B888"/>
              </a:solidFill>
            </a:endParaRPr>
          </a:p>
        </p:txBody>
      </p:sp>
      <p:graphicFrame>
        <p:nvGraphicFramePr>
          <p:cNvPr id="9" name="Content Placeholder 8"/>
          <p:cNvGraphicFramePr>
            <a:graphicFrameLocks noGrp="1"/>
          </p:cNvGraphicFramePr>
          <p:nvPr>
            <p:ph idx="1"/>
          </p:nvPr>
        </p:nvGraphicFramePr>
        <p:xfrm>
          <a:off x="762000" y="1295400"/>
          <a:ext cx="7924800" cy="5559552"/>
        </p:xfrm>
        <a:graphic>
          <a:graphicData uri="http://schemas.openxmlformats.org/drawingml/2006/table">
            <a:tbl>
              <a:tblPr/>
              <a:tblGrid>
                <a:gridCol w="1054903">
                  <a:extLst>
                    <a:ext uri="{9D8B030D-6E8A-4147-A177-3AD203B41FA5}">
                      <a16:colId xmlns:a16="http://schemas.microsoft.com/office/drawing/2014/main" val="20000"/>
                    </a:ext>
                  </a:extLst>
                </a:gridCol>
                <a:gridCol w="6869897">
                  <a:extLst>
                    <a:ext uri="{9D8B030D-6E8A-4147-A177-3AD203B41FA5}">
                      <a16:colId xmlns:a16="http://schemas.microsoft.com/office/drawing/2014/main" val="20001"/>
                    </a:ext>
                  </a:extLst>
                </a:gridCol>
              </a:tblGrid>
              <a:tr h="292601">
                <a:tc>
                  <a:txBody>
                    <a:bodyPr/>
                    <a:lstStyle/>
                    <a:p>
                      <a:pPr marL="487680" lvl="1" algn="just">
                        <a:lnSpc>
                          <a:spcPct val="120000"/>
                        </a:lnSpc>
                        <a:spcAft>
                          <a:spcPts val="0"/>
                        </a:spcAft>
                      </a:pPr>
                      <a:r>
                        <a:rPr lang="en-US" sz="1600" dirty="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Inequality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601">
                <a:tc>
                  <a:txBody>
                    <a:bodyPr/>
                    <a:lstStyle/>
                    <a:p>
                      <a:pPr marL="487680" lvl="1" algn="just">
                        <a:lnSpc>
                          <a:spcPct val="120000"/>
                        </a:lnSpc>
                        <a:spcAft>
                          <a:spcPts val="0"/>
                        </a:spcAft>
                      </a:pPr>
                      <a:r>
                        <a:rPr lang="en-US" sz="1600">
                          <a:latin typeface="Times New Roman"/>
                          <a:ea typeface="SimSun"/>
                        </a:rPr>
                        <a:t>&lt;&lt;=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Left shift assignment operator, x&lt;&lt;=y, is the same as x=x&lt;&lt;y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2601">
                <a:tc>
                  <a:txBody>
                    <a:bodyPr/>
                    <a:lstStyle/>
                    <a:p>
                      <a:pPr marL="487680" lvl="1" algn="just">
                        <a:lnSpc>
                          <a:spcPct val="120000"/>
                        </a:lnSpc>
                        <a:spcAft>
                          <a:spcPts val="0"/>
                        </a:spcAft>
                      </a:pPr>
                      <a:r>
                        <a:rPr lang="en-US" sz="1600">
                          <a:latin typeface="Times New Roman"/>
                          <a:ea typeface="SimSun"/>
                        </a:rPr>
                        <a:t>&lt;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Less than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601">
                <a:tc>
                  <a:txBody>
                    <a:bodyPr/>
                    <a:lstStyle/>
                    <a:p>
                      <a:pPr marL="487680" lvl="1" algn="just">
                        <a:lnSpc>
                          <a:spcPct val="120000"/>
                        </a:lnSpc>
                        <a:spcAft>
                          <a:spcPts val="0"/>
                        </a:spcAft>
                      </a:pPr>
                      <a:r>
                        <a:rPr lang="en-US" sz="1600">
                          <a:latin typeface="Times New Roman"/>
                          <a:ea typeface="SimSun"/>
                        </a:rPr>
                        <a:t>&lt;&lt;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Left Shift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601">
                <a:tc>
                  <a:txBody>
                    <a:bodyPr/>
                    <a:lstStyle/>
                    <a:p>
                      <a:pPr marL="487680" lvl="1" algn="just">
                        <a:lnSpc>
                          <a:spcPct val="120000"/>
                        </a:lnSpc>
                        <a:spcAft>
                          <a:spcPts val="0"/>
                        </a:spcAft>
                      </a:pPr>
                      <a:r>
                        <a:rPr lang="en-US" sz="1600">
                          <a:latin typeface="Times New Roman"/>
                          <a:ea typeface="SimSun"/>
                        </a:rPr>
                        <a:t>&lt;=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Less than or equal to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601">
                <a:tc>
                  <a:txBody>
                    <a:bodyPr/>
                    <a:lstStyle/>
                    <a:p>
                      <a:pPr marL="487680" lvl="1" algn="just">
                        <a:lnSpc>
                          <a:spcPct val="120000"/>
                        </a:lnSpc>
                        <a:spcAft>
                          <a:spcPts val="0"/>
                        </a:spcAft>
                      </a:pPr>
                      <a:r>
                        <a:rPr lang="en-US" sz="1600">
                          <a:latin typeface="Times New Roman"/>
                          <a:ea typeface="SimSun"/>
                        </a:rPr>
                        <a:t>&amp;&amp;</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Logical AND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Logical negation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Logical OR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Modules assignment operator x%=y, is the same as x=x%y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Modules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Multiplication assignment operator, x*=y, is the same as x=x*y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Multiplication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One's complement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2601">
                <a:tc>
                  <a:txBody>
                    <a:bodyPr/>
                    <a:lstStyle/>
                    <a:p>
                      <a:pPr marL="487680" lvl="1" algn="just">
                        <a:lnSpc>
                          <a:spcPct val="120000"/>
                        </a:lnSpc>
                        <a:spcAft>
                          <a:spcPts val="0"/>
                        </a:spcAft>
                      </a:pPr>
                      <a:r>
                        <a:rPr lang="en-US" sz="1600">
                          <a:latin typeface="Times New Roman"/>
                          <a:ea typeface="SimSun"/>
                        </a:rPr>
                        <a:t>&gt;&gt;=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Right shift assignment, x&gt;&gt;=y, is the same as x=x&gt;&gt;y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92601">
                <a:tc>
                  <a:txBody>
                    <a:bodyPr/>
                    <a:lstStyle/>
                    <a:p>
                      <a:pPr marL="487680" lvl="1" algn="just">
                        <a:lnSpc>
                          <a:spcPct val="120000"/>
                        </a:lnSpc>
                        <a:spcAft>
                          <a:spcPts val="0"/>
                        </a:spcAft>
                      </a:pPr>
                      <a:r>
                        <a:rPr lang="en-US" sz="1600">
                          <a:latin typeface="Times New Roman"/>
                          <a:ea typeface="SimSun"/>
                        </a:rPr>
                        <a:t>&gt;&gt;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Right shift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92601">
                <a:tc>
                  <a:txBody>
                    <a:bodyPr/>
                    <a:lstStyle/>
                    <a:p>
                      <a:pPr marL="487680" lvl="1" algn="just">
                        <a:lnSpc>
                          <a:spcPct val="120000"/>
                        </a:lnSpc>
                        <a:spcAft>
                          <a:spcPts val="0"/>
                        </a:spcAft>
                      </a:pPr>
                      <a:r>
                        <a:rPr lang="en-US" sz="1600">
                          <a:latin typeface="Times New Roman"/>
                          <a:ea typeface="SimSun"/>
                        </a:rPr>
                        <a:t>-&gt;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Structure Pointer operation</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Subtraction assignment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92601">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Subtraction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92601">
                <a:tc>
                  <a:txBody>
                    <a:bodyPr/>
                    <a:lstStyle/>
                    <a:p>
                      <a:pPr marL="487680" lvl="1" algn="just">
                        <a:lnSpc>
                          <a:spcPct val="120000"/>
                        </a:lnSpc>
                        <a:spcAft>
                          <a:spcPts val="0"/>
                        </a:spcAft>
                      </a:pPr>
                      <a:r>
                        <a:rPr lang="en-US" sz="1600">
                          <a:latin typeface="Times New Roman"/>
                          <a:ea typeface="SimSun"/>
                        </a:rPr>
                        <a:t>sizeof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Determines size in bytes of operand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100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36178643"/>
              </p:ext>
            </p:extLst>
          </p:nvPr>
        </p:nvGraphicFramePr>
        <p:xfrm>
          <a:off x="152400" y="1143000"/>
          <a:ext cx="8763000" cy="5638800"/>
        </p:xfrm>
        <a:graphic>
          <a:graphicData uri="http://schemas.openxmlformats.org/drawingml/2006/table">
            <a:tbl>
              <a:tblPr firstRow="1" bandRow="1">
                <a:tableStyleId>{5940675A-B579-460E-94D1-54222C63F5DA}</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5638800">
                <a:tc>
                  <a:txBody>
                    <a:bodyPr/>
                    <a:lstStyle/>
                    <a:p>
                      <a:r>
                        <a:rPr lang="en-US" sz="1400"/>
                        <a:t>//</a:t>
                      </a:r>
                      <a:r>
                        <a:rPr lang="vi-VN" sz="1800" b="0" i="0" kern="1200">
                          <a:solidFill>
                            <a:schemeClr val="tx1"/>
                          </a:solidFill>
                          <a:effectLst/>
                          <a:latin typeface="+mn-lt"/>
                          <a:ea typeface="+mn-ea"/>
                          <a:cs typeface="+mn-cs"/>
                        </a:rPr>
                        <a:t>Chương trình đếm xung encoder dùng chức năng Capture</a:t>
                      </a:r>
                      <a:br>
                        <a:rPr lang="en-US" sz="1400"/>
                      </a:br>
                      <a:r>
                        <a:rPr lang="en-US" sz="1800" b="0" i="1" kern="1200">
                          <a:solidFill>
                            <a:schemeClr val="tx1"/>
                          </a:solidFill>
                          <a:effectLst/>
                          <a:latin typeface="+mn-lt"/>
                          <a:ea typeface="+mn-ea"/>
                          <a:cs typeface="+mn-cs"/>
                        </a:rPr>
                        <a:t>#include &lt;16F877A.h&gt;</a:t>
                      </a:r>
                      <a:br>
                        <a:rPr lang="en-US" sz="1400"/>
                      </a:br>
                      <a:r>
                        <a:rPr lang="en-US" sz="1800" b="0" i="1" kern="1200">
                          <a:solidFill>
                            <a:schemeClr val="tx1"/>
                          </a:solidFill>
                          <a:effectLst/>
                          <a:latin typeface="+mn-lt"/>
                          <a:ea typeface="+mn-ea"/>
                          <a:cs typeface="+mn-cs"/>
                        </a:rPr>
                        <a:t>#fuses HS,NOWDT,NOPROTECT,NOLVP</a:t>
                      </a:r>
                      <a:br>
                        <a:rPr lang="en-US" sz="1400"/>
                      </a:br>
                      <a:r>
                        <a:rPr lang="en-US" sz="1800" b="0" i="1" kern="1200">
                          <a:solidFill>
                            <a:schemeClr val="tx1"/>
                          </a:solidFill>
                          <a:effectLst/>
                          <a:latin typeface="+mn-lt"/>
                          <a:ea typeface="+mn-ea"/>
                          <a:cs typeface="+mn-cs"/>
                        </a:rPr>
                        <a:t>#device *=16 ADC=10</a:t>
                      </a:r>
                      <a:br>
                        <a:rPr lang="en-US" sz="1400"/>
                      </a:br>
                      <a:r>
                        <a:rPr lang="en-US" sz="1800" b="0" i="1" kern="1200">
                          <a:solidFill>
                            <a:schemeClr val="tx1"/>
                          </a:solidFill>
                          <a:effectLst/>
                          <a:latin typeface="+mn-lt"/>
                          <a:ea typeface="+mn-ea"/>
                          <a:cs typeface="+mn-cs"/>
                        </a:rPr>
                        <a:t>#use delay(clock=20000000)</a:t>
                      </a:r>
                      <a:br>
                        <a:rPr lang="en-US" sz="1400"/>
                      </a:br>
                      <a:r>
                        <a:rPr lang="en-US" sz="1800" b="0" i="1" kern="1200">
                          <a:solidFill>
                            <a:schemeClr val="tx1"/>
                          </a:solidFill>
                          <a:effectLst/>
                          <a:latin typeface="+mn-lt"/>
                          <a:ea typeface="+mn-ea"/>
                          <a:cs typeface="+mn-cs"/>
                        </a:rPr>
                        <a:t>#include &lt;lcd_lib_4bit.c&gt;</a:t>
                      </a:r>
                      <a:br>
                        <a:rPr lang="en-US" sz="1400"/>
                      </a:br>
                      <a:r>
                        <a:rPr lang="en-US" sz="1800" b="0" i="1" kern="1200">
                          <a:solidFill>
                            <a:schemeClr val="tx1"/>
                          </a:solidFill>
                          <a:effectLst/>
                          <a:latin typeface="+mn-lt"/>
                          <a:ea typeface="+mn-ea"/>
                          <a:cs typeface="+mn-cs"/>
                        </a:rPr>
                        <a:t>int16 pulse=0;</a:t>
                      </a:r>
                      <a:br>
                        <a:rPr lang="en-US" sz="1400"/>
                      </a:br>
                      <a:r>
                        <a:rPr lang="en-US" sz="1800" b="0" i="1" kern="1200">
                          <a:solidFill>
                            <a:schemeClr val="tx1"/>
                          </a:solidFill>
                          <a:effectLst/>
                          <a:latin typeface="+mn-lt"/>
                          <a:ea typeface="+mn-ea"/>
                          <a:cs typeface="+mn-cs"/>
                        </a:rPr>
                        <a:t>#INT_CCP1</a:t>
                      </a:r>
                      <a:br>
                        <a:rPr lang="en-US" sz="1400"/>
                      </a:br>
                      <a:r>
                        <a:rPr lang="en-US" sz="1800" b="0" i="1" kern="1200">
                          <a:solidFill>
                            <a:schemeClr val="tx1"/>
                          </a:solidFill>
                          <a:effectLst/>
                          <a:latin typeface="+mn-lt"/>
                          <a:ea typeface="+mn-ea"/>
                          <a:cs typeface="+mn-cs"/>
                        </a:rPr>
                        <a:t>void interrupt_ccp1()</a:t>
                      </a:r>
                      <a:br>
                        <a:rPr lang="en-US" sz="1400"/>
                      </a:br>
                      <a:r>
                        <a:rPr lang="en-US" sz="1800" b="0" i="1" kern="1200">
                          <a:solidFill>
                            <a:schemeClr val="tx1"/>
                          </a:solidFill>
                          <a:effectLst/>
                          <a:latin typeface="+mn-lt"/>
                          <a:ea typeface="+mn-ea"/>
                          <a:cs typeface="+mn-cs"/>
                        </a:rPr>
                        <a:t>{ </a:t>
                      </a:r>
                      <a:br>
                        <a:rPr lang="en-US" sz="1400"/>
                      </a:br>
                      <a:r>
                        <a:rPr lang="en-US" sz="1800" b="0" i="1" kern="1200">
                          <a:solidFill>
                            <a:schemeClr val="tx1"/>
                          </a:solidFill>
                          <a:effectLst/>
                          <a:latin typeface="+mn-lt"/>
                          <a:ea typeface="+mn-ea"/>
                          <a:cs typeface="+mn-cs"/>
                        </a:rPr>
                        <a:t>clear_interrupt(INT_CCP1);</a:t>
                      </a:r>
                      <a:br>
                        <a:rPr lang="en-US" sz="1400"/>
                      </a:br>
                      <a:r>
                        <a:rPr lang="en-US" sz="1800" b="0" i="1" kern="1200">
                          <a:solidFill>
                            <a:schemeClr val="tx1"/>
                          </a:solidFill>
                          <a:effectLst/>
                          <a:latin typeface="+mn-lt"/>
                          <a:ea typeface="+mn-ea"/>
                          <a:cs typeface="+mn-cs"/>
                        </a:rPr>
                        <a:t>disable_interrupts(GLOBAL);</a:t>
                      </a:r>
                      <a:br>
                        <a:rPr lang="en-US" sz="1400"/>
                      </a:br>
                      <a:r>
                        <a:rPr lang="en-US" sz="1800" b="0" i="1" kern="1200">
                          <a:solidFill>
                            <a:schemeClr val="tx1"/>
                          </a:solidFill>
                          <a:effectLst/>
                          <a:latin typeface="+mn-lt"/>
                          <a:ea typeface="+mn-ea"/>
                          <a:cs typeface="+mn-cs"/>
                        </a:rPr>
                        <a:t>pulse++;</a:t>
                      </a:r>
                      <a:br>
                        <a:rPr lang="en-US" sz="1400"/>
                      </a:br>
                      <a:r>
                        <a:rPr lang="en-US" sz="1800" b="0" i="1" kern="1200">
                          <a:solidFill>
                            <a:schemeClr val="tx1"/>
                          </a:solidFill>
                          <a:effectLst/>
                          <a:latin typeface="+mn-lt"/>
                          <a:ea typeface="+mn-ea"/>
                          <a:cs typeface="+mn-cs"/>
                        </a:rPr>
                        <a:t>enable_interrupts(GLOBAL);</a:t>
                      </a:r>
                      <a:br>
                        <a:rPr lang="en-US" sz="1400"/>
                      </a:br>
                      <a:r>
                        <a:rPr lang="en-US" sz="1800" b="0" i="1" kern="1200">
                          <a:solidFill>
                            <a:schemeClr val="tx1"/>
                          </a:solidFill>
                          <a:effectLst/>
                          <a:latin typeface="+mn-lt"/>
                          <a:ea typeface="+mn-ea"/>
                          <a:cs typeface="+mn-cs"/>
                        </a:rPr>
                        <a:t>}</a:t>
                      </a:r>
                      <a:br>
                        <a:rPr lang="en-US" sz="1400"/>
                      </a:b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1" kern="1200">
                          <a:solidFill>
                            <a:schemeClr val="tx1"/>
                          </a:solidFill>
                          <a:effectLst/>
                          <a:latin typeface="+mn-lt"/>
                          <a:ea typeface="+mn-ea"/>
                          <a:cs typeface="+mn-cs"/>
                        </a:rPr>
                        <a:t>void main()</a:t>
                      </a:r>
                      <a:br>
                        <a:rPr lang="en-US" sz="1400"/>
                      </a:br>
                      <a:r>
                        <a:rPr lang="en-US" sz="1800" b="0" i="1" kern="1200">
                          <a:solidFill>
                            <a:schemeClr val="tx1"/>
                          </a:solidFill>
                          <a:effectLst/>
                          <a:latin typeface="+mn-lt"/>
                          <a:ea typeface="+mn-ea"/>
                          <a:cs typeface="+mn-cs"/>
                        </a:rPr>
                        <a:t>{</a:t>
                      </a:r>
                      <a:br>
                        <a:rPr lang="en-US" sz="1400"/>
                      </a:br>
                      <a:r>
                        <a:rPr lang="en-US" sz="1800" b="0" i="1" kern="1200">
                          <a:solidFill>
                            <a:schemeClr val="tx1"/>
                          </a:solidFill>
                          <a:effectLst/>
                          <a:latin typeface="+mn-lt"/>
                          <a:ea typeface="+mn-ea"/>
                          <a:cs typeface="+mn-cs"/>
                        </a:rPr>
                        <a:t>set_tris_c(0xff);</a:t>
                      </a:r>
                      <a:br>
                        <a:rPr lang="en-US" sz="1400"/>
                      </a:br>
                      <a:r>
                        <a:rPr lang="en-US" sz="1800" b="0" i="1" kern="1200">
                          <a:solidFill>
                            <a:schemeClr val="tx1"/>
                          </a:solidFill>
                          <a:effectLst/>
                          <a:latin typeface="+mn-lt"/>
                          <a:ea typeface="+mn-ea"/>
                          <a:cs typeface="+mn-cs"/>
                        </a:rPr>
                        <a:t>lcd_init();</a:t>
                      </a:r>
                      <a:br>
                        <a:rPr lang="en-US" sz="1400"/>
                      </a:br>
                      <a:r>
                        <a:rPr lang="en-US" sz="1800" b="0" i="1" kern="1200">
                          <a:solidFill>
                            <a:schemeClr val="tx1"/>
                          </a:solidFill>
                          <a:effectLst/>
                          <a:latin typeface="+mn-lt"/>
                          <a:ea typeface="+mn-ea"/>
                          <a:cs typeface="+mn-cs"/>
                        </a:rPr>
                        <a:t>setup_ccp1(CCP_CAPTURE_RE);</a:t>
                      </a:r>
                      <a:br>
                        <a:rPr lang="en-US" sz="1400"/>
                      </a:br>
                      <a:r>
                        <a:rPr lang="en-US" sz="1800" b="0" i="1" kern="1200">
                          <a:solidFill>
                            <a:schemeClr val="tx1"/>
                          </a:solidFill>
                          <a:effectLst/>
                          <a:latin typeface="+mn-lt"/>
                          <a:ea typeface="+mn-ea"/>
                          <a:cs typeface="+mn-cs"/>
                        </a:rPr>
                        <a:t>setup_timer_1(T1_INTERNAL|T1_DIV_BY_1);</a:t>
                      </a:r>
                      <a:br>
                        <a:rPr lang="en-US" sz="1400"/>
                      </a:br>
                      <a:r>
                        <a:rPr lang="en-US" sz="1800" b="0" i="1" kern="1200">
                          <a:solidFill>
                            <a:schemeClr val="tx1"/>
                          </a:solidFill>
                          <a:effectLst/>
                          <a:latin typeface="+mn-lt"/>
                          <a:ea typeface="+mn-ea"/>
                          <a:cs typeface="+mn-cs"/>
                        </a:rPr>
                        <a:t>enable_interrupts(INT_CCP1);</a:t>
                      </a:r>
                      <a:br>
                        <a:rPr lang="en-US" sz="1400"/>
                      </a:br>
                      <a:r>
                        <a:rPr lang="en-US" sz="1800" b="0" i="1" kern="1200">
                          <a:solidFill>
                            <a:schemeClr val="tx1"/>
                          </a:solidFill>
                          <a:effectLst/>
                          <a:latin typeface="+mn-lt"/>
                          <a:ea typeface="+mn-ea"/>
                          <a:cs typeface="+mn-cs"/>
                        </a:rPr>
                        <a:t>enable_interrupts(GLOBAL);</a:t>
                      </a:r>
                      <a:br>
                        <a:rPr lang="en-US" sz="1400"/>
                      </a:br>
                      <a:br>
                        <a:rPr lang="en-US" sz="1400"/>
                      </a:br>
                      <a:r>
                        <a:rPr lang="en-US" sz="1800" b="0" i="1" kern="1200">
                          <a:solidFill>
                            <a:schemeClr val="tx1"/>
                          </a:solidFill>
                          <a:effectLst/>
                          <a:latin typeface="+mn-lt"/>
                          <a:ea typeface="+mn-ea"/>
                          <a:cs typeface="+mn-cs"/>
                        </a:rPr>
                        <a:t>while(1)</a:t>
                      </a:r>
                      <a:br>
                        <a:rPr lang="en-US" sz="1400"/>
                      </a:br>
                      <a:r>
                        <a:rPr lang="en-US" sz="1800" b="0" i="1" kern="1200">
                          <a:solidFill>
                            <a:schemeClr val="tx1"/>
                          </a:solidFill>
                          <a:effectLst/>
                          <a:latin typeface="+mn-lt"/>
                          <a:ea typeface="+mn-ea"/>
                          <a:cs typeface="+mn-cs"/>
                        </a:rPr>
                        <a:t>{</a:t>
                      </a:r>
                      <a:br>
                        <a:rPr lang="en-US" sz="1400"/>
                      </a:br>
                      <a:r>
                        <a:rPr lang="en-US" sz="1800" b="0" i="1" kern="1200">
                          <a:solidFill>
                            <a:schemeClr val="tx1"/>
                          </a:solidFill>
                          <a:effectLst/>
                          <a:latin typeface="+mn-lt"/>
                          <a:ea typeface="+mn-ea"/>
                          <a:cs typeface="+mn-cs"/>
                        </a:rPr>
                        <a:t>lcd_putcmd(clear_scr);</a:t>
                      </a:r>
                      <a:br>
                        <a:rPr lang="en-US" sz="1400"/>
                      </a:br>
                      <a:r>
                        <a:rPr lang="en-US" sz="1800" b="0" i="1" kern="1200">
                          <a:solidFill>
                            <a:schemeClr val="tx1"/>
                          </a:solidFill>
                          <a:effectLst/>
                          <a:latin typeface="+mn-lt"/>
                          <a:ea typeface="+mn-ea"/>
                          <a:cs typeface="+mn-cs"/>
                        </a:rPr>
                        <a:t>lcd_putcmd(line_1);</a:t>
                      </a:r>
                      <a:br>
                        <a:rPr lang="en-US" sz="1400"/>
                      </a:br>
                      <a:r>
                        <a:rPr lang="en-US" sz="1800" b="0" i="1" kern="1200">
                          <a:solidFill>
                            <a:schemeClr val="tx1"/>
                          </a:solidFill>
                          <a:effectLst/>
                          <a:latin typeface="+mn-lt"/>
                          <a:ea typeface="+mn-ea"/>
                          <a:cs typeface="+mn-cs"/>
                        </a:rPr>
                        <a:t>printf(lcd_putchar,"%lu",pulse);</a:t>
                      </a:r>
                      <a:br>
                        <a:rPr lang="en-US" sz="1400"/>
                      </a:br>
                      <a:r>
                        <a:rPr lang="en-US" sz="1800" b="0" i="1" kern="1200">
                          <a:solidFill>
                            <a:schemeClr val="tx1"/>
                          </a:solidFill>
                          <a:effectLst/>
                          <a:latin typeface="+mn-lt"/>
                          <a:ea typeface="+mn-ea"/>
                          <a:cs typeface="+mn-cs"/>
                        </a:rPr>
                        <a:t>delay_ms(200);</a:t>
                      </a:r>
                      <a:br>
                        <a:rPr lang="en-US" sz="1400"/>
                      </a:br>
                      <a:r>
                        <a:rPr lang="en-US" sz="1800" b="0" i="1" kern="1200">
                          <a:solidFill>
                            <a:schemeClr val="tx1"/>
                          </a:solidFill>
                          <a:effectLst/>
                          <a:latin typeface="+mn-lt"/>
                          <a:ea typeface="+mn-ea"/>
                          <a:cs typeface="+mn-cs"/>
                        </a:rPr>
                        <a:t>}</a:t>
                      </a:r>
                      <a:br>
                        <a:rPr lang="en-US" sz="1400"/>
                      </a:br>
                      <a:r>
                        <a:rPr lang="en-US" sz="1800" b="0" i="1" kern="1200">
                          <a:solidFill>
                            <a:schemeClr val="tx1"/>
                          </a:solidFill>
                          <a:effectLst/>
                          <a:latin typeface="+mn-lt"/>
                          <a:ea typeface="+mn-ea"/>
                          <a:cs typeface="+mn-cs"/>
                        </a:rPr>
                        <a:t>}</a:t>
                      </a:r>
                      <a:endParaRPr lang="en-US"/>
                    </a:p>
                    <a:p>
                      <a:endParaRPr lang="en-US"/>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232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COMPARE</a:t>
            </a:r>
            <a:endParaRPr lang="en-US"/>
          </a:p>
        </p:txBody>
      </p:sp>
      <p:sp>
        <p:nvSpPr>
          <p:cNvPr id="3" name="Content Placeholder 2"/>
          <p:cNvSpPr>
            <a:spLocks noGrp="1"/>
          </p:cNvSpPr>
          <p:nvPr>
            <p:ph idx="1"/>
          </p:nvPr>
        </p:nvSpPr>
        <p:spPr>
          <a:xfrm>
            <a:off x="304800" y="1295400"/>
            <a:ext cx="8458200" cy="5029200"/>
          </a:xfrm>
        </p:spPr>
        <p:txBody>
          <a:bodyPr/>
          <a:lstStyle/>
          <a:p>
            <a:pPr algn="l"/>
            <a:r>
              <a:rPr lang="vi-VN"/>
              <a:t>- Trong PIC 16F877A có 2 bộ Output compare là CCP1 và CCP2. Cách thức hoạt động</a:t>
            </a:r>
            <a:r>
              <a:rPr lang="en-US"/>
              <a:t>: </a:t>
            </a:r>
            <a:r>
              <a:rPr lang="vi-VN"/>
              <a:t>Khi giá trị của thanh ghi </a:t>
            </a:r>
            <a:r>
              <a:rPr lang="vi-VN" b="1" u="sng">
                <a:solidFill>
                  <a:srgbClr val="FF0000"/>
                </a:solidFill>
              </a:rPr>
              <a:t>Timer 1 </a:t>
            </a:r>
            <a:r>
              <a:rPr lang="vi-VN"/>
              <a:t>bằng với giá trị lưu trong thanh ghi CCP1 hoặc CCP2 sẽ có một sự kiện (xóa,set pin CCP tương ứng, ngắt.. ) xảy ra. Ứng dụng quan trọng nhất của Output compare là để tạo ra xung dao động. </a:t>
            </a:r>
            <a:br>
              <a:rPr lang="vi-VN"/>
            </a:br>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101</a:t>
            </a:fld>
            <a:endParaRPr lang="en-US"/>
          </a:p>
        </p:txBody>
      </p:sp>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352800"/>
            <a:ext cx="5594176"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3628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COMPARE</a:t>
            </a:r>
            <a:endParaRPr lang="en-US"/>
          </a:p>
        </p:txBody>
      </p:sp>
      <p:sp>
        <p:nvSpPr>
          <p:cNvPr id="3" name="Content Placeholder 2"/>
          <p:cNvSpPr>
            <a:spLocks noGrp="1"/>
          </p:cNvSpPr>
          <p:nvPr>
            <p:ph idx="1"/>
          </p:nvPr>
        </p:nvSpPr>
        <p:spPr>
          <a:xfrm>
            <a:off x="304800" y="1295400"/>
            <a:ext cx="8839200" cy="5029200"/>
          </a:xfrm>
        </p:spPr>
        <p:txBody>
          <a:bodyPr/>
          <a:lstStyle/>
          <a:p>
            <a:pPr marL="342900" lvl="1" indent="-342900">
              <a:buFont typeface="Wingdings" pitchFamily="2" charset="2"/>
              <a:buChar char="v"/>
              <a:defRPr/>
            </a:pPr>
            <a:r>
              <a:rPr lang="en-US" b="1">
                <a:solidFill>
                  <a:srgbClr val="0070C0"/>
                </a:solidFill>
              </a:rPr>
              <a:t>Setup_CCPx(Mode): Mode  </a:t>
            </a:r>
          </a:p>
          <a:p>
            <a:pPr marL="228600" lvl="1" indent="-228600">
              <a:tabLst>
                <a:tab pos="228600" algn="l"/>
              </a:tabLst>
              <a:defRPr/>
            </a:pPr>
            <a:r>
              <a:rPr lang="en-US"/>
              <a:t>CCP_COMPARE_SET_ON_MATCH  //Xuất xung mức cao khi TMR1=CCPx</a:t>
            </a:r>
          </a:p>
          <a:p>
            <a:pPr marL="228600" lvl="1" indent="-228600">
              <a:tabLst>
                <a:tab pos="228600" algn="l"/>
              </a:tabLst>
              <a:defRPr/>
            </a:pPr>
            <a:r>
              <a:rPr lang="en-US"/>
              <a:t>CCP_COMPARE_CLR_ON_MATCH //Xuất xung mức thấp khi TMR1=CCPx</a:t>
            </a:r>
          </a:p>
          <a:p>
            <a:pPr marL="228600" lvl="1" indent="-228600">
              <a:tabLst>
                <a:tab pos="228600" algn="l"/>
              </a:tabLst>
              <a:defRPr/>
            </a:pPr>
            <a:r>
              <a:rPr lang="en-US"/>
              <a:t>CCP_COMPARE_INT               	        // Ngắt khi TMR1=CCPx</a:t>
            </a:r>
          </a:p>
          <a:p>
            <a:pPr algn="l"/>
            <a:r>
              <a:rPr lang="vi-VN"/>
              <a:t>- Trong ví dụ sau sẽ sử dụng chức năng Output compare để tạo ra một dao động có tần số</a:t>
            </a:r>
            <a:endParaRPr lang="en-US"/>
          </a:p>
          <a:p>
            <a:pPr marL="0" indent="0" algn="l">
              <a:buNone/>
            </a:pPr>
            <a:r>
              <a:rPr lang="vi-VN"/>
              <a:t>- Thiết lập Output compare 1:</a:t>
            </a:r>
            <a:endParaRPr lang="en-US"/>
          </a:p>
          <a:p>
            <a:pPr marL="0" indent="0" algn="l">
              <a:buNone/>
            </a:pPr>
            <a:r>
              <a:rPr lang="en-US"/>
              <a:t>+</a:t>
            </a:r>
            <a:r>
              <a:rPr lang="vi-VN"/>
              <a:t>Kích hoạt ngắt Output compare</a:t>
            </a:r>
            <a:r>
              <a:rPr lang="en-US"/>
              <a:t> </a:t>
            </a:r>
            <a:r>
              <a:rPr lang="vi-VN"/>
              <a:t>1:</a:t>
            </a:r>
            <a:r>
              <a:rPr lang="en-US"/>
              <a:t> enable_interrupts(INT_CCP1);</a:t>
            </a:r>
          </a:p>
          <a:p>
            <a:pPr marL="0" indent="0" algn="l">
              <a:buNone/>
            </a:pPr>
            <a:r>
              <a:rPr lang="en-US"/>
              <a:t>+Kích hoạt ngắt toàn cục: enable_interrupts(GLOBAL);</a:t>
            </a:r>
          </a:p>
          <a:p>
            <a:pPr marL="0" indent="0" algn="l">
              <a:buNone/>
            </a:pPr>
            <a:r>
              <a:rPr lang="en-US"/>
              <a:t>-</a:t>
            </a:r>
            <a:r>
              <a:rPr lang="vi-VN"/>
              <a:t>Thiết lập timer 1:</a:t>
            </a:r>
            <a:br>
              <a:rPr lang="vi-VN"/>
            </a:br>
            <a:r>
              <a:rPr lang="en-US"/>
              <a:t>+</a:t>
            </a:r>
            <a:r>
              <a:rPr lang="vi-VN"/>
              <a:t>Chọn chế độ:</a:t>
            </a:r>
            <a:r>
              <a:rPr lang="en-US"/>
              <a:t> </a:t>
            </a:r>
            <a:r>
              <a:rPr lang="vi-VN"/>
              <a:t>setup_timer_1(T1_INTERNAL|T1_DIV_BY_1);</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102</a:t>
            </a:fld>
            <a:endParaRPr lang="en-US"/>
          </a:p>
        </p:txBody>
      </p:sp>
    </p:spTree>
    <p:extLst>
      <p:ext uri="{BB962C8B-B14F-4D97-AF65-F5344CB8AC3E}">
        <p14:creationId xmlns:p14="http://schemas.microsoft.com/office/powerpoint/2010/main" val="357532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COMPARATE</a:t>
            </a:r>
            <a:endParaRPr lang="en-US"/>
          </a:p>
        </p:txBody>
      </p:sp>
      <p:sp>
        <p:nvSpPr>
          <p:cNvPr id="3" name="Content Placeholder 2"/>
          <p:cNvSpPr>
            <a:spLocks noGrp="1"/>
          </p:cNvSpPr>
          <p:nvPr>
            <p:ph idx="1"/>
          </p:nvPr>
        </p:nvSpPr>
        <p:spPr>
          <a:xfrm>
            <a:off x="304800" y="1295400"/>
            <a:ext cx="8839200" cy="5562600"/>
          </a:xfrm>
        </p:spPr>
        <p:txBody>
          <a:bodyPr/>
          <a:lstStyle/>
          <a:p>
            <a:pPr algn="l"/>
            <a:r>
              <a:rPr lang="vi-VN"/>
              <a:t>Nội dung chương con phục vụ ngắt CCP1:</a:t>
            </a:r>
            <a:endParaRPr lang="en-US"/>
          </a:p>
          <a:p>
            <a:pPr marL="0" indent="0" algn="l">
              <a:buNone/>
            </a:pPr>
            <a:r>
              <a:rPr lang="en-US" sz="2000"/>
              <a:t>#int_CCP1 </a:t>
            </a:r>
          </a:p>
          <a:p>
            <a:pPr marL="0" indent="0" algn="l">
              <a:buNone/>
            </a:pPr>
            <a:r>
              <a:rPr lang="en-US" sz="2000"/>
              <a:t>void ngat_CCP1(void) </a:t>
            </a:r>
          </a:p>
          <a:p>
            <a:pPr marL="0" indent="0" algn="l">
              <a:buNone/>
            </a:pPr>
            <a:r>
              <a:rPr lang="en-US" sz="2000"/>
              <a:t>{ if(set) </a:t>
            </a:r>
          </a:p>
          <a:p>
            <a:pPr marL="0" indent="0" algn="l">
              <a:buNone/>
            </a:pPr>
            <a:r>
              <a:rPr lang="en-US" sz="2000"/>
              <a:t>	{ </a:t>
            </a:r>
          </a:p>
          <a:p>
            <a:pPr marL="0" indent="0" algn="l">
              <a:buNone/>
            </a:pPr>
            <a:r>
              <a:rPr lang="en-US" sz="2000"/>
              <a:t>  	set=0; setup_ccp1(CCP_COMPARE_CLR_ON_MATCH); </a:t>
            </a:r>
          </a:p>
          <a:p>
            <a:pPr marL="0" indent="0" algn="l">
              <a:buNone/>
            </a:pPr>
            <a:r>
              <a:rPr lang="en-US" sz="2000"/>
              <a:t>	} </a:t>
            </a:r>
          </a:p>
          <a:p>
            <a:pPr marL="0" indent="0" algn="l">
              <a:buNone/>
            </a:pPr>
            <a:r>
              <a:rPr lang="en-US" sz="2000"/>
              <a:t>else </a:t>
            </a:r>
          </a:p>
          <a:p>
            <a:pPr marL="0" indent="0" algn="l">
              <a:buNone/>
            </a:pPr>
            <a:r>
              <a:rPr lang="en-US" sz="2000"/>
              <a:t>	{	 </a:t>
            </a:r>
          </a:p>
          <a:p>
            <a:pPr marL="0" indent="0" algn="l">
              <a:buNone/>
            </a:pPr>
            <a:r>
              <a:rPr lang="en-US" sz="2000"/>
              <a:t> 	set=1; setup_ccp1(CCP_COMPARE_SET_ON_MATCH); </a:t>
            </a:r>
          </a:p>
          <a:p>
            <a:pPr marL="0" indent="0" algn="l">
              <a:buNone/>
            </a:pPr>
            <a:r>
              <a:rPr lang="en-US" sz="2000"/>
              <a:t>	} </a:t>
            </a:r>
          </a:p>
          <a:p>
            <a:pPr marL="0" indent="0" algn="l">
              <a:buNone/>
            </a:pPr>
            <a:r>
              <a:rPr lang="en-US" sz="2000"/>
              <a:t>set_timer1(0); </a:t>
            </a:r>
          </a:p>
          <a:p>
            <a:pPr marL="0" indent="0" algn="l">
              <a:buNone/>
            </a:pPr>
            <a:r>
              <a:rPr lang="en-US" sz="2000"/>
              <a:t>}</a:t>
            </a:r>
            <a:endParaRPr lang="vi-VN" sz="20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103</a:t>
            </a:fld>
            <a:endParaRPr lang="en-US"/>
          </a:p>
        </p:txBody>
      </p:sp>
    </p:spTree>
    <p:extLst>
      <p:ext uri="{BB962C8B-B14F-4D97-AF65-F5344CB8AC3E}">
        <p14:creationId xmlns:p14="http://schemas.microsoft.com/office/powerpoint/2010/main" val="57209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COMPARATOR</a:t>
            </a:r>
            <a:endParaRPr lang="en-US"/>
          </a:p>
        </p:txBody>
      </p:sp>
      <p:sp>
        <p:nvSpPr>
          <p:cNvPr id="3" name="Content Placeholder 2"/>
          <p:cNvSpPr>
            <a:spLocks noGrp="1"/>
          </p:cNvSpPr>
          <p:nvPr>
            <p:ph idx="1"/>
          </p:nvPr>
        </p:nvSpPr>
        <p:spPr/>
        <p:txBody>
          <a:bodyPr/>
          <a:lstStyle/>
          <a:p>
            <a:r>
              <a:rPr lang="vi-VN"/>
              <a:t>- Chương trình chính:</a:t>
            </a:r>
            <a:endParaRPr lang="en-US"/>
          </a:p>
          <a:p>
            <a:pPr marL="0" indent="0" algn="l">
              <a:buNone/>
            </a:pPr>
            <a:r>
              <a:rPr lang="en-US"/>
              <a:t>void main() </a:t>
            </a:r>
          </a:p>
          <a:p>
            <a:pPr marL="0" indent="0" algn="l">
              <a:buNone/>
            </a:pPr>
            <a:r>
              <a:rPr lang="en-US"/>
              <a:t>{</a:t>
            </a:r>
          </a:p>
          <a:p>
            <a:pPr marL="0" indent="0" algn="l">
              <a:buNone/>
            </a:pPr>
            <a:r>
              <a:rPr lang="en-US"/>
              <a:t>setup_timer_1(T1_INTERNAL|T1_DIV_BY_1); set_timer1(0); </a:t>
            </a:r>
          </a:p>
          <a:p>
            <a:pPr marL="0" indent="0" algn="l">
              <a:buNone/>
            </a:pPr>
            <a:r>
              <a:rPr lang="en-US"/>
              <a:t>enable_interrupts(INT_CCP1); setup_ccp1(CCP_COMPARE_CLR_ON_MATCH); enable_interrupts(GLOBAL); </a:t>
            </a:r>
          </a:p>
          <a:p>
            <a:pPr marL="0" indent="0" algn="l">
              <a:buNone/>
            </a:pPr>
            <a:r>
              <a:rPr lang="en-US"/>
              <a:t>CCP_1=3000; </a:t>
            </a:r>
          </a:p>
          <a:p>
            <a:pPr marL="0" indent="0" algn="l">
              <a:buNone/>
            </a:pPr>
            <a:r>
              <a:rPr lang="en-US"/>
              <a:t>while(TRUE) { ;} </a:t>
            </a:r>
          </a:p>
          <a:p>
            <a:pPr marL="0" indent="0" algn="l">
              <a:buNone/>
            </a:pPr>
            <a:r>
              <a:rPr lang="en-US"/>
              <a:t>}</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104</a:t>
            </a:fld>
            <a:endParaRPr lang="en-US"/>
          </a:p>
        </p:txBody>
      </p:sp>
    </p:spTree>
    <p:extLst>
      <p:ext uri="{BB962C8B-B14F-4D97-AF65-F5344CB8AC3E}">
        <p14:creationId xmlns:p14="http://schemas.microsoft.com/office/powerpoint/2010/main" val="29207666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endParaRPr lang="en-US"/>
          </a:p>
        </p:txBody>
      </p:sp>
      <p:sp>
        <p:nvSpPr>
          <p:cNvPr id="91139" name="Content Placeholder 2"/>
          <p:cNvSpPr>
            <a:spLocks noGrp="1"/>
          </p:cNvSpPr>
          <p:nvPr>
            <p:ph idx="1"/>
          </p:nvPr>
        </p:nvSpPr>
        <p:spPr/>
        <p:txBody>
          <a:bodyPr/>
          <a:lstStyle/>
          <a:p>
            <a:endParaRPr lang="en-US"/>
          </a:p>
        </p:txBody>
      </p:sp>
      <p:sp>
        <p:nvSpPr>
          <p:cNvPr id="9114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114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3E69765-C39D-4BBB-84B4-780EBCEC1F28}" type="slidenum">
              <a:rPr lang="en-US" smtClean="0">
                <a:solidFill>
                  <a:srgbClr val="00B888"/>
                </a:solidFill>
              </a:rPr>
              <a:pPr eaLnBrk="1" hangingPunct="1"/>
              <a:t>105</a:t>
            </a:fld>
            <a:endParaRPr lang="en-US">
              <a:solidFill>
                <a:srgbClr val="00B888"/>
              </a:solidFill>
            </a:endParaRPr>
          </a:p>
        </p:txBody>
      </p:sp>
      <p:pic>
        <p:nvPicPr>
          <p:cNvPr id="91142" name="Picture 7" descr="http://www4.hcmut.edu.vn/~huynhqlinh/VLDC1/hinh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5534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t>ENCODER</a:t>
            </a:r>
          </a:p>
        </p:txBody>
      </p:sp>
      <p:sp>
        <p:nvSpPr>
          <p:cNvPr id="92163" name="Content Placeholder 2"/>
          <p:cNvSpPr>
            <a:spLocks noGrp="1"/>
          </p:cNvSpPr>
          <p:nvPr>
            <p:ph idx="1"/>
          </p:nvPr>
        </p:nvSpPr>
        <p:spPr/>
        <p:txBody>
          <a:bodyPr/>
          <a:lstStyle/>
          <a:p>
            <a:r>
              <a:rPr lang="en-US"/>
              <a:t>Encoder thường có 3 kênh (3 ngõ ra) bao gồm kênh A, kênh B và kênh I (Index)</a:t>
            </a:r>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216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ABA352E-2479-4F67-A8E8-402EFBAD7C14}" type="slidenum">
              <a:rPr lang="en-US" smtClean="0">
                <a:solidFill>
                  <a:srgbClr val="00B888"/>
                </a:solidFill>
              </a:rPr>
              <a:pPr eaLnBrk="1" hangingPunct="1"/>
              <a:t>106</a:t>
            </a:fld>
            <a:endParaRPr lang="en-US">
              <a:solidFill>
                <a:srgbClr val="00B888"/>
              </a:solidFill>
            </a:endParaRPr>
          </a:p>
        </p:txBody>
      </p:sp>
      <p:pic>
        <p:nvPicPr>
          <p:cNvPr id="92166" name="Picture 5" descr="Enc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159000"/>
            <a:ext cx="456247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6" descr="Enco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159000"/>
            <a:ext cx="356235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t>Phương pháp 1</a:t>
            </a:r>
          </a:p>
        </p:txBody>
      </p:sp>
      <p:sp>
        <p:nvSpPr>
          <p:cNvPr id="93187" name="Content Placeholder 2"/>
          <p:cNvSpPr>
            <a:spLocks noGrp="1"/>
          </p:cNvSpPr>
          <p:nvPr>
            <p:ph idx="1"/>
          </p:nvPr>
        </p:nvSpPr>
        <p:spPr/>
        <p:txBody>
          <a:bodyPr/>
          <a:lstStyle/>
          <a:p>
            <a:endParaRPr lang="en-US"/>
          </a:p>
        </p:txBody>
      </p:sp>
      <p:sp>
        <p:nvSpPr>
          <p:cNvPr id="9318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318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E0B934E-19D8-4AE5-9F82-26F8FECD91C6}" type="slidenum">
              <a:rPr lang="en-US" smtClean="0">
                <a:solidFill>
                  <a:srgbClr val="00B888"/>
                </a:solidFill>
              </a:rPr>
              <a:pPr eaLnBrk="1" hangingPunct="1"/>
              <a:t>107</a:t>
            </a:fld>
            <a:endParaRPr lang="en-US">
              <a:solidFill>
                <a:srgbClr val="00B888"/>
              </a:solidFill>
            </a:endParaRPr>
          </a:p>
        </p:txBody>
      </p:sp>
      <p:pic>
        <p:nvPicPr>
          <p:cNvPr id="931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4097338"/>
            <a:ext cx="3902075" cy="267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211263"/>
            <a:ext cx="3502025" cy="267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11263"/>
            <a:ext cx="3598863"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097338"/>
            <a:ext cx="40100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t>Phương pháp 2</a:t>
            </a:r>
          </a:p>
        </p:txBody>
      </p:sp>
      <p:sp>
        <p:nvSpPr>
          <p:cNvPr id="94211" name="Content Placeholder 2"/>
          <p:cNvSpPr>
            <a:spLocks noGrp="1"/>
          </p:cNvSpPr>
          <p:nvPr>
            <p:ph idx="1"/>
          </p:nvPr>
        </p:nvSpPr>
        <p:spPr/>
        <p:txBody>
          <a:bodyPr/>
          <a:lstStyle/>
          <a:p>
            <a:endParaRPr lang="en-US"/>
          </a:p>
        </p:txBody>
      </p:sp>
      <p:sp>
        <p:nvSpPr>
          <p:cNvPr id="9421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421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7BFFC09-3302-4B4E-977A-7DE4405801D0}" type="slidenum">
              <a:rPr lang="en-US" smtClean="0">
                <a:solidFill>
                  <a:srgbClr val="00B888"/>
                </a:solidFill>
              </a:rPr>
              <a:pPr eaLnBrk="1" hangingPunct="1"/>
              <a:t>108</a:t>
            </a:fld>
            <a:endParaRPr lang="en-US">
              <a:solidFill>
                <a:srgbClr val="00B888"/>
              </a:solidFill>
            </a:endParaRPr>
          </a:p>
        </p:txBody>
      </p:sp>
      <p:pic>
        <p:nvPicPr>
          <p:cNvPr id="942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371600"/>
            <a:ext cx="39719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371600"/>
            <a:ext cx="42291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495800"/>
            <a:ext cx="39909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endParaRPr lang="en-US"/>
          </a:p>
        </p:txBody>
      </p:sp>
      <p:sp>
        <p:nvSpPr>
          <p:cNvPr id="95235" name="Content Placeholder 2"/>
          <p:cNvSpPr>
            <a:spLocks noGrp="1"/>
          </p:cNvSpPr>
          <p:nvPr>
            <p:ph idx="1"/>
          </p:nvPr>
        </p:nvSpPr>
        <p:spPr/>
        <p:txBody>
          <a:bodyPr/>
          <a:lstStyle/>
          <a:p>
            <a:endParaRPr lang="en-US"/>
          </a:p>
        </p:txBody>
      </p:sp>
      <p:sp>
        <p:nvSpPr>
          <p:cNvPr id="9523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523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330D626-E606-4025-9FE7-0F1664C658A2}" type="slidenum">
              <a:rPr lang="en-US" smtClean="0">
                <a:solidFill>
                  <a:srgbClr val="00B888"/>
                </a:solidFill>
              </a:rPr>
              <a:pPr eaLnBrk="1" hangingPunct="1"/>
              <a:t>109</a:t>
            </a:fld>
            <a:endParaRPr lang="en-US">
              <a:solidFill>
                <a:srgbClr val="00B888"/>
              </a:solidFill>
            </a:endParaRPr>
          </a:p>
        </p:txBody>
      </p:sp>
      <p:pic>
        <p:nvPicPr>
          <p:cNvPr id="952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8041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t>CÁC HÀM XỬ LÝ SỐ</a:t>
            </a:r>
          </a:p>
        </p:txBody>
      </p:sp>
      <p:sp>
        <p:nvSpPr>
          <p:cNvPr id="2560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56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FEC2B22-8F2E-4BBD-81E0-E465B61911E9}" type="slidenum">
              <a:rPr lang="en-US" altLang="en-US" smtClean="0">
                <a:solidFill>
                  <a:srgbClr val="00B888"/>
                </a:solidFill>
              </a:rPr>
              <a:pPr eaLnBrk="1" hangingPunct="1"/>
              <a:t>11</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de-DE" dirty="0"/>
              <a:t>Bao gồm các hàm:</a:t>
            </a:r>
            <a:endParaRPr lang="en-US" dirty="0"/>
          </a:p>
          <a:p>
            <a:pPr lvl="1">
              <a:defRPr/>
            </a:pPr>
            <a:r>
              <a:rPr lang="en-US" i="1" dirty="0">
                <a:ea typeface="+mn-ea"/>
              </a:rPr>
              <a:t>sin()	</a:t>
            </a:r>
            <a:r>
              <a:rPr lang="en-US" i="1" dirty="0" err="1">
                <a:ea typeface="+mn-ea"/>
              </a:rPr>
              <a:t>cos</a:t>
            </a:r>
            <a:r>
              <a:rPr lang="en-US" i="1" dirty="0">
                <a:ea typeface="+mn-ea"/>
              </a:rPr>
              <a:t>()	tan()	</a:t>
            </a:r>
            <a:r>
              <a:rPr lang="en-US" i="1" dirty="0" err="1">
                <a:ea typeface="+mn-ea"/>
              </a:rPr>
              <a:t>asin</a:t>
            </a:r>
            <a:r>
              <a:rPr lang="en-US" i="1" dirty="0">
                <a:ea typeface="+mn-ea"/>
              </a:rPr>
              <a:t>()	</a:t>
            </a:r>
            <a:r>
              <a:rPr lang="en-US" i="1" dirty="0" err="1">
                <a:ea typeface="+mn-ea"/>
              </a:rPr>
              <a:t>acos</a:t>
            </a:r>
            <a:r>
              <a:rPr lang="en-US" i="1" dirty="0">
                <a:ea typeface="+mn-ea"/>
              </a:rPr>
              <a:t>()	</a:t>
            </a:r>
            <a:r>
              <a:rPr lang="en-US" i="1" dirty="0" err="1">
                <a:ea typeface="+mn-ea"/>
              </a:rPr>
              <a:t>atan</a:t>
            </a:r>
            <a:r>
              <a:rPr lang="en-US" i="1" dirty="0">
                <a:ea typeface="+mn-ea"/>
              </a:rPr>
              <a:t>()</a:t>
            </a:r>
            <a:r>
              <a:rPr lang="en-US" dirty="0">
                <a:ea typeface="+mn-ea"/>
              </a:rPr>
              <a:t>: </a:t>
            </a:r>
            <a:r>
              <a:rPr lang="en-US" dirty="0" err="1">
                <a:ea typeface="+mn-ea"/>
              </a:rPr>
              <a:t>các</a:t>
            </a:r>
            <a:r>
              <a:rPr lang="en-US" dirty="0">
                <a:ea typeface="+mn-ea"/>
              </a:rPr>
              <a:t> </a:t>
            </a:r>
            <a:r>
              <a:rPr lang="en-US" dirty="0" err="1">
                <a:ea typeface="+mn-ea"/>
              </a:rPr>
              <a:t>hàm</a:t>
            </a:r>
            <a:r>
              <a:rPr lang="en-US" dirty="0">
                <a:ea typeface="+mn-ea"/>
              </a:rPr>
              <a:t> </a:t>
            </a:r>
            <a:r>
              <a:rPr lang="en-US" dirty="0" err="1">
                <a:ea typeface="+mn-ea"/>
              </a:rPr>
              <a:t>lượng</a:t>
            </a:r>
            <a:r>
              <a:rPr lang="en-US" dirty="0">
                <a:ea typeface="+mn-ea"/>
              </a:rPr>
              <a:t> </a:t>
            </a:r>
            <a:r>
              <a:rPr lang="en-US" dirty="0" err="1">
                <a:ea typeface="+mn-ea"/>
              </a:rPr>
              <a:t>giác</a:t>
            </a:r>
            <a:endParaRPr lang="en-US" dirty="0">
              <a:ea typeface="+mn-ea"/>
            </a:endParaRPr>
          </a:p>
          <a:p>
            <a:pPr lvl="1">
              <a:defRPr/>
            </a:pPr>
            <a:r>
              <a:rPr lang="en-US" i="1" dirty="0">
                <a:ea typeface="+mn-ea"/>
              </a:rPr>
              <a:t>abs()</a:t>
            </a:r>
            <a:r>
              <a:rPr lang="en-US" dirty="0">
                <a:ea typeface="+mn-ea"/>
              </a:rPr>
              <a:t>: 	</a:t>
            </a:r>
            <a:r>
              <a:rPr lang="en-US" dirty="0" err="1">
                <a:ea typeface="+mn-ea"/>
              </a:rPr>
              <a:t>lấy</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tuyệt</a:t>
            </a:r>
            <a:r>
              <a:rPr lang="en-US" dirty="0">
                <a:ea typeface="+mn-ea"/>
              </a:rPr>
              <a:t> </a:t>
            </a:r>
            <a:r>
              <a:rPr lang="en-US" dirty="0" err="1">
                <a:ea typeface="+mn-ea"/>
              </a:rPr>
              <a:t>đối</a:t>
            </a:r>
            <a:endParaRPr lang="en-US" dirty="0">
              <a:ea typeface="+mn-ea"/>
            </a:endParaRPr>
          </a:p>
          <a:p>
            <a:pPr lvl="1">
              <a:defRPr/>
            </a:pPr>
            <a:r>
              <a:rPr lang="en-US" i="1" dirty="0">
                <a:ea typeface="+mn-ea"/>
              </a:rPr>
              <a:t>ceil()</a:t>
            </a:r>
            <a:r>
              <a:rPr lang="en-US" dirty="0">
                <a:ea typeface="+mn-ea"/>
              </a:rPr>
              <a:t>: 	</a:t>
            </a:r>
            <a:r>
              <a:rPr lang="en-US" dirty="0" err="1">
                <a:ea typeface="+mn-ea"/>
              </a:rPr>
              <a:t>làm</a:t>
            </a:r>
            <a:r>
              <a:rPr lang="en-US" dirty="0">
                <a:ea typeface="+mn-ea"/>
              </a:rPr>
              <a:t> </a:t>
            </a:r>
            <a:r>
              <a:rPr lang="en-US" dirty="0" err="1">
                <a:ea typeface="+mn-ea"/>
              </a:rPr>
              <a:t>tròn</a:t>
            </a:r>
            <a:r>
              <a:rPr lang="en-US" dirty="0">
                <a:ea typeface="+mn-ea"/>
              </a:rPr>
              <a:t> </a:t>
            </a:r>
            <a:r>
              <a:rPr lang="en-US" dirty="0" err="1">
                <a:ea typeface="+mn-ea"/>
              </a:rPr>
              <a:t>theo</a:t>
            </a:r>
            <a:r>
              <a:rPr lang="en-US" dirty="0">
                <a:ea typeface="+mn-ea"/>
              </a:rPr>
              <a:t> </a:t>
            </a:r>
            <a:r>
              <a:rPr lang="en-US" dirty="0" err="1">
                <a:ea typeface="+mn-ea"/>
              </a:rPr>
              <a:t>hướng</a:t>
            </a:r>
            <a:r>
              <a:rPr lang="en-US" dirty="0">
                <a:ea typeface="+mn-ea"/>
              </a:rPr>
              <a:t> </a:t>
            </a:r>
            <a:r>
              <a:rPr lang="en-US" dirty="0" err="1">
                <a:ea typeface="+mn-ea"/>
              </a:rPr>
              <a:t>tăng</a:t>
            </a:r>
            <a:endParaRPr lang="en-US" dirty="0">
              <a:ea typeface="+mn-ea"/>
            </a:endParaRPr>
          </a:p>
          <a:p>
            <a:pPr lvl="1">
              <a:defRPr/>
            </a:pPr>
            <a:r>
              <a:rPr lang="en-US" i="1" dirty="0">
                <a:ea typeface="+mn-ea"/>
              </a:rPr>
              <a:t>floor()</a:t>
            </a:r>
            <a:r>
              <a:rPr lang="en-US" dirty="0">
                <a:ea typeface="+mn-ea"/>
              </a:rPr>
              <a:t>: 	</a:t>
            </a:r>
            <a:r>
              <a:rPr lang="en-US" dirty="0" err="1">
                <a:ea typeface="+mn-ea"/>
              </a:rPr>
              <a:t>làm</a:t>
            </a:r>
            <a:r>
              <a:rPr lang="en-US" dirty="0">
                <a:ea typeface="+mn-ea"/>
              </a:rPr>
              <a:t> </a:t>
            </a:r>
            <a:r>
              <a:rPr lang="en-US" dirty="0" err="1">
                <a:ea typeface="+mn-ea"/>
              </a:rPr>
              <a:t>tròn</a:t>
            </a:r>
            <a:r>
              <a:rPr lang="en-US" dirty="0">
                <a:ea typeface="+mn-ea"/>
              </a:rPr>
              <a:t> </a:t>
            </a:r>
            <a:r>
              <a:rPr lang="en-US" dirty="0" err="1">
                <a:ea typeface="+mn-ea"/>
              </a:rPr>
              <a:t>theo</a:t>
            </a:r>
            <a:r>
              <a:rPr lang="en-US" dirty="0">
                <a:ea typeface="+mn-ea"/>
              </a:rPr>
              <a:t> </a:t>
            </a:r>
            <a:r>
              <a:rPr lang="en-US" dirty="0" err="1">
                <a:ea typeface="+mn-ea"/>
              </a:rPr>
              <a:t>hướng</a:t>
            </a:r>
            <a:r>
              <a:rPr lang="en-US" dirty="0">
                <a:ea typeface="+mn-ea"/>
              </a:rPr>
              <a:t> </a:t>
            </a:r>
            <a:r>
              <a:rPr lang="en-US" dirty="0" err="1">
                <a:ea typeface="+mn-ea"/>
              </a:rPr>
              <a:t>giảm</a:t>
            </a:r>
            <a:endParaRPr lang="en-US" dirty="0">
              <a:ea typeface="+mn-ea"/>
            </a:endParaRPr>
          </a:p>
          <a:p>
            <a:pPr lvl="1">
              <a:defRPr/>
            </a:pPr>
            <a:r>
              <a:rPr lang="en-US" i="1" dirty="0">
                <a:ea typeface="+mn-ea"/>
              </a:rPr>
              <a:t>exp()</a:t>
            </a:r>
            <a:r>
              <a:rPr lang="en-US" dirty="0">
                <a:ea typeface="+mn-ea"/>
              </a:rPr>
              <a:t>: 	</a:t>
            </a:r>
            <a:r>
              <a:rPr lang="en-US" dirty="0" err="1">
                <a:ea typeface="+mn-ea"/>
              </a:rPr>
              <a:t>tính</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i="1" dirty="0">
                <a:ea typeface="+mn-ea"/>
              </a:rPr>
              <a:t>e</a:t>
            </a:r>
            <a:r>
              <a:rPr lang="en-US" i="1" baseline="30000" dirty="0">
                <a:ea typeface="+mn-ea"/>
              </a:rPr>
              <a:t>x</a:t>
            </a:r>
            <a:endParaRPr lang="en-US" dirty="0">
              <a:ea typeface="+mn-ea"/>
            </a:endParaRPr>
          </a:p>
          <a:p>
            <a:pPr lvl="1">
              <a:defRPr/>
            </a:pPr>
            <a:r>
              <a:rPr lang="en-US" i="1" dirty="0">
                <a:ea typeface="+mn-ea"/>
              </a:rPr>
              <a:t>log()</a:t>
            </a:r>
            <a:r>
              <a:rPr lang="en-US" dirty="0">
                <a:ea typeface="+mn-ea"/>
              </a:rPr>
              <a:t>: 	</a:t>
            </a:r>
            <a:r>
              <a:rPr lang="en-US" dirty="0" err="1">
                <a:ea typeface="+mn-ea"/>
              </a:rPr>
              <a:t>tính</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i="1" dirty="0" err="1">
                <a:ea typeface="+mn-ea"/>
              </a:rPr>
              <a:t>ln</a:t>
            </a:r>
            <a:r>
              <a:rPr lang="en-US" i="1" dirty="0">
                <a:ea typeface="+mn-ea"/>
              </a:rPr>
              <a:t>()</a:t>
            </a:r>
            <a:endParaRPr lang="en-US" dirty="0">
              <a:ea typeface="+mn-ea"/>
            </a:endParaRPr>
          </a:p>
          <a:p>
            <a:pPr lvl="1">
              <a:defRPr/>
            </a:pPr>
            <a:r>
              <a:rPr lang="en-US" i="1" dirty="0">
                <a:ea typeface="+mn-ea"/>
              </a:rPr>
              <a:t>log10</a:t>
            </a:r>
            <a:r>
              <a:rPr lang="en-US" dirty="0">
                <a:ea typeface="+mn-ea"/>
              </a:rPr>
              <a:t>: 	</a:t>
            </a:r>
            <a:r>
              <a:rPr lang="en-US" dirty="0" err="1">
                <a:ea typeface="+mn-ea"/>
              </a:rPr>
              <a:t>tính</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i="1" dirty="0" err="1">
                <a:ea typeface="+mn-ea"/>
              </a:rPr>
              <a:t>lg</a:t>
            </a:r>
            <a:r>
              <a:rPr lang="en-US" i="1" dirty="0">
                <a:ea typeface="+mn-ea"/>
              </a:rPr>
              <a:t>()</a:t>
            </a:r>
            <a:endParaRPr lang="en-US" dirty="0">
              <a:ea typeface="+mn-ea"/>
            </a:endParaRPr>
          </a:p>
          <a:p>
            <a:pPr lvl="1">
              <a:defRPr/>
            </a:pPr>
            <a:r>
              <a:rPr lang="en-US" i="1" dirty="0" err="1">
                <a:ea typeface="+mn-ea"/>
              </a:rPr>
              <a:t>pow</a:t>
            </a:r>
            <a:r>
              <a:rPr lang="en-US" i="1" dirty="0">
                <a:ea typeface="+mn-ea"/>
              </a:rPr>
              <a:t>()</a:t>
            </a:r>
            <a:r>
              <a:rPr lang="en-US" dirty="0">
                <a:ea typeface="+mn-ea"/>
              </a:rPr>
              <a:t>: 	</a:t>
            </a:r>
            <a:r>
              <a:rPr lang="en-US" dirty="0" err="1">
                <a:ea typeface="+mn-ea"/>
              </a:rPr>
              <a:t>tính</a:t>
            </a:r>
            <a:r>
              <a:rPr lang="en-US" dirty="0">
                <a:ea typeface="+mn-ea"/>
              </a:rPr>
              <a:t> </a:t>
            </a:r>
            <a:r>
              <a:rPr lang="en-US" dirty="0" err="1">
                <a:ea typeface="+mn-ea"/>
              </a:rPr>
              <a:t>luỹ</a:t>
            </a:r>
            <a:r>
              <a:rPr lang="en-US" dirty="0">
                <a:ea typeface="+mn-ea"/>
              </a:rPr>
              <a:t> </a:t>
            </a:r>
            <a:r>
              <a:rPr lang="en-US" dirty="0" err="1">
                <a:ea typeface="+mn-ea"/>
              </a:rPr>
              <a:t>thừa</a:t>
            </a:r>
            <a:endParaRPr lang="en-US" dirty="0">
              <a:ea typeface="+mn-ea"/>
            </a:endParaRPr>
          </a:p>
          <a:p>
            <a:pPr lvl="1">
              <a:defRPr/>
            </a:pPr>
            <a:r>
              <a:rPr lang="en-US" i="1" dirty="0" err="1">
                <a:ea typeface="+mn-ea"/>
              </a:rPr>
              <a:t>sqrt</a:t>
            </a:r>
            <a:r>
              <a:rPr lang="en-US" i="1" dirty="0">
                <a:ea typeface="+mn-ea"/>
              </a:rPr>
              <a:t>()</a:t>
            </a:r>
            <a:r>
              <a:rPr lang="en-US" dirty="0">
                <a:ea typeface="+mn-ea"/>
              </a:rPr>
              <a:t>: 	</a:t>
            </a:r>
            <a:r>
              <a:rPr lang="en-US" dirty="0" err="1">
                <a:ea typeface="+mn-ea"/>
              </a:rPr>
              <a:t>tính</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căn</a:t>
            </a:r>
            <a:r>
              <a:rPr lang="en-US" dirty="0">
                <a:ea typeface="+mn-ea"/>
              </a:rPr>
              <a:t> </a:t>
            </a:r>
            <a:r>
              <a:rPr lang="en-US" dirty="0" err="1">
                <a:ea typeface="+mn-ea"/>
              </a:rPr>
              <a:t>bậc</a:t>
            </a:r>
            <a:r>
              <a:rPr lang="en-US" dirty="0">
                <a:ea typeface="+mn-ea"/>
              </a:rPr>
              <a:t> 2</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endParaRPr lang="en-US"/>
          </a:p>
        </p:txBody>
      </p:sp>
      <p:sp>
        <p:nvSpPr>
          <p:cNvPr id="96259" name="Content Placeholder 2"/>
          <p:cNvSpPr>
            <a:spLocks noGrp="1"/>
          </p:cNvSpPr>
          <p:nvPr>
            <p:ph idx="1"/>
          </p:nvPr>
        </p:nvSpPr>
        <p:spPr/>
        <p:txBody>
          <a:bodyPr/>
          <a:lstStyle/>
          <a:p>
            <a:r>
              <a:rPr lang="vi-VN"/>
              <a:t>Trên PIC có chân ngắt ngoài, bạn có thể dùng nó để đọc xung từ encoder rồi dùng timer để suy ra vận tốc của động cơ.</a:t>
            </a:r>
            <a:br>
              <a:rPr lang="vi-VN"/>
            </a:br>
            <a:br>
              <a:rPr lang="vi-VN"/>
            </a:br>
            <a:r>
              <a:rPr lang="vi-VN"/>
              <a:t>Nếu như dùng timer thì bạn có thể set timer0 chế độ counter rồi đếm xung encoder, chân còn lại encoder nối vô chân IO bất kì để biết chiều quay của động cơ. Sau đó dùng timer1 set khoảng thời gian định trước rồi đọc số xung do timer0 đếm được =&gt; vận tốc động cơ.</a:t>
            </a:r>
            <a:br>
              <a:rPr lang="vi-VN"/>
            </a:br>
            <a:endParaRPr lang="en-US"/>
          </a:p>
        </p:txBody>
      </p:sp>
      <p:sp>
        <p:nvSpPr>
          <p:cNvPr id="9626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962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B2B208A-235A-4973-92FE-8F833AAFA6F6}" type="slidenum">
              <a:rPr lang="en-US" smtClean="0">
                <a:solidFill>
                  <a:srgbClr val="00B888"/>
                </a:solidFill>
              </a:rPr>
              <a:pPr eaLnBrk="1" hangingPunct="1"/>
              <a:t>110</a:t>
            </a:fld>
            <a:endParaRPr lang="en-US">
              <a:solidFill>
                <a:srgbClr val="00B888"/>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457200" y="122238"/>
            <a:ext cx="8229600" cy="639762"/>
          </a:xfrm>
        </p:spPr>
        <p:txBody>
          <a:bodyPr/>
          <a:lstStyle/>
          <a:p>
            <a:r>
              <a:rPr lang="en-US">
                <a:solidFill>
                  <a:srgbClr val="FF0000"/>
                </a:solidFill>
              </a:rPr>
              <a:t>      Động cơ bước</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198FEF20-D806-49EE-8594-5DB594D1C016}" type="slidenum">
              <a:rPr lang="en-US" smtClean="0">
                <a:latin typeface="Arial" pitchFamily="34" charset="0"/>
                <a:cs typeface="Arial" pitchFamily="34" charset="0"/>
              </a:rPr>
              <a:pPr eaLnBrk="1" hangingPunct="1"/>
              <a:t>111</a:t>
            </a:fld>
            <a:endParaRPr lang="en-US">
              <a:latin typeface="Arial" pitchFamily="34" charset="0"/>
              <a:cs typeface="Arial" pitchFamily="34" charset="0"/>
            </a:endParaRPr>
          </a:p>
        </p:txBody>
      </p:sp>
      <p:grpSp>
        <p:nvGrpSpPr>
          <p:cNvPr id="97284" name="Group 2"/>
          <p:cNvGrpSpPr>
            <a:grpSpLocks/>
          </p:cNvGrpSpPr>
          <p:nvPr/>
        </p:nvGrpSpPr>
        <p:grpSpPr bwMode="auto">
          <a:xfrm>
            <a:off x="782638" y="838200"/>
            <a:ext cx="7523162" cy="3200400"/>
            <a:chOff x="1136" y="994"/>
            <a:chExt cx="10366" cy="4260"/>
          </a:xfrm>
        </p:grpSpPr>
        <p:grpSp>
          <p:nvGrpSpPr>
            <p:cNvPr id="97286" name="Group 3"/>
            <p:cNvGrpSpPr>
              <a:grpSpLocks/>
            </p:cNvGrpSpPr>
            <p:nvPr/>
          </p:nvGrpSpPr>
          <p:grpSpPr bwMode="auto">
            <a:xfrm>
              <a:off x="1991" y="1860"/>
              <a:ext cx="9511" cy="3118"/>
              <a:chOff x="1991" y="1860"/>
              <a:chExt cx="9511" cy="3118"/>
            </a:xfrm>
          </p:grpSpPr>
          <p:sp>
            <p:nvSpPr>
              <p:cNvPr id="97288" name="Rectangle 4"/>
              <p:cNvSpPr>
                <a:spLocks noChangeArrowheads="1"/>
              </p:cNvSpPr>
              <p:nvPr/>
            </p:nvSpPr>
            <p:spPr bwMode="auto">
              <a:xfrm>
                <a:off x="9740" y="1955"/>
                <a:ext cx="47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Calibri" pitchFamily="34" charset="0"/>
                  </a:rPr>
                  <a:t>A</a:t>
                </a:r>
                <a:endParaRPr lang="en-US"/>
              </a:p>
            </p:txBody>
          </p:sp>
          <p:sp>
            <p:nvSpPr>
              <p:cNvPr id="97289" name="Rectangle 5"/>
              <p:cNvSpPr>
                <a:spLocks noChangeArrowheads="1"/>
              </p:cNvSpPr>
              <p:nvPr/>
            </p:nvSpPr>
            <p:spPr bwMode="auto">
              <a:xfrm>
                <a:off x="9740" y="2664"/>
                <a:ext cx="47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Calibri" pitchFamily="34" charset="0"/>
                  </a:rPr>
                  <a:t>B</a:t>
                </a:r>
                <a:endParaRPr lang="en-US"/>
              </a:p>
            </p:txBody>
          </p:sp>
          <p:sp>
            <p:nvSpPr>
              <p:cNvPr id="97290" name="Rectangle 6"/>
              <p:cNvSpPr>
                <a:spLocks noChangeArrowheads="1"/>
              </p:cNvSpPr>
              <p:nvPr/>
            </p:nvSpPr>
            <p:spPr bwMode="auto">
              <a:xfrm>
                <a:off x="9740" y="3800"/>
                <a:ext cx="47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Calibri" pitchFamily="34" charset="0"/>
                  </a:rPr>
                  <a:t>C</a:t>
                </a:r>
                <a:endParaRPr lang="en-US"/>
              </a:p>
            </p:txBody>
          </p:sp>
          <p:sp>
            <p:nvSpPr>
              <p:cNvPr id="97291" name="Rectangle 7"/>
              <p:cNvSpPr>
                <a:spLocks noChangeArrowheads="1"/>
              </p:cNvSpPr>
              <p:nvPr/>
            </p:nvSpPr>
            <p:spPr bwMode="auto">
              <a:xfrm>
                <a:off x="9750" y="4458"/>
                <a:ext cx="47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Calibri" pitchFamily="34" charset="0"/>
                  </a:rPr>
                  <a:t>D</a:t>
                </a:r>
                <a:endParaRPr lang="en-US"/>
              </a:p>
            </p:txBody>
          </p:sp>
          <p:sp>
            <p:nvSpPr>
              <p:cNvPr id="97292" name="Rectangle 8"/>
              <p:cNvSpPr>
                <a:spLocks noChangeArrowheads="1"/>
              </p:cNvSpPr>
              <p:nvPr/>
            </p:nvSpPr>
            <p:spPr bwMode="auto">
              <a:xfrm>
                <a:off x="9750" y="3280"/>
                <a:ext cx="175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VnArial" pitchFamily="34" charset="0"/>
                  </a:rPr>
                  <a:t>A',B',C',D'</a:t>
                </a:r>
                <a:endParaRPr lang="en-US"/>
              </a:p>
            </p:txBody>
          </p:sp>
          <p:grpSp>
            <p:nvGrpSpPr>
              <p:cNvPr id="97293" name="Group 9"/>
              <p:cNvGrpSpPr>
                <a:grpSpLocks/>
              </p:cNvGrpSpPr>
              <p:nvPr/>
            </p:nvGrpSpPr>
            <p:grpSpPr bwMode="auto">
              <a:xfrm>
                <a:off x="1991" y="1860"/>
                <a:ext cx="7620" cy="3118"/>
                <a:chOff x="2130" y="11150"/>
                <a:chExt cx="7620" cy="3118"/>
              </a:xfrm>
            </p:grpSpPr>
            <p:pic>
              <p:nvPicPr>
                <p:cNvPr id="97294" name="Picture 10"/>
                <p:cNvPicPr>
                  <a:picLocks noChangeAspect="1" noChangeArrowheads="1"/>
                </p:cNvPicPr>
                <p:nvPr/>
              </p:nvPicPr>
              <p:blipFill>
                <a:blip r:embed="rId2">
                  <a:extLst>
                    <a:ext uri="{28A0092B-C50C-407E-A947-70E740481C1C}">
                      <a14:useLocalDpi xmlns:a14="http://schemas.microsoft.com/office/drawing/2010/main" val="0"/>
                    </a:ext>
                  </a:extLst>
                </a:blip>
                <a:srcRect b="10402"/>
                <a:stretch>
                  <a:fillRect/>
                </a:stretch>
              </p:blipFill>
              <p:spPr bwMode="auto">
                <a:xfrm>
                  <a:off x="2130" y="11150"/>
                  <a:ext cx="3630" cy="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7295" name="Object 11"/>
                <p:cNvGraphicFramePr>
                  <a:graphicFrameLocks noChangeAspect="1"/>
                </p:cNvGraphicFramePr>
                <p:nvPr/>
              </p:nvGraphicFramePr>
              <p:xfrm>
                <a:off x="6816" y="11434"/>
                <a:ext cx="2934" cy="2625"/>
              </p:xfrm>
              <a:graphic>
                <a:graphicData uri="http://schemas.openxmlformats.org/presentationml/2006/ole">
                  <mc:AlternateContent xmlns:mc="http://schemas.openxmlformats.org/markup-compatibility/2006">
                    <mc:Choice xmlns:v="urn:schemas-microsoft-com:vml" Requires="v">
                      <p:oleObj name="Picture" r:id="rId3" imgW="1866900" imgH="1663700" progId="Word.Picture.8">
                        <p:embed/>
                      </p:oleObj>
                    </mc:Choice>
                    <mc:Fallback>
                      <p:oleObj name="Picture" r:id="rId3" imgW="1866900" imgH="1663700" progId="Word.Picture.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r="21129"/>
                            <a:stretch>
                              <a:fillRect/>
                            </a:stretch>
                          </p:blipFill>
                          <p:spPr bwMode="auto">
                            <a:xfrm>
                              <a:off x="6816" y="11434"/>
                              <a:ext cx="2934" cy="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97287" name="Rectangle 12"/>
            <p:cNvSpPr>
              <a:spLocks noChangeArrowheads="1"/>
            </p:cNvSpPr>
            <p:nvPr/>
          </p:nvSpPr>
          <p:spPr bwMode="auto">
            <a:xfrm>
              <a:off x="1136" y="994"/>
              <a:ext cx="10366" cy="426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 name="Content Placeholder 2"/>
          <p:cNvSpPr txBox="1">
            <a:spLocks/>
          </p:cNvSpPr>
          <p:nvPr/>
        </p:nvSpPr>
        <p:spPr bwMode="auto">
          <a:xfrm>
            <a:off x="392113" y="4876800"/>
            <a:ext cx="8305800" cy="762000"/>
          </a:xfrm>
          <a:prstGeom prst="rect">
            <a:avLst/>
          </a:prstGeom>
          <a:noFill/>
          <a:ln w="9525">
            <a:noFill/>
            <a:miter lim="800000"/>
            <a:headEnd/>
            <a:tailEnd/>
          </a:ln>
        </p:spPr>
        <p:txBody>
          <a:bodyPr/>
          <a:lstStyle/>
          <a:p>
            <a:pPr marL="342900" indent="-342900" eaLnBrk="0" hangingPunct="0">
              <a:spcBef>
                <a:spcPct val="20000"/>
              </a:spcBef>
              <a:defRPr/>
            </a:pPr>
            <a:r>
              <a:rPr lang="en-US" sz="3200" kern="0" dirty="0" err="1">
                <a:latin typeface="+mn-lt"/>
                <a:cs typeface="+mn-cs"/>
              </a:rPr>
              <a:t>loại</a:t>
            </a:r>
            <a:r>
              <a:rPr lang="en-US" sz="3200" kern="0" dirty="0">
                <a:latin typeface="+mn-lt"/>
                <a:cs typeface="+mn-cs"/>
              </a:rPr>
              <a:t> 2 </a:t>
            </a:r>
            <a:r>
              <a:rPr lang="en-US" sz="3200" kern="0" dirty="0" err="1">
                <a:latin typeface="+mn-lt"/>
                <a:cs typeface="+mn-cs"/>
              </a:rPr>
              <a:t>pha</a:t>
            </a:r>
            <a:r>
              <a:rPr lang="en-US" sz="3200" kern="0" dirty="0">
                <a:latin typeface="+mn-lt"/>
                <a:cs typeface="+mn-cs"/>
              </a:rPr>
              <a:t> , 6 </a:t>
            </a:r>
            <a:r>
              <a:rPr lang="en-US" sz="3200" kern="0" dirty="0" err="1">
                <a:latin typeface="+mn-lt"/>
                <a:cs typeface="+mn-cs"/>
              </a:rPr>
              <a:t>dây</a:t>
            </a:r>
            <a:r>
              <a:rPr lang="en-US" sz="3200" kern="0" dirty="0">
                <a:latin typeface="+mn-lt"/>
                <a:cs typeface="+mn-cs"/>
              </a:rPr>
              <a:t> ( 4 </a:t>
            </a:r>
            <a:r>
              <a:rPr lang="en-US" sz="3200" kern="0" dirty="0" err="1">
                <a:latin typeface="+mn-lt"/>
                <a:cs typeface="+mn-cs"/>
              </a:rPr>
              <a:t>cuộn</a:t>
            </a:r>
            <a:r>
              <a:rPr lang="en-US" sz="3200" kern="0" dirty="0">
                <a:latin typeface="+mn-lt"/>
                <a:cs typeface="+mn-cs"/>
              </a:rPr>
              <a:t> </a:t>
            </a:r>
            <a:r>
              <a:rPr lang="en-US" sz="3200" kern="0" dirty="0" err="1">
                <a:latin typeface="+mn-lt"/>
                <a:cs typeface="+mn-cs"/>
              </a:rPr>
              <a:t>dây</a:t>
            </a:r>
            <a:r>
              <a:rPr lang="en-US" sz="3200" kern="0" dirty="0">
                <a:latin typeface="+mn-lt"/>
                <a:cs typeface="+mn-cs"/>
              </a:rPr>
              <a:t> , 2 common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457200" y="46038"/>
            <a:ext cx="8229600" cy="639762"/>
          </a:xfrm>
        </p:spPr>
        <p:txBody>
          <a:bodyPr/>
          <a:lstStyle/>
          <a:p>
            <a:r>
              <a:rPr lang="en-US" sz="4000">
                <a:solidFill>
                  <a:srgbClr val="FF0000"/>
                </a:solidFill>
              </a:rPr>
              <a:t>      </a:t>
            </a:r>
            <a:r>
              <a:rPr lang="vi-VN" sz="4000">
                <a:solidFill>
                  <a:srgbClr val="FF0000"/>
                </a:solidFill>
              </a:rPr>
              <a:t>Hoạt động của động cơ bước:</a:t>
            </a:r>
            <a:endParaRPr lang="en-US"/>
          </a:p>
        </p:txBody>
      </p:sp>
      <p:sp>
        <p:nvSpPr>
          <p:cNvPr id="98307" name="Content Placeholder 2"/>
          <p:cNvSpPr>
            <a:spLocks noGrp="1"/>
          </p:cNvSpPr>
          <p:nvPr>
            <p:ph idx="1"/>
          </p:nvPr>
        </p:nvSpPr>
        <p:spPr>
          <a:xfrm>
            <a:off x="228600" y="1371600"/>
            <a:ext cx="8686800" cy="5638800"/>
          </a:xfrm>
        </p:spPr>
        <p:txBody>
          <a:bodyPr/>
          <a:lstStyle/>
          <a:p>
            <a:r>
              <a:rPr lang="en-US"/>
              <a:t>G</a:t>
            </a:r>
            <a:r>
              <a:rPr lang="vi-VN"/>
              <a:t>óc</a:t>
            </a:r>
            <a:r>
              <a:rPr lang="en-US"/>
              <a:t> </a:t>
            </a:r>
            <a:r>
              <a:rPr lang="vi-VN"/>
              <a:t>bước G.</a:t>
            </a:r>
            <a:endParaRPr lang="en-US"/>
          </a:p>
          <a:p>
            <a:endParaRPr lang="vi-VN"/>
          </a:p>
          <a:p>
            <a:r>
              <a:rPr lang="vi-VN" i="1"/>
              <a:t>N</a:t>
            </a:r>
            <a:r>
              <a:rPr lang="en-US" i="1"/>
              <a:t>r</a:t>
            </a:r>
            <a:r>
              <a:rPr lang="vi-VN"/>
              <a:t>: số răng của rotor động cơ bước</a:t>
            </a:r>
            <a:endParaRPr lang="en-US"/>
          </a:p>
          <a:p>
            <a:r>
              <a:rPr lang="vi-VN" i="1"/>
              <a:t>N</a:t>
            </a:r>
            <a:r>
              <a:rPr lang="en-US" i="1"/>
              <a:t>s</a:t>
            </a:r>
            <a:r>
              <a:rPr lang="vi-VN"/>
              <a:t>: số răng của stator động cơ bước</a:t>
            </a:r>
            <a:endParaRPr lang="en-US"/>
          </a:p>
          <a:p>
            <a:r>
              <a:rPr lang="vi-VN"/>
              <a:t>Tuỳ thuộc vào nhà sản xuất góc bước thường có giá trị:</a:t>
            </a:r>
            <a:endParaRPr lang="en-US"/>
          </a:p>
          <a:p>
            <a:endParaRPr lang="en-US"/>
          </a:p>
          <a:p>
            <a:r>
              <a:rPr lang="vi-VN"/>
              <a:t>Góc bước càng nhỏ thì độ phân giải của động cơ bước càng cao,tức động cơ</a:t>
            </a:r>
            <a:r>
              <a:rPr lang="en-US"/>
              <a:t> </a:t>
            </a:r>
            <a:r>
              <a:rPr lang="vi-VN"/>
              <a:t>quay càng đỡ bị giật,giá thành của động cơ bước càng cao.</a:t>
            </a:r>
            <a:endParaRPr lang="en-US"/>
          </a:p>
          <a:p>
            <a:r>
              <a:rPr lang="vi-VN"/>
              <a:t>Số bước là s</a:t>
            </a:r>
            <a:r>
              <a:rPr lang="en-US"/>
              <a:t>ố </a:t>
            </a:r>
            <a:r>
              <a:rPr lang="vi-VN"/>
              <a:t>xung điều khiển cần thiết để Rotor động cơ quay được một vòng biểu thị</a:t>
            </a:r>
            <a:r>
              <a:rPr lang="en-US"/>
              <a:t> </a:t>
            </a:r>
            <a:r>
              <a:rPr lang="vi-VN"/>
              <a:t>bằng thông số S :</a:t>
            </a:r>
            <a:endParaRPr lang="en-US"/>
          </a:p>
          <a:p>
            <a:endParaRPr lang="en-US"/>
          </a:p>
          <a:p>
            <a:endParaRPr lang="en-US"/>
          </a:p>
        </p:txBody>
      </p:sp>
      <p:sp>
        <p:nvSpPr>
          <p:cNvPr id="983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98B0E97-FEC9-47F4-ACA1-C2D65C763A64}" type="slidenum">
              <a:rPr lang="en-US" smtClean="0">
                <a:latin typeface="Arial" pitchFamily="34" charset="0"/>
                <a:cs typeface="Arial" pitchFamily="34" charset="0"/>
              </a:rPr>
              <a:pPr eaLnBrk="1" hangingPunct="1"/>
              <a:t>112</a:t>
            </a:fld>
            <a:endParaRPr lang="en-US">
              <a:latin typeface="Arial" pitchFamily="34" charset="0"/>
              <a:cs typeface="Arial" pitchFamily="34" charset="0"/>
            </a:endParaRPr>
          </a:p>
        </p:txBody>
      </p:sp>
      <p:pic>
        <p:nvPicPr>
          <p:cNvPr id="98309"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1257300"/>
            <a:ext cx="16287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3581400"/>
            <a:ext cx="47148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1"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5961063"/>
            <a:ext cx="1196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0"/>
            <a:ext cx="8229600" cy="1143000"/>
          </a:xfrm>
        </p:spPr>
        <p:txBody>
          <a:bodyPr/>
          <a:lstStyle/>
          <a:p>
            <a:r>
              <a:rPr lang="en-US">
                <a:solidFill>
                  <a:srgbClr val="FF0000"/>
                </a:solidFill>
              </a:rPr>
              <a:t>         Điều khiển động cơ bước</a:t>
            </a:r>
            <a:endParaRPr lang="en-US"/>
          </a:p>
        </p:txBody>
      </p:sp>
      <p:sp>
        <p:nvSpPr>
          <p:cNvPr id="99331" name="Content Placeholder 2"/>
          <p:cNvSpPr>
            <a:spLocks noGrp="1"/>
          </p:cNvSpPr>
          <p:nvPr>
            <p:ph idx="1"/>
          </p:nvPr>
        </p:nvSpPr>
        <p:spPr>
          <a:xfrm>
            <a:off x="381000" y="1417638"/>
            <a:ext cx="8229600" cy="4525962"/>
          </a:xfrm>
        </p:spPr>
        <p:txBody>
          <a:bodyPr/>
          <a:lstStyle/>
          <a:p>
            <a:r>
              <a:rPr lang="en-US"/>
              <a:t>"ABCD"= "0001" </a:t>
            </a:r>
            <a:r>
              <a:rPr lang="en-US">
                <a:sym typeface="Symbol" pitchFamily="18" charset="2"/>
              </a:rPr>
              <a:t> "0010"  "0100"  "1000"  "0001”</a:t>
            </a:r>
          </a:p>
          <a:p>
            <a:pPr>
              <a:buFontTx/>
              <a:buNone/>
            </a:pPr>
            <a:r>
              <a:rPr lang="vi-VN">
                <a:sym typeface="Symbol" pitchFamily="18" charset="2"/>
              </a:rPr>
              <a:t> "ABCD" thực hiện lệnh dịch 4 lần, động cơ quay 1 vòng.</a:t>
            </a:r>
          </a:p>
          <a:p>
            <a:endParaRPr lang="en-US"/>
          </a:p>
        </p:txBody>
      </p:sp>
      <p:sp>
        <p:nvSpPr>
          <p:cNvPr id="993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7D4E0DC4-81F1-45ED-9401-8A07A7E6E4F0}" type="slidenum">
              <a:rPr lang="en-US" smtClean="0">
                <a:latin typeface="Arial" pitchFamily="34" charset="0"/>
                <a:cs typeface="Arial" pitchFamily="34" charset="0"/>
              </a:rPr>
              <a:pPr eaLnBrk="1" hangingPunct="1"/>
              <a:t>113</a:t>
            </a:fld>
            <a:endParaRPr lang="en-US">
              <a:latin typeface="Arial" pitchFamily="34" charset="0"/>
              <a:cs typeface="Arial" pitchFamily="34" charset="0"/>
            </a:endParaRPr>
          </a:p>
        </p:txBody>
      </p:sp>
      <p:grpSp>
        <p:nvGrpSpPr>
          <p:cNvPr id="99333" name="Group 2"/>
          <p:cNvGrpSpPr>
            <a:grpSpLocks/>
          </p:cNvGrpSpPr>
          <p:nvPr/>
        </p:nvGrpSpPr>
        <p:grpSpPr bwMode="auto">
          <a:xfrm>
            <a:off x="4903788" y="2430463"/>
            <a:ext cx="4240212" cy="4394200"/>
            <a:chOff x="3408" y="9835"/>
            <a:chExt cx="6677" cy="6922"/>
          </a:xfrm>
        </p:grpSpPr>
        <p:grpSp>
          <p:nvGrpSpPr>
            <p:cNvPr id="99395" name="Group 3"/>
            <p:cNvGrpSpPr>
              <a:grpSpLocks/>
            </p:cNvGrpSpPr>
            <p:nvPr/>
          </p:nvGrpSpPr>
          <p:grpSpPr bwMode="auto">
            <a:xfrm>
              <a:off x="3408" y="10366"/>
              <a:ext cx="6103" cy="6391"/>
              <a:chOff x="3269" y="7241"/>
              <a:chExt cx="6103" cy="6391"/>
            </a:xfrm>
          </p:grpSpPr>
          <p:sp>
            <p:nvSpPr>
              <p:cNvPr id="99397" name="Rectangle 4"/>
              <p:cNvSpPr>
                <a:spLocks noChangeArrowheads="1"/>
              </p:cNvSpPr>
              <p:nvPr/>
            </p:nvSpPr>
            <p:spPr bwMode="auto">
              <a:xfrm>
                <a:off x="4260" y="7241"/>
                <a:ext cx="5112" cy="568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9398" name="Group 5"/>
              <p:cNvGrpSpPr>
                <a:grpSpLocks/>
              </p:cNvGrpSpPr>
              <p:nvPr/>
            </p:nvGrpSpPr>
            <p:grpSpPr bwMode="auto">
              <a:xfrm>
                <a:off x="3269" y="7525"/>
                <a:ext cx="5961" cy="6107"/>
                <a:chOff x="3269" y="7525"/>
                <a:chExt cx="5961" cy="6107"/>
              </a:xfrm>
            </p:grpSpPr>
            <p:grpSp>
              <p:nvGrpSpPr>
                <p:cNvPr id="99399" name="Group 6"/>
                <p:cNvGrpSpPr>
                  <a:grpSpLocks/>
                </p:cNvGrpSpPr>
                <p:nvPr/>
              </p:nvGrpSpPr>
              <p:grpSpPr bwMode="auto">
                <a:xfrm>
                  <a:off x="3600" y="7525"/>
                  <a:ext cx="5580" cy="5145"/>
                  <a:chOff x="3600" y="7526"/>
                  <a:chExt cx="5580" cy="5145"/>
                </a:xfrm>
              </p:grpSpPr>
              <p:pic>
                <p:nvPicPr>
                  <p:cNvPr id="994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 y="7526"/>
                    <a:ext cx="5580" cy="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407" name="Oval 8"/>
                  <p:cNvSpPr>
                    <a:spLocks noChangeArrowheads="1"/>
                  </p:cNvSpPr>
                  <p:nvPr/>
                </p:nvSpPr>
                <p:spPr bwMode="auto">
                  <a:xfrm>
                    <a:off x="7952" y="9514"/>
                    <a:ext cx="997" cy="852"/>
                  </a:xfrm>
                  <a:prstGeom prst="ellipse">
                    <a:avLst/>
                  </a:prstGeom>
                  <a:solidFill>
                    <a:srgbClr val="FFFFFF"/>
                  </a:solidFill>
                  <a:ln w="9525">
                    <a:solidFill>
                      <a:srgbClr val="000000"/>
                    </a:solidFill>
                    <a:round/>
                    <a:headEnd/>
                    <a:tailEnd/>
                  </a:ln>
                </p:spPr>
                <p:txBody>
                  <a:bodyPr/>
                  <a:lstStyle/>
                  <a:p>
                    <a:endParaRPr lang="en-US"/>
                  </a:p>
                </p:txBody>
              </p:sp>
              <p:sp>
                <p:nvSpPr>
                  <p:cNvPr id="99408" name="Line 9"/>
                  <p:cNvSpPr>
                    <a:spLocks noChangeShapeType="1"/>
                  </p:cNvSpPr>
                  <p:nvPr/>
                </p:nvSpPr>
                <p:spPr bwMode="auto">
                  <a:xfrm flipV="1">
                    <a:off x="8094" y="9656"/>
                    <a:ext cx="710" cy="5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99400" name="Rectangle 10"/>
                <p:cNvSpPr>
                  <a:spLocks noChangeArrowheads="1"/>
                </p:cNvSpPr>
                <p:nvPr/>
              </p:nvSpPr>
              <p:spPr bwMode="auto">
                <a:xfrm>
                  <a:off x="3269" y="7951"/>
                  <a:ext cx="56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A</a:t>
                  </a:r>
                  <a:endParaRPr lang="en-US"/>
                </a:p>
              </p:txBody>
            </p:sp>
            <p:sp>
              <p:nvSpPr>
                <p:cNvPr id="99401" name="Rectangle 11"/>
                <p:cNvSpPr>
                  <a:spLocks noChangeArrowheads="1"/>
                </p:cNvSpPr>
                <p:nvPr/>
              </p:nvSpPr>
              <p:spPr bwMode="auto">
                <a:xfrm>
                  <a:off x="3269" y="9087"/>
                  <a:ext cx="56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B</a:t>
                  </a:r>
                  <a:endParaRPr lang="en-US"/>
                </a:p>
              </p:txBody>
            </p:sp>
            <p:sp>
              <p:nvSpPr>
                <p:cNvPr id="99402" name="Rectangle 12"/>
                <p:cNvSpPr>
                  <a:spLocks noChangeArrowheads="1"/>
                </p:cNvSpPr>
                <p:nvPr/>
              </p:nvSpPr>
              <p:spPr bwMode="auto">
                <a:xfrm>
                  <a:off x="3269" y="10365"/>
                  <a:ext cx="56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C</a:t>
                  </a:r>
                  <a:endParaRPr lang="en-US"/>
                </a:p>
              </p:txBody>
            </p:sp>
            <p:sp>
              <p:nvSpPr>
                <p:cNvPr id="99403" name="Rectangle 13"/>
                <p:cNvSpPr>
                  <a:spLocks noChangeArrowheads="1"/>
                </p:cNvSpPr>
                <p:nvPr/>
              </p:nvSpPr>
              <p:spPr bwMode="auto">
                <a:xfrm>
                  <a:off x="3269" y="11501"/>
                  <a:ext cx="56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D</a:t>
                  </a:r>
                  <a:endParaRPr lang="en-US"/>
                </a:p>
              </p:txBody>
            </p:sp>
            <p:sp>
              <p:nvSpPr>
                <p:cNvPr id="99404" name="Rectangle 14"/>
                <p:cNvSpPr>
                  <a:spLocks noChangeArrowheads="1"/>
                </p:cNvSpPr>
                <p:nvPr/>
              </p:nvSpPr>
              <p:spPr bwMode="auto">
                <a:xfrm>
                  <a:off x="7668" y="8946"/>
                  <a:ext cx="156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Step motor</a:t>
                  </a:r>
                  <a:endParaRPr lang="en-US"/>
                </a:p>
              </p:txBody>
            </p:sp>
            <p:sp>
              <p:nvSpPr>
                <p:cNvPr id="99405" name="Rectangle 15"/>
                <p:cNvSpPr>
                  <a:spLocks noChangeArrowheads="1"/>
                </p:cNvSpPr>
                <p:nvPr/>
              </p:nvSpPr>
              <p:spPr bwMode="auto">
                <a:xfrm>
                  <a:off x="5112" y="13206"/>
                  <a:ext cx="3408"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99396" name="Rectangle 16"/>
            <p:cNvSpPr>
              <a:spLocks noChangeArrowheads="1"/>
            </p:cNvSpPr>
            <p:nvPr/>
          </p:nvSpPr>
          <p:spPr bwMode="auto">
            <a:xfrm>
              <a:off x="3408" y="9835"/>
              <a:ext cx="6677" cy="6496"/>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9334" name="Group 2"/>
          <p:cNvGrpSpPr>
            <a:grpSpLocks/>
          </p:cNvGrpSpPr>
          <p:nvPr/>
        </p:nvGrpSpPr>
        <p:grpSpPr bwMode="auto">
          <a:xfrm>
            <a:off x="0" y="2438400"/>
            <a:ext cx="4876800" cy="4114800"/>
            <a:chOff x="1136" y="5538"/>
            <a:chExt cx="10366" cy="6390"/>
          </a:xfrm>
        </p:grpSpPr>
        <p:grpSp>
          <p:nvGrpSpPr>
            <p:cNvPr id="99335" name="Group 3"/>
            <p:cNvGrpSpPr>
              <a:grpSpLocks/>
            </p:cNvGrpSpPr>
            <p:nvPr/>
          </p:nvGrpSpPr>
          <p:grpSpPr bwMode="auto">
            <a:xfrm>
              <a:off x="1420" y="5806"/>
              <a:ext cx="9801" cy="5822"/>
              <a:chOff x="994" y="426"/>
              <a:chExt cx="9801" cy="5822"/>
            </a:xfrm>
          </p:grpSpPr>
          <p:grpSp>
            <p:nvGrpSpPr>
              <p:cNvPr id="99337" name="Group 22"/>
              <p:cNvGrpSpPr>
                <a:grpSpLocks/>
              </p:cNvGrpSpPr>
              <p:nvPr/>
            </p:nvGrpSpPr>
            <p:grpSpPr bwMode="auto">
              <a:xfrm>
                <a:off x="994" y="426"/>
                <a:ext cx="9798" cy="1704"/>
                <a:chOff x="994" y="426"/>
                <a:chExt cx="9798" cy="1704"/>
              </a:xfrm>
            </p:grpSpPr>
            <p:sp>
              <p:nvSpPr>
                <p:cNvPr id="99381" name="Line 5"/>
                <p:cNvSpPr>
                  <a:spLocks noChangeShapeType="1"/>
                </p:cNvSpPr>
                <p:nvPr/>
              </p:nvSpPr>
              <p:spPr bwMode="auto">
                <a:xfrm flipV="1">
                  <a:off x="1849" y="568"/>
                  <a:ext cx="0" cy="142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82" name="Line 6"/>
                <p:cNvSpPr>
                  <a:spLocks noChangeShapeType="1"/>
                </p:cNvSpPr>
                <p:nvPr/>
              </p:nvSpPr>
              <p:spPr bwMode="auto">
                <a:xfrm>
                  <a:off x="1565" y="1704"/>
                  <a:ext cx="922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83" name="Line 7"/>
                <p:cNvSpPr>
                  <a:spLocks noChangeShapeType="1"/>
                </p:cNvSpPr>
                <p:nvPr/>
              </p:nvSpPr>
              <p:spPr bwMode="auto">
                <a:xfrm>
                  <a:off x="1849" y="113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4" name="Line 8"/>
                <p:cNvSpPr>
                  <a:spLocks noChangeShapeType="1"/>
                </p:cNvSpPr>
                <p:nvPr/>
              </p:nvSpPr>
              <p:spPr bwMode="auto">
                <a:xfrm>
                  <a:off x="255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5" name="Line 9"/>
                <p:cNvSpPr>
                  <a:spLocks noChangeShapeType="1"/>
                </p:cNvSpPr>
                <p:nvPr/>
              </p:nvSpPr>
              <p:spPr bwMode="auto">
                <a:xfrm>
                  <a:off x="468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6" name="Line 10"/>
                <p:cNvSpPr>
                  <a:spLocks noChangeShapeType="1"/>
                </p:cNvSpPr>
                <p:nvPr/>
              </p:nvSpPr>
              <p:spPr bwMode="auto">
                <a:xfrm>
                  <a:off x="4689" y="113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7" name="Line 11"/>
                <p:cNvSpPr>
                  <a:spLocks noChangeShapeType="1"/>
                </p:cNvSpPr>
                <p:nvPr/>
              </p:nvSpPr>
              <p:spPr bwMode="auto">
                <a:xfrm>
                  <a:off x="539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8" name="Line 12"/>
                <p:cNvSpPr>
                  <a:spLocks noChangeShapeType="1"/>
                </p:cNvSpPr>
                <p:nvPr/>
              </p:nvSpPr>
              <p:spPr bwMode="auto">
                <a:xfrm>
                  <a:off x="752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89" name="Line 13"/>
                <p:cNvSpPr>
                  <a:spLocks noChangeShapeType="1"/>
                </p:cNvSpPr>
                <p:nvPr/>
              </p:nvSpPr>
              <p:spPr bwMode="auto">
                <a:xfrm>
                  <a:off x="7529" y="113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90" name="Line 14"/>
                <p:cNvSpPr>
                  <a:spLocks noChangeShapeType="1"/>
                </p:cNvSpPr>
                <p:nvPr/>
              </p:nvSpPr>
              <p:spPr bwMode="auto">
                <a:xfrm>
                  <a:off x="823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91" name="Line 15"/>
                <p:cNvSpPr>
                  <a:spLocks noChangeShapeType="1"/>
                </p:cNvSpPr>
                <p:nvPr/>
              </p:nvSpPr>
              <p:spPr bwMode="auto">
                <a:xfrm>
                  <a:off x="10369" y="113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92" name="Line 16"/>
                <p:cNvSpPr>
                  <a:spLocks noChangeShapeType="1"/>
                </p:cNvSpPr>
                <p:nvPr/>
              </p:nvSpPr>
              <p:spPr bwMode="auto">
                <a:xfrm>
                  <a:off x="10369" y="1136"/>
                  <a:ext cx="1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93" name="Rectangle 17"/>
                <p:cNvSpPr>
                  <a:spLocks noChangeArrowheads="1"/>
                </p:cNvSpPr>
                <p:nvPr/>
              </p:nvSpPr>
              <p:spPr bwMode="auto">
                <a:xfrm>
                  <a:off x="994" y="426"/>
                  <a:ext cx="85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VnArial" pitchFamily="34" charset="0"/>
                    </a:rPr>
                    <a:t>AA'</a:t>
                  </a:r>
                  <a:endParaRPr lang="en-US"/>
                </a:p>
              </p:txBody>
            </p:sp>
            <p:sp>
              <p:nvSpPr>
                <p:cNvPr id="99394" name="Rectangle 18"/>
                <p:cNvSpPr>
                  <a:spLocks noChangeArrowheads="1"/>
                </p:cNvSpPr>
                <p:nvPr/>
              </p:nvSpPr>
              <p:spPr bwMode="auto">
                <a:xfrm>
                  <a:off x="10366" y="1704"/>
                  <a:ext cx="42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t</a:t>
                  </a:r>
                  <a:endParaRPr lang="en-US"/>
                </a:p>
              </p:txBody>
            </p:sp>
          </p:grpSp>
          <p:grpSp>
            <p:nvGrpSpPr>
              <p:cNvPr id="99338" name="Group 19"/>
              <p:cNvGrpSpPr>
                <a:grpSpLocks/>
              </p:cNvGrpSpPr>
              <p:nvPr/>
            </p:nvGrpSpPr>
            <p:grpSpPr bwMode="auto">
              <a:xfrm>
                <a:off x="994" y="1846"/>
                <a:ext cx="9798" cy="1704"/>
                <a:chOff x="994" y="1846"/>
                <a:chExt cx="9798" cy="1704"/>
              </a:xfrm>
            </p:grpSpPr>
            <p:sp>
              <p:nvSpPr>
                <p:cNvPr id="99368" name="Line 20"/>
                <p:cNvSpPr>
                  <a:spLocks noChangeShapeType="1"/>
                </p:cNvSpPr>
                <p:nvPr/>
              </p:nvSpPr>
              <p:spPr bwMode="auto">
                <a:xfrm flipV="1">
                  <a:off x="1849" y="1988"/>
                  <a:ext cx="0" cy="142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69" name="Line 21"/>
                <p:cNvSpPr>
                  <a:spLocks noChangeShapeType="1"/>
                </p:cNvSpPr>
                <p:nvPr/>
              </p:nvSpPr>
              <p:spPr bwMode="auto">
                <a:xfrm>
                  <a:off x="1565" y="3124"/>
                  <a:ext cx="922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70" name="Line 22"/>
                <p:cNvSpPr>
                  <a:spLocks noChangeShapeType="1"/>
                </p:cNvSpPr>
                <p:nvPr/>
              </p:nvSpPr>
              <p:spPr bwMode="auto">
                <a:xfrm>
                  <a:off x="255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1" name="Line 23"/>
                <p:cNvSpPr>
                  <a:spLocks noChangeShapeType="1"/>
                </p:cNvSpPr>
                <p:nvPr/>
              </p:nvSpPr>
              <p:spPr bwMode="auto">
                <a:xfrm>
                  <a:off x="2559" y="255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2" name="Line 24"/>
                <p:cNvSpPr>
                  <a:spLocks noChangeShapeType="1"/>
                </p:cNvSpPr>
                <p:nvPr/>
              </p:nvSpPr>
              <p:spPr bwMode="auto">
                <a:xfrm>
                  <a:off x="326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3" name="Line 25"/>
                <p:cNvSpPr>
                  <a:spLocks noChangeShapeType="1"/>
                </p:cNvSpPr>
                <p:nvPr/>
              </p:nvSpPr>
              <p:spPr bwMode="auto">
                <a:xfrm>
                  <a:off x="539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4" name="Line 26"/>
                <p:cNvSpPr>
                  <a:spLocks noChangeShapeType="1"/>
                </p:cNvSpPr>
                <p:nvPr/>
              </p:nvSpPr>
              <p:spPr bwMode="auto">
                <a:xfrm>
                  <a:off x="5399" y="255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5" name="Line 27"/>
                <p:cNvSpPr>
                  <a:spLocks noChangeShapeType="1"/>
                </p:cNvSpPr>
                <p:nvPr/>
              </p:nvSpPr>
              <p:spPr bwMode="auto">
                <a:xfrm>
                  <a:off x="610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6" name="Line 28"/>
                <p:cNvSpPr>
                  <a:spLocks noChangeShapeType="1"/>
                </p:cNvSpPr>
                <p:nvPr/>
              </p:nvSpPr>
              <p:spPr bwMode="auto">
                <a:xfrm>
                  <a:off x="823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7" name="Line 29"/>
                <p:cNvSpPr>
                  <a:spLocks noChangeShapeType="1"/>
                </p:cNvSpPr>
                <p:nvPr/>
              </p:nvSpPr>
              <p:spPr bwMode="auto">
                <a:xfrm>
                  <a:off x="8239" y="255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8" name="Line 30"/>
                <p:cNvSpPr>
                  <a:spLocks noChangeShapeType="1"/>
                </p:cNvSpPr>
                <p:nvPr/>
              </p:nvSpPr>
              <p:spPr bwMode="auto">
                <a:xfrm>
                  <a:off x="8949" y="255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79" name="Rectangle 31"/>
                <p:cNvSpPr>
                  <a:spLocks noChangeArrowheads="1"/>
                </p:cNvSpPr>
                <p:nvPr/>
              </p:nvSpPr>
              <p:spPr bwMode="auto">
                <a:xfrm>
                  <a:off x="994" y="1846"/>
                  <a:ext cx="85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VnArial" pitchFamily="34" charset="0"/>
                    </a:rPr>
                    <a:t>BB'</a:t>
                  </a:r>
                  <a:endParaRPr lang="en-US"/>
                </a:p>
              </p:txBody>
            </p:sp>
            <p:sp>
              <p:nvSpPr>
                <p:cNvPr id="99380" name="Rectangle 32"/>
                <p:cNvSpPr>
                  <a:spLocks noChangeArrowheads="1"/>
                </p:cNvSpPr>
                <p:nvPr/>
              </p:nvSpPr>
              <p:spPr bwMode="auto">
                <a:xfrm>
                  <a:off x="10366" y="3124"/>
                  <a:ext cx="42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t</a:t>
                  </a:r>
                  <a:endParaRPr lang="en-US"/>
                </a:p>
              </p:txBody>
            </p:sp>
          </p:grpSp>
          <p:grpSp>
            <p:nvGrpSpPr>
              <p:cNvPr id="99339" name="Group 33"/>
              <p:cNvGrpSpPr>
                <a:grpSpLocks/>
              </p:cNvGrpSpPr>
              <p:nvPr/>
            </p:nvGrpSpPr>
            <p:grpSpPr bwMode="auto">
              <a:xfrm>
                <a:off x="994" y="3266"/>
                <a:ext cx="9801" cy="1704"/>
                <a:chOff x="994" y="3266"/>
                <a:chExt cx="9801" cy="1704"/>
              </a:xfrm>
            </p:grpSpPr>
            <p:grpSp>
              <p:nvGrpSpPr>
                <p:cNvPr id="99354" name="Group 34"/>
                <p:cNvGrpSpPr>
                  <a:grpSpLocks/>
                </p:cNvGrpSpPr>
                <p:nvPr/>
              </p:nvGrpSpPr>
              <p:grpSpPr bwMode="auto">
                <a:xfrm>
                  <a:off x="994" y="3266"/>
                  <a:ext cx="9798" cy="1562"/>
                  <a:chOff x="994" y="3266"/>
                  <a:chExt cx="9798" cy="1562"/>
                </a:xfrm>
              </p:grpSpPr>
              <p:sp>
                <p:nvSpPr>
                  <p:cNvPr id="99356" name="Line 35"/>
                  <p:cNvSpPr>
                    <a:spLocks noChangeShapeType="1"/>
                  </p:cNvSpPr>
                  <p:nvPr/>
                </p:nvSpPr>
                <p:spPr bwMode="auto">
                  <a:xfrm flipV="1">
                    <a:off x="1849" y="3408"/>
                    <a:ext cx="0" cy="142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57" name="Line 36"/>
                  <p:cNvSpPr>
                    <a:spLocks noChangeShapeType="1"/>
                  </p:cNvSpPr>
                  <p:nvPr/>
                </p:nvSpPr>
                <p:spPr bwMode="auto">
                  <a:xfrm>
                    <a:off x="1565" y="4544"/>
                    <a:ext cx="922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58" name="Line 37"/>
                  <p:cNvSpPr>
                    <a:spLocks noChangeShapeType="1"/>
                  </p:cNvSpPr>
                  <p:nvPr/>
                </p:nvSpPr>
                <p:spPr bwMode="auto">
                  <a:xfrm>
                    <a:off x="326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59" name="Line 38"/>
                  <p:cNvSpPr>
                    <a:spLocks noChangeShapeType="1"/>
                  </p:cNvSpPr>
                  <p:nvPr/>
                </p:nvSpPr>
                <p:spPr bwMode="auto">
                  <a:xfrm>
                    <a:off x="3269" y="397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0" name="Line 39"/>
                  <p:cNvSpPr>
                    <a:spLocks noChangeShapeType="1"/>
                  </p:cNvSpPr>
                  <p:nvPr/>
                </p:nvSpPr>
                <p:spPr bwMode="auto">
                  <a:xfrm>
                    <a:off x="397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1" name="Line 40"/>
                  <p:cNvSpPr>
                    <a:spLocks noChangeShapeType="1"/>
                  </p:cNvSpPr>
                  <p:nvPr/>
                </p:nvSpPr>
                <p:spPr bwMode="auto">
                  <a:xfrm>
                    <a:off x="610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2" name="Line 41"/>
                  <p:cNvSpPr>
                    <a:spLocks noChangeShapeType="1"/>
                  </p:cNvSpPr>
                  <p:nvPr/>
                </p:nvSpPr>
                <p:spPr bwMode="auto">
                  <a:xfrm>
                    <a:off x="6109" y="397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3" name="Line 42"/>
                  <p:cNvSpPr>
                    <a:spLocks noChangeShapeType="1"/>
                  </p:cNvSpPr>
                  <p:nvPr/>
                </p:nvSpPr>
                <p:spPr bwMode="auto">
                  <a:xfrm>
                    <a:off x="681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4" name="Line 43"/>
                  <p:cNvSpPr>
                    <a:spLocks noChangeShapeType="1"/>
                  </p:cNvSpPr>
                  <p:nvPr/>
                </p:nvSpPr>
                <p:spPr bwMode="auto">
                  <a:xfrm>
                    <a:off x="894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5" name="Line 44"/>
                  <p:cNvSpPr>
                    <a:spLocks noChangeShapeType="1"/>
                  </p:cNvSpPr>
                  <p:nvPr/>
                </p:nvSpPr>
                <p:spPr bwMode="auto">
                  <a:xfrm>
                    <a:off x="8949" y="3976"/>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6" name="Line 45"/>
                  <p:cNvSpPr>
                    <a:spLocks noChangeShapeType="1"/>
                  </p:cNvSpPr>
                  <p:nvPr/>
                </p:nvSpPr>
                <p:spPr bwMode="auto">
                  <a:xfrm>
                    <a:off x="9659" y="3976"/>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67" name="Rectangle 46"/>
                  <p:cNvSpPr>
                    <a:spLocks noChangeArrowheads="1"/>
                  </p:cNvSpPr>
                  <p:nvPr/>
                </p:nvSpPr>
                <p:spPr bwMode="auto">
                  <a:xfrm>
                    <a:off x="994" y="3266"/>
                    <a:ext cx="85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VnArial" pitchFamily="34" charset="0"/>
                      </a:rPr>
                      <a:t>CC'</a:t>
                    </a:r>
                    <a:endParaRPr lang="en-US"/>
                  </a:p>
                </p:txBody>
              </p:sp>
            </p:grpSp>
            <p:sp>
              <p:nvSpPr>
                <p:cNvPr id="99355" name="Rectangle 47"/>
                <p:cNvSpPr>
                  <a:spLocks noChangeArrowheads="1"/>
                </p:cNvSpPr>
                <p:nvPr/>
              </p:nvSpPr>
              <p:spPr bwMode="auto">
                <a:xfrm>
                  <a:off x="10369" y="4544"/>
                  <a:ext cx="42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t</a:t>
                  </a:r>
                  <a:endParaRPr lang="en-US"/>
                </a:p>
              </p:txBody>
            </p:sp>
          </p:grpSp>
          <p:grpSp>
            <p:nvGrpSpPr>
              <p:cNvPr id="99340" name="Group 48"/>
              <p:cNvGrpSpPr>
                <a:grpSpLocks/>
              </p:cNvGrpSpPr>
              <p:nvPr/>
            </p:nvGrpSpPr>
            <p:grpSpPr bwMode="auto">
              <a:xfrm>
                <a:off x="994" y="4544"/>
                <a:ext cx="9801" cy="1704"/>
                <a:chOff x="994" y="4544"/>
                <a:chExt cx="9801" cy="1704"/>
              </a:xfrm>
            </p:grpSpPr>
            <p:sp>
              <p:nvSpPr>
                <p:cNvPr id="99341" name="Line 49"/>
                <p:cNvSpPr>
                  <a:spLocks noChangeShapeType="1"/>
                </p:cNvSpPr>
                <p:nvPr/>
              </p:nvSpPr>
              <p:spPr bwMode="auto">
                <a:xfrm flipV="1">
                  <a:off x="1849" y="4686"/>
                  <a:ext cx="0" cy="142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42" name="Line 50"/>
                <p:cNvSpPr>
                  <a:spLocks noChangeShapeType="1"/>
                </p:cNvSpPr>
                <p:nvPr/>
              </p:nvSpPr>
              <p:spPr bwMode="auto">
                <a:xfrm>
                  <a:off x="1565" y="5822"/>
                  <a:ext cx="922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43" name="Line 51"/>
                <p:cNvSpPr>
                  <a:spLocks noChangeShapeType="1"/>
                </p:cNvSpPr>
                <p:nvPr/>
              </p:nvSpPr>
              <p:spPr bwMode="auto">
                <a:xfrm>
                  <a:off x="397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4" name="Line 52"/>
                <p:cNvSpPr>
                  <a:spLocks noChangeShapeType="1"/>
                </p:cNvSpPr>
                <p:nvPr/>
              </p:nvSpPr>
              <p:spPr bwMode="auto">
                <a:xfrm>
                  <a:off x="3979" y="5254"/>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5" name="Line 53"/>
                <p:cNvSpPr>
                  <a:spLocks noChangeShapeType="1"/>
                </p:cNvSpPr>
                <p:nvPr/>
              </p:nvSpPr>
              <p:spPr bwMode="auto">
                <a:xfrm>
                  <a:off x="468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6" name="Line 54"/>
                <p:cNvSpPr>
                  <a:spLocks noChangeShapeType="1"/>
                </p:cNvSpPr>
                <p:nvPr/>
              </p:nvSpPr>
              <p:spPr bwMode="auto">
                <a:xfrm>
                  <a:off x="681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7" name="Line 55"/>
                <p:cNvSpPr>
                  <a:spLocks noChangeShapeType="1"/>
                </p:cNvSpPr>
                <p:nvPr/>
              </p:nvSpPr>
              <p:spPr bwMode="auto">
                <a:xfrm>
                  <a:off x="6819" y="5254"/>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8" name="Line 56"/>
                <p:cNvSpPr>
                  <a:spLocks noChangeShapeType="1"/>
                </p:cNvSpPr>
                <p:nvPr/>
              </p:nvSpPr>
              <p:spPr bwMode="auto">
                <a:xfrm>
                  <a:off x="752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9" name="Line 57"/>
                <p:cNvSpPr>
                  <a:spLocks noChangeShapeType="1"/>
                </p:cNvSpPr>
                <p:nvPr/>
              </p:nvSpPr>
              <p:spPr bwMode="auto">
                <a:xfrm>
                  <a:off x="965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50" name="Line 58"/>
                <p:cNvSpPr>
                  <a:spLocks noChangeShapeType="1"/>
                </p:cNvSpPr>
                <p:nvPr/>
              </p:nvSpPr>
              <p:spPr bwMode="auto">
                <a:xfrm>
                  <a:off x="9659" y="5254"/>
                  <a:ext cx="7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51" name="Line 59"/>
                <p:cNvSpPr>
                  <a:spLocks noChangeShapeType="1"/>
                </p:cNvSpPr>
                <p:nvPr/>
              </p:nvSpPr>
              <p:spPr bwMode="auto">
                <a:xfrm>
                  <a:off x="10369" y="5254"/>
                  <a:ext cx="0" cy="5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52" name="Rectangle 60"/>
                <p:cNvSpPr>
                  <a:spLocks noChangeArrowheads="1"/>
                </p:cNvSpPr>
                <p:nvPr/>
              </p:nvSpPr>
              <p:spPr bwMode="auto">
                <a:xfrm>
                  <a:off x="994" y="4544"/>
                  <a:ext cx="85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200">
                      <a:latin typeface=".VnArial" pitchFamily="34" charset="0"/>
                    </a:rPr>
                    <a:t>DD'</a:t>
                  </a:r>
                  <a:endParaRPr lang="en-US"/>
                </a:p>
              </p:txBody>
            </p:sp>
            <p:sp>
              <p:nvSpPr>
                <p:cNvPr id="99353" name="Rectangle 61"/>
                <p:cNvSpPr>
                  <a:spLocks noChangeArrowheads="1"/>
                </p:cNvSpPr>
                <p:nvPr/>
              </p:nvSpPr>
              <p:spPr bwMode="auto">
                <a:xfrm>
                  <a:off x="10369" y="5822"/>
                  <a:ext cx="42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000"/>
                    </a:spcAft>
                  </a:pPr>
                  <a:r>
                    <a:rPr lang="en-US" sz="1100">
                      <a:latin typeface="Calibri" pitchFamily="34" charset="0"/>
                    </a:rPr>
                    <a:t>t</a:t>
                  </a:r>
                  <a:endParaRPr lang="en-US"/>
                </a:p>
              </p:txBody>
            </p:sp>
          </p:grpSp>
        </p:grpSp>
        <p:sp>
          <p:nvSpPr>
            <p:cNvPr id="99336" name="Rectangle 62"/>
            <p:cNvSpPr>
              <a:spLocks noChangeArrowheads="1"/>
            </p:cNvSpPr>
            <p:nvPr/>
          </p:nvSpPr>
          <p:spPr bwMode="auto">
            <a:xfrm>
              <a:off x="1136" y="5538"/>
              <a:ext cx="10366" cy="639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457200" y="122238"/>
            <a:ext cx="8229600" cy="639762"/>
          </a:xfrm>
        </p:spPr>
        <p:txBody>
          <a:bodyPr/>
          <a:lstStyle/>
          <a:p>
            <a:r>
              <a:rPr lang="en-US">
                <a:solidFill>
                  <a:srgbClr val="FF0000"/>
                </a:solidFill>
              </a:rPr>
              <a:t>         Điều khiển động cơ bước</a:t>
            </a:r>
          </a:p>
        </p:txBody>
      </p:sp>
      <p:sp>
        <p:nvSpPr>
          <p:cNvPr id="100355" name="Content Placeholder 2"/>
          <p:cNvSpPr>
            <a:spLocks noGrp="1"/>
          </p:cNvSpPr>
          <p:nvPr>
            <p:ph idx="1"/>
          </p:nvPr>
        </p:nvSpPr>
        <p:spPr>
          <a:xfrm>
            <a:off x="304800" y="6172200"/>
            <a:ext cx="8305800" cy="762000"/>
          </a:xfrm>
        </p:spPr>
        <p:txBody>
          <a:bodyPr/>
          <a:lstStyle/>
          <a:p>
            <a:pPr>
              <a:buFontTx/>
              <a:buNone/>
            </a:pPr>
            <a:r>
              <a:rPr lang="en-US"/>
              <a:t>loại 2 pha , 6 dây ( 4 cuộn dây , 2 common )</a:t>
            </a:r>
          </a:p>
        </p:txBody>
      </p:sp>
      <p:sp>
        <p:nvSpPr>
          <p:cNvPr id="1003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8C81975-1A50-49FE-88BF-E66A699BE9D0}" type="slidenum">
              <a:rPr lang="en-US" smtClean="0">
                <a:latin typeface="Arial" pitchFamily="34" charset="0"/>
                <a:cs typeface="Arial" pitchFamily="34" charset="0"/>
              </a:rPr>
              <a:pPr eaLnBrk="1" hangingPunct="1"/>
              <a:t>114</a:t>
            </a:fld>
            <a:endParaRPr lang="en-US">
              <a:latin typeface="Arial" pitchFamily="34" charset="0"/>
              <a:cs typeface="Arial" pitchFamily="34" charset="0"/>
            </a:endParaRPr>
          </a:p>
        </p:txBody>
      </p:sp>
      <p:pic>
        <p:nvPicPr>
          <p:cNvPr id="10035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0450"/>
            <a:ext cx="6324600"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6CA3E8A-1F51-4A26-B47B-381A19F43790}" type="slidenum">
              <a:rPr lang="en-US" smtClean="0">
                <a:latin typeface="Arial" pitchFamily="34" charset="0"/>
                <a:cs typeface="Arial" pitchFamily="34" charset="0"/>
              </a:rPr>
              <a:pPr eaLnBrk="1" hangingPunct="1"/>
              <a:t>115</a:t>
            </a:fld>
            <a:endParaRPr lang="en-US">
              <a:latin typeface="Arial" pitchFamily="34" charset="0"/>
              <a:cs typeface="Arial" pitchFamily="34" charset="0"/>
            </a:endParaRPr>
          </a:p>
        </p:txBody>
      </p:sp>
      <p:pic>
        <p:nvPicPr>
          <p:cNvPr id="1013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8228013"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95FFE8E2-55FD-4B5D-9DD8-74FEA64C88F8}" type="slidenum">
              <a:rPr lang="en-US" smtClean="0">
                <a:latin typeface="Arial" pitchFamily="34" charset="0"/>
                <a:cs typeface="Arial" pitchFamily="34" charset="0"/>
              </a:rPr>
              <a:pPr eaLnBrk="1" hangingPunct="1"/>
              <a:t>116</a:t>
            </a:fld>
            <a:endParaRPr lang="en-US">
              <a:latin typeface="Arial" pitchFamily="34" charset="0"/>
              <a:cs typeface="Arial" pitchFamily="34" charset="0"/>
            </a:endParaRPr>
          </a:p>
        </p:txBody>
      </p:sp>
      <p:pic>
        <p:nvPicPr>
          <p:cNvPr id="1024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304800"/>
            <a:ext cx="51435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3752850"/>
            <a:ext cx="51339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544513"/>
            <a:ext cx="28289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925" y="3429000"/>
            <a:ext cx="2514600"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07" name="TextBox 1"/>
          <p:cNvSpPr txBox="1">
            <a:spLocks noChangeArrowheads="1"/>
          </p:cNvSpPr>
          <p:nvPr/>
        </p:nvSpPr>
        <p:spPr bwMode="auto">
          <a:xfrm>
            <a:off x="384175" y="6383338"/>
            <a:ext cx="998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algn="just" eaLnBrk="1" hangingPunct="1"/>
            <a:r>
              <a:rPr lang="en-US" b="1">
                <a:solidFill>
                  <a:srgbClr val="FF0000"/>
                </a:solidFill>
              </a:rPr>
              <a:t>A B C D</a:t>
            </a:r>
          </a:p>
        </p:txBody>
      </p:sp>
      <p:pic>
        <p:nvPicPr>
          <p:cNvPr id="10240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667250"/>
            <a:ext cx="23622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a:t>Giao tiếp với L293D</a:t>
            </a:r>
          </a:p>
        </p:txBody>
      </p:sp>
      <p:sp>
        <p:nvSpPr>
          <p:cNvPr id="103427" name="Content Placeholder 2"/>
          <p:cNvSpPr>
            <a:spLocks noGrp="1"/>
          </p:cNvSpPr>
          <p:nvPr>
            <p:ph idx="1"/>
          </p:nvPr>
        </p:nvSpPr>
        <p:spPr/>
        <p:txBody>
          <a:bodyPr/>
          <a:lstStyle/>
          <a:p>
            <a:endParaRPr lang="en-US"/>
          </a:p>
        </p:txBody>
      </p:sp>
      <p:sp>
        <p:nvSpPr>
          <p:cNvPr id="10342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70136C75-C076-416B-9956-C3AEC81801F0}" type="slidenum">
              <a:rPr lang="en-US" smtClean="0">
                <a:solidFill>
                  <a:srgbClr val="00B888"/>
                </a:solidFill>
              </a:rPr>
              <a:pPr eaLnBrk="1" hangingPunct="1"/>
              <a:t>117</a:t>
            </a:fld>
            <a:endParaRPr lang="en-US">
              <a:solidFill>
                <a:srgbClr val="00B888"/>
              </a:solidFill>
            </a:endParaRPr>
          </a:p>
        </p:txBody>
      </p:sp>
      <p:pic>
        <p:nvPicPr>
          <p:cNvPr id="103430" name="Picture 2" descr="https://electrosome.com/wp-content/uploads/2012/06/PROTEUS-Unipolar-Stepper-L293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55738"/>
            <a:ext cx="9144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1150938" y="76200"/>
            <a:ext cx="7612062" cy="620713"/>
          </a:xfrm>
        </p:spPr>
        <p:txBody>
          <a:bodyPr/>
          <a:lstStyle/>
          <a:p>
            <a:r>
              <a:rPr lang="en-US"/>
              <a:t>Giao tiếp với L298</a:t>
            </a:r>
          </a:p>
        </p:txBody>
      </p:sp>
      <p:sp>
        <p:nvSpPr>
          <p:cNvPr id="104451" name="Content Placeholder 2"/>
          <p:cNvSpPr>
            <a:spLocks noGrp="1"/>
          </p:cNvSpPr>
          <p:nvPr>
            <p:ph idx="1"/>
          </p:nvPr>
        </p:nvSpPr>
        <p:spPr/>
        <p:txBody>
          <a:bodyPr/>
          <a:lstStyle/>
          <a:p>
            <a:endParaRPr lang="en-US"/>
          </a:p>
        </p:txBody>
      </p:sp>
      <p:sp>
        <p:nvSpPr>
          <p:cNvPr id="10445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44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D671740-061E-4E1D-9057-C5934D18643C}" type="slidenum">
              <a:rPr lang="en-US" smtClean="0">
                <a:solidFill>
                  <a:srgbClr val="00B888"/>
                </a:solidFill>
              </a:rPr>
              <a:pPr eaLnBrk="1" hangingPunct="1"/>
              <a:t>118</a:t>
            </a:fld>
            <a:endParaRPr lang="en-US">
              <a:solidFill>
                <a:srgbClr val="00B888"/>
              </a:solidFill>
            </a:endParaRPr>
          </a:p>
        </p:txBody>
      </p:sp>
      <p:pic>
        <p:nvPicPr>
          <p:cNvPr id="104454" name="Picture 3"/>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1981200" y="657225"/>
            <a:ext cx="7086600" cy="620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76313"/>
            <a:ext cx="1995488" cy="14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657350"/>
            <a:ext cx="2024063"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 y="3429000"/>
            <a:ext cx="20256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z="2800"/>
              <a:t>CÁC HÀM PHỤC VỤ CÁC MODULE KHÁC</a:t>
            </a:r>
          </a:p>
        </p:txBody>
      </p:sp>
      <p:sp>
        <p:nvSpPr>
          <p:cNvPr id="1054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1054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DE757D7B-7BED-4632-A377-2CC0725F8B22}" type="slidenum">
              <a:rPr lang="en-US" altLang="en-US" smtClean="0">
                <a:solidFill>
                  <a:srgbClr val="00B888"/>
                </a:solidFill>
              </a:rPr>
              <a:pPr eaLnBrk="1" hangingPunct="1"/>
              <a:t>119</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Ngoài</a:t>
            </a:r>
            <a:r>
              <a:rPr lang="en-US" dirty="0"/>
              <a:t> </a:t>
            </a:r>
            <a:r>
              <a:rPr lang="en-US" dirty="0" err="1"/>
              <a:t>những</a:t>
            </a:r>
            <a:r>
              <a:rPr lang="en-US" dirty="0"/>
              <a:t> </a:t>
            </a:r>
            <a:r>
              <a:rPr lang="en-US" dirty="0" err="1"/>
              <a:t>hàm</a:t>
            </a:r>
            <a:r>
              <a:rPr lang="en-US" dirty="0"/>
              <a:t> </a:t>
            </a:r>
            <a:r>
              <a:rPr lang="en-US" dirty="0" err="1"/>
              <a:t>được</a:t>
            </a:r>
            <a:r>
              <a:rPr lang="en-US" dirty="0"/>
              <a:t> </a:t>
            </a:r>
            <a:r>
              <a:rPr lang="en-US" dirty="0" err="1"/>
              <a:t>trình</a:t>
            </a:r>
            <a:r>
              <a:rPr lang="en-US" dirty="0"/>
              <a:t> </a:t>
            </a:r>
            <a:r>
              <a:rPr lang="en-US" dirty="0" err="1"/>
              <a:t>bày</a:t>
            </a:r>
            <a:r>
              <a:rPr lang="en-US" dirty="0"/>
              <a:t> chi </a:t>
            </a:r>
            <a:r>
              <a:rPr lang="en-US" dirty="0" err="1"/>
              <a:t>tiết</a:t>
            </a:r>
            <a:r>
              <a:rPr lang="en-US" dirty="0"/>
              <a:t> </a:t>
            </a:r>
            <a:r>
              <a:rPr lang="en-US" dirty="0" err="1"/>
              <a:t>như</a:t>
            </a:r>
            <a:r>
              <a:rPr lang="en-US" dirty="0"/>
              <a:t> </a:t>
            </a:r>
            <a:r>
              <a:rPr lang="en-US" dirty="0" err="1"/>
              <a:t>trên</a:t>
            </a:r>
            <a:r>
              <a:rPr lang="en-US" dirty="0"/>
              <a:t>, CCS </a:t>
            </a:r>
            <a:r>
              <a:rPr lang="en-US" dirty="0" err="1"/>
              <a:t>còn</a:t>
            </a:r>
            <a:r>
              <a:rPr lang="en-US" dirty="0"/>
              <a:t> </a:t>
            </a:r>
            <a:r>
              <a:rPr lang="en-US" dirty="0" err="1"/>
              <a:t>hỗ</a:t>
            </a:r>
            <a:r>
              <a:rPr lang="en-US" dirty="0"/>
              <a:t> </a:t>
            </a:r>
            <a:r>
              <a:rPr lang="en-US" dirty="0" err="1"/>
              <a:t>trợ</a:t>
            </a:r>
            <a:r>
              <a:rPr lang="en-US" dirty="0"/>
              <a:t> </a:t>
            </a:r>
            <a:r>
              <a:rPr lang="en-US" dirty="0" err="1"/>
              <a:t>rất</a:t>
            </a:r>
            <a:r>
              <a:rPr lang="en-US" dirty="0"/>
              <a:t> </a:t>
            </a:r>
            <a:r>
              <a:rPr lang="en-US" dirty="0" err="1"/>
              <a:t>nhiều</a:t>
            </a:r>
            <a:r>
              <a:rPr lang="en-US" dirty="0"/>
              <a:t> </a:t>
            </a:r>
            <a:r>
              <a:rPr lang="en-US" dirty="0" err="1"/>
              <a:t>các</a:t>
            </a:r>
            <a:r>
              <a:rPr lang="en-US" dirty="0"/>
              <a:t> </a:t>
            </a:r>
            <a:r>
              <a:rPr lang="en-US" dirty="0" err="1"/>
              <a:t>hàm</a:t>
            </a:r>
            <a:r>
              <a:rPr lang="en-US" dirty="0"/>
              <a:t> </a:t>
            </a:r>
            <a:r>
              <a:rPr lang="en-US" dirty="0" err="1"/>
              <a:t>khác</a:t>
            </a:r>
            <a:r>
              <a:rPr lang="en-US" dirty="0"/>
              <a:t> </a:t>
            </a:r>
            <a:r>
              <a:rPr lang="en-US" dirty="0" err="1"/>
              <a:t>như</a:t>
            </a:r>
            <a:r>
              <a:rPr lang="en-US" dirty="0"/>
              <a:t>: </a:t>
            </a:r>
          </a:p>
          <a:p>
            <a:pPr lvl="1">
              <a:defRPr/>
            </a:pPr>
            <a:r>
              <a:rPr lang="en-US" dirty="0" err="1">
                <a:ea typeface="+mn-ea"/>
              </a:rPr>
              <a:t>giao</a:t>
            </a:r>
            <a:r>
              <a:rPr lang="en-US" dirty="0">
                <a:ea typeface="+mn-ea"/>
              </a:rPr>
              <a:t> </a:t>
            </a:r>
            <a:r>
              <a:rPr lang="en-US" dirty="0" err="1">
                <a:ea typeface="+mn-ea"/>
              </a:rPr>
              <a:t>tiếp</a:t>
            </a:r>
            <a:r>
              <a:rPr lang="en-US" dirty="0">
                <a:ea typeface="+mn-ea"/>
              </a:rPr>
              <a:t> </a:t>
            </a:r>
            <a:r>
              <a:rPr lang="en-US" dirty="0" err="1">
                <a:ea typeface="+mn-ea"/>
              </a:rPr>
              <a:t>nối</a:t>
            </a:r>
            <a:r>
              <a:rPr lang="en-US" dirty="0">
                <a:ea typeface="+mn-ea"/>
              </a:rPr>
              <a:t> </a:t>
            </a:r>
            <a:r>
              <a:rPr lang="en-US" dirty="0" err="1">
                <a:ea typeface="+mn-ea"/>
              </a:rPr>
              <a:t>tiếp</a:t>
            </a:r>
            <a:r>
              <a:rPr lang="en-US" dirty="0">
                <a:ea typeface="+mn-ea"/>
              </a:rPr>
              <a:t> RS232; </a:t>
            </a:r>
          </a:p>
          <a:p>
            <a:pPr lvl="1">
              <a:defRPr/>
            </a:pPr>
            <a:r>
              <a:rPr lang="en-US" dirty="0" err="1">
                <a:ea typeface="+mn-ea"/>
              </a:rPr>
              <a:t>giao</a:t>
            </a:r>
            <a:r>
              <a:rPr lang="en-US" dirty="0">
                <a:ea typeface="+mn-ea"/>
              </a:rPr>
              <a:t> </a:t>
            </a:r>
            <a:r>
              <a:rPr lang="en-US" dirty="0" err="1">
                <a:ea typeface="+mn-ea"/>
              </a:rPr>
              <a:t>tiếp</a:t>
            </a:r>
            <a:r>
              <a:rPr lang="en-US" dirty="0">
                <a:ea typeface="+mn-ea"/>
              </a:rPr>
              <a:t> LCD; </a:t>
            </a:r>
          </a:p>
          <a:p>
            <a:pPr lvl="1">
              <a:defRPr/>
            </a:pPr>
            <a:r>
              <a:rPr lang="en-US" dirty="0" err="1">
                <a:ea typeface="+mn-ea"/>
              </a:rPr>
              <a:t>giao</a:t>
            </a:r>
            <a:r>
              <a:rPr lang="en-US" dirty="0">
                <a:ea typeface="+mn-ea"/>
              </a:rPr>
              <a:t> </a:t>
            </a:r>
            <a:r>
              <a:rPr lang="en-US" dirty="0" err="1">
                <a:ea typeface="+mn-ea"/>
              </a:rPr>
              <a:t>tiếp</a:t>
            </a:r>
            <a:r>
              <a:rPr lang="en-US" dirty="0">
                <a:ea typeface="+mn-ea"/>
              </a:rPr>
              <a:t> I2C;</a:t>
            </a:r>
          </a:p>
          <a:p>
            <a:pPr lvl="1">
              <a:defRPr/>
            </a:pPr>
            <a:r>
              <a:rPr lang="en-US" dirty="0">
                <a:ea typeface="+mn-ea"/>
              </a:rPr>
              <a:t>… </a:t>
            </a:r>
          </a:p>
          <a:p>
            <a:pPr>
              <a:defRPr/>
            </a:pPr>
            <a:r>
              <a:rPr lang="en-US" dirty="0" err="1"/>
              <a:t>Tất</a:t>
            </a:r>
            <a:r>
              <a:rPr lang="en-US" dirty="0"/>
              <a:t> </a:t>
            </a:r>
            <a:r>
              <a:rPr lang="en-US" dirty="0" err="1"/>
              <a:t>cả</a:t>
            </a:r>
            <a:r>
              <a:rPr lang="en-US" dirty="0"/>
              <a:t> </a:t>
            </a:r>
            <a:r>
              <a:rPr lang="en-US" dirty="0" err="1"/>
              <a:t>các</a:t>
            </a:r>
            <a:r>
              <a:rPr lang="en-US" dirty="0"/>
              <a:t> </a:t>
            </a:r>
            <a:r>
              <a:rPr lang="en-US" dirty="0" err="1"/>
              <a:t>hàm</a:t>
            </a:r>
            <a:r>
              <a:rPr lang="en-US" dirty="0"/>
              <a:t> </a:t>
            </a:r>
            <a:r>
              <a:rPr lang="en-US" dirty="0" err="1"/>
              <a:t>này</a:t>
            </a:r>
            <a:r>
              <a:rPr lang="en-US" dirty="0"/>
              <a:t> </a:t>
            </a:r>
            <a:r>
              <a:rPr lang="en-US" dirty="0" err="1"/>
              <a:t>được</a:t>
            </a:r>
            <a:r>
              <a:rPr lang="en-US" dirty="0"/>
              <a:t> </a:t>
            </a:r>
            <a:r>
              <a:rPr lang="en-US" dirty="0" err="1"/>
              <a:t>trình</a:t>
            </a:r>
            <a:r>
              <a:rPr lang="en-US" dirty="0"/>
              <a:t> </a:t>
            </a:r>
            <a:r>
              <a:rPr lang="en-US" dirty="0" err="1"/>
              <a:t>bày</a:t>
            </a:r>
            <a:r>
              <a:rPr lang="en-US" dirty="0"/>
              <a:t> chi </a:t>
            </a:r>
            <a:r>
              <a:rPr lang="en-US" dirty="0" err="1"/>
              <a:t>tiết</a:t>
            </a:r>
            <a:r>
              <a:rPr lang="en-US" dirty="0"/>
              <a:t> </a:t>
            </a:r>
            <a:r>
              <a:rPr lang="en-US" dirty="0" err="1"/>
              <a:t>trong</a:t>
            </a:r>
            <a:r>
              <a:rPr lang="en-US" dirty="0"/>
              <a:t> </a:t>
            </a:r>
            <a:r>
              <a:rPr lang="en-US" dirty="0" err="1"/>
              <a:t>phần</a:t>
            </a:r>
            <a:r>
              <a:rPr lang="en-US" dirty="0"/>
              <a:t> Help </a:t>
            </a:r>
            <a:r>
              <a:rPr lang="en-US" dirty="0" err="1"/>
              <a:t>của</a:t>
            </a:r>
            <a:r>
              <a:rPr lang="en-US" dirty="0"/>
              <a:t> </a:t>
            </a:r>
            <a:r>
              <a:rPr lang="en-US" dirty="0" err="1"/>
              <a:t>phần</a:t>
            </a:r>
            <a:r>
              <a:rPr lang="en-US" dirty="0"/>
              <a:t> </a:t>
            </a:r>
            <a:r>
              <a:rPr lang="en-US" dirty="0" err="1"/>
              <a:t>mềm</a:t>
            </a:r>
            <a:r>
              <a:rPr lang="en-US" dirty="0"/>
              <a:t> CCS.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a:t>CÁC HÀM XỬ LÝ BIT</a:t>
            </a:r>
          </a:p>
        </p:txBody>
      </p:sp>
      <p:sp>
        <p:nvSpPr>
          <p:cNvPr id="2662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66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7AF8DC1-9EB9-4BD6-A369-5917CD6AC1BE}" type="slidenum">
              <a:rPr lang="en-US" altLang="en-US" smtClean="0">
                <a:solidFill>
                  <a:srgbClr val="00B888"/>
                </a:solidFill>
              </a:rPr>
              <a:pPr eaLnBrk="1" hangingPunct="1"/>
              <a:t>12</a:t>
            </a:fld>
            <a:endParaRPr lang="en-US" altLang="en-US">
              <a:solidFill>
                <a:srgbClr val="00B888"/>
              </a:solidFill>
            </a:endParaRPr>
          </a:p>
        </p:txBody>
      </p:sp>
      <p:sp>
        <p:nvSpPr>
          <p:cNvPr id="6" name="Content Placeholder 5"/>
          <p:cNvSpPr>
            <a:spLocks noGrp="1"/>
          </p:cNvSpPr>
          <p:nvPr>
            <p:ph idx="1"/>
          </p:nvPr>
        </p:nvSpPr>
        <p:spPr>
          <a:xfrm>
            <a:off x="762000" y="1295400"/>
            <a:ext cx="8229600" cy="5029200"/>
          </a:xfrm>
        </p:spPr>
        <p:txBody>
          <a:bodyPr/>
          <a:lstStyle/>
          <a:p>
            <a:pPr>
              <a:defRPr/>
            </a:pPr>
            <a:r>
              <a:rPr lang="en-US"/>
              <a:t>shift_left(address, byte,value)</a:t>
            </a:r>
          </a:p>
          <a:p>
            <a:pPr>
              <a:defRPr/>
            </a:pPr>
            <a:r>
              <a:rPr lang="en-US"/>
              <a:t>shift_right(address,byte,value) </a:t>
            </a:r>
          </a:p>
          <a:p>
            <a:pPr lvl="1">
              <a:buFont typeface="Wingdings" pitchFamily="2" charset="2"/>
              <a:buNone/>
              <a:defRPr/>
            </a:pPr>
            <a:r>
              <a:rPr lang="en-US">
                <a:ea typeface="+mn-ea"/>
              </a:rPr>
              <a:t>Dịch </a:t>
            </a:r>
            <a:r>
              <a:rPr lang="en-US" dirty="0" err="1">
                <a:ea typeface="+mn-ea"/>
              </a:rPr>
              <a:t>trái</a:t>
            </a:r>
            <a:r>
              <a:rPr lang="en-US" dirty="0">
                <a:ea typeface="+mn-ea"/>
              </a:rPr>
              <a:t> </a:t>
            </a:r>
            <a:r>
              <a:rPr lang="en-US" dirty="0" err="1">
                <a:ea typeface="+mn-ea"/>
              </a:rPr>
              <a:t>hoặc</a:t>
            </a:r>
            <a:r>
              <a:rPr lang="en-US" dirty="0">
                <a:ea typeface="+mn-ea"/>
              </a:rPr>
              <a:t> </a:t>
            </a:r>
            <a:r>
              <a:rPr lang="en-US" dirty="0" err="1">
                <a:ea typeface="+mn-ea"/>
              </a:rPr>
              <a:t>dịch</a:t>
            </a:r>
            <a:r>
              <a:rPr lang="en-US" dirty="0">
                <a:ea typeface="+mn-ea"/>
              </a:rPr>
              <a:t> </a:t>
            </a:r>
            <a:r>
              <a:rPr lang="en-US" dirty="0" err="1">
                <a:ea typeface="+mn-ea"/>
              </a:rPr>
              <a:t>phải</a:t>
            </a:r>
            <a:r>
              <a:rPr lang="en-US" dirty="0">
                <a:ea typeface="+mn-ea"/>
              </a:rPr>
              <a:t> 1 bit </a:t>
            </a:r>
            <a:r>
              <a:rPr lang="en-US" dirty="0" err="1">
                <a:ea typeface="+mn-ea"/>
              </a:rPr>
              <a:t>vào</a:t>
            </a:r>
            <a:r>
              <a:rPr lang="en-US" dirty="0">
                <a:ea typeface="+mn-ea"/>
              </a:rPr>
              <a:t> </a:t>
            </a:r>
            <a:r>
              <a:rPr lang="en-US" dirty="0" err="1">
                <a:ea typeface="+mn-ea"/>
              </a:rPr>
              <a:t>mảng</a:t>
            </a:r>
            <a:r>
              <a:rPr lang="en-US" dirty="0">
                <a:ea typeface="+mn-ea"/>
              </a:rPr>
              <a:t> hay 1 </a:t>
            </a:r>
            <a:r>
              <a:rPr lang="en-US" dirty="0" err="1">
                <a:ea typeface="+mn-ea"/>
              </a:rPr>
              <a:t>cấu</a:t>
            </a:r>
            <a:r>
              <a:rPr lang="en-US" dirty="0">
                <a:ea typeface="+mn-ea"/>
              </a:rPr>
              <a:t> </a:t>
            </a:r>
            <a:r>
              <a:rPr lang="en-US" dirty="0" err="1">
                <a:ea typeface="+mn-ea"/>
              </a:rPr>
              <a:t>trúc</a:t>
            </a:r>
            <a:r>
              <a:rPr lang="en-US" dirty="0">
                <a:ea typeface="+mn-ea"/>
              </a:rPr>
              <a:t>. </a:t>
            </a:r>
            <a:r>
              <a:rPr lang="en-US" dirty="0" err="1">
                <a:ea typeface="+mn-ea"/>
              </a:rPr>
              <a:t>Địa</a:t>
            </a:r>
            <a:r>
              <a:rPr lang="en-US" dirty="0">
                <a:ea typeface="+mn-ea"/>
              </a:rPr>
              <a:t> </a:t>
            </a:r>
            <a:r>
              <a:rPr lang="en-US" dirty="0" err="1">
                <a:ea typeface="+mn-ea"/>
              </a:rPr>
              <a:t>chỉ</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là</a:t>
            </a:r>
            <a:r>
              <a:rPr lang="en-US" dirty="0">
                <a:ea typeface="+mn-ea"/>
              </a:rPr>
              <a:t> </a:t>
            </a:r>
            <a:r>
              <a:rPr lang="en-US" dirty="0" err="1">
                <a:ea typeface="+mn-ea"/>
              </a:rPr>
              <a:t>mảng</a:t>
            </a:r>
            <a:r>
              <a:rPr lang="en-US" dirty="0">
                <a:ea typeface="+mn-ea"/>
              </a:rPr>
              <a:t> hay </a:t>
            </a:r>
            <a:r>
              <a:rPr lang="en-US" dirty="0" err="1">
                <a:ea typeface="+mn-ea"/>
              </a:rPr>
              <a:t>địa</a:t>
            </a:r>
            <a:r>
              <a:rPr lang="en-US" dirty="0">
                <a:ea typeface="+mn-ea"/>
              </a:rPr>
              <a:t> </a:t>
            </a:r>
            <a:r>
              <a:rPr lang="en-US" dirty="0" err="1">
                <a:ea typeface="+mn-ea"/>
              </a:rPr>
              <a:t>chỉ</a:t>
            </a:r>
            <a:r>
              <a:rPr lang="en-US" dirty="0">
                <a:ea typeface="+mn-ea"/>
              </a:rPr>
              <a:t> con </a:t>
            </a:r>
            <a:r>
              <a:rPr lang="en-US" dirty="0" err="1">
                <a:ea typeface="+mn-ea"/>
              </a:rPr>
              <a:t>trỏ</a:t>
            </a:r>
            <a:r>
              <a:rPr lang="en-US" dirty="0">
                <a:ea typeface="+mn-ea"/>
              </a:rPr>
              <a:t> </a:t>
            </a:r>
            <a:r>
              <a:rPr lang="en-US" dirty="0" err="1">
                <a:ea typeface="+mn-ea"/>
              </a:rPr>
              <a:t>tới</a:t>
            </a:r>
            <a:r>
              <a:rPr lang="en-US" dirty="0">
                <a:ea typeface="+mn-ea"/>
              </a:rPr>
              <a:t> </a:t>
            </a:r>
            <a:r>
              <a:rPr lang="en-US" dirty="0" err="1">
                <a:ea typeface="+mn-ea"/>
              </a:rPr>
              <a:t>cấu</a:t>
            </a:r>
            <a:r>
              <a:rPr lang="en-US" dirty="0">
                <a:ea typeface="+mn-ea"/>
              </a:rPr>
              <a:t> </a:t>
            </a:r>
            <a:r>
              <a:rPr lang="en-US" dirty="0" err="1">
                <a:ea typeface="+mn-ea"/>
              </a:rPr>
              <a:t>trúc</a:t>
            </a:r>
            <a:r>
              <a:rPr lang="en-US" dirty="0">
                <a:ea typeface="+mn-ea"/>
              </a:rPr>
              <a:t> (</a:t>
            </a:r>
            <a:r>
              <a:rPr lang="en-US" dirty="0" err="1">
                <a:ea typeface="+mn-ea"/>
              </a:rPr>
              <a:t>kiểu</a:t>
            </a:r>
            <a:r>
              <a:rPr lang="en-US" dirty="0">
                <a:ea typeface="+mn-ea"/>
              </a:rPr>
              <a:t> </a:t>
            </a:r>
            <a:r>
              <a:rPr lang="en-US" dirty="0" err="1">
                <a:ea typeface="+mn-ea"/>
              </a:rPr>
              <a:t>như</a:t>
            </a:r>
            <a:r>
              <a:rPr lang="en-US" dirty="0">
                <a:ea typeface="+mn-ea"/>
              </a:rPr>
              <a:t> &amp;data). Bit 0 byte </a:t>
            </a:r>
            <a:r>
              <a:rPr lang="en-US" dirty="0" err="1">
                <a:ea typeface="+mn-ea"/>
              </a:rPr>
              <a:t>thấp</a:t>
            </a:r>
            <a:r>
              <a:rPr lang="en-US" dirty="0">
                <a:ea typeface="+mn-ea"/>
              </a:rPr>
              <a:t> </a:t>
            </a:r>
            <a:r>
              <a:rPr lang="en-US" dirty="0" err="1">
                <a:ea typeface="+mn-ea"/>
              </a:rPr>
              <a:t>nhất</a:t>
            </a:r>
            <a:r>
              <a:rPr lang="en-US" dirty="0">
                <a:ea typeface="+mn-ea"/>
              </a:rPr>
              <a:t> </a:t>
            </a:r>
            <a:r>
              <a:rPr lang="en-US" dirty="0" err="1">
                <a:ea typeface="+mn-ea"/>
              </a:rPr>
              <a:t>là</a:t>
            </a:r>
            <a:r>
              <a:rPr lang="en-US" dirty="0">
                <a:ea typeface="+mn-ea"/>
              </a:rPr>
              <a:t> LSB</a:t>
            </a:r>
          </a:p>
          <a:p>
            <a:pPr>
              <a:defRPr/>
            </a:pPr>
            <a:r>
              <a:rPr lang="en-US" dirty="0" err="1"/>
              <a:t>rotate_right</a:t>
            </a:r>
            <a:r>
              <a:rPr lang="en-US" dirty="0"/>
              <a:t>(address, byte), </a:t>
            </a:r>
            <a:r>
              <a:rPr lang="en-US" dirty="0" err="1"/>
              <a:t>rotate_left</a:t>
            </a:r>
            <a:r>
              <a:rPr lang="en-US" dirty="0"/>
              <a:t>(address, byte)</a:t>
            </a:r>
          </a:p>
          <a:p>
            <a:pPr lvl="1">
              <a:buFont typeface="Wingdings" pitchFamily="2" charset="2"/>
              <a:buNone/>
              <a:defRPr/>
            </a:pPr>
            <a:r>
              <a:rPr lang="en-US" dirty="0">
                <a:ea typeface="+mn-ea"/>
              </a:rPr>
              <a:t>Quay 1 bit </a:t>
            </a:r>
            <a:r>
              <a:rPr lang="en-US" dirty="0" err="1">
                <a:ea typeface="+mn-ea"/>
              </a:rPr>
              <a:t>trong</a:t>
            </a:r>
            <a:r>
              <a:rPr lang="en-US" dirty="0">
                <a:ea typeface="+mn-ea"/>
              </a:rPr>
              <a:t> 1 </a:t>
            </a:r>
            <a:r>
              <a:rPr lang="en-US" dirty="0" err="1">
                <a:ea typeface="+mn-ea"/>
              </a:rPr>
              <a:t>mảng</a:t>
            </a:r>
            <a:r>
              <a:rPr lang="en-US" dirty="0">
                <a:ea typeface="+mn-ea"/>
              </a:rPr>
              <a:t> hay 1 </a:t>
            </a:r>
            <a:r>
              <a:rPr lang="en-US" dirty="0" err="1">
                <a:ea typeface="+mn-ea"/>
              </a:rPr>
              <a:t>cấu</a:t>
            </a:r>
            <a:r>
              <a:rPr lang="en-US" dirty="0">
                <a:ea typeface="+mn-ea"/>
              </a:rPr>
              <a:t> </a:t>
            </a:r>
            <a:r>
              <a:rPr lang="en-US" dirty="0" err="1">
                <a:ea typeface="+mn-ea"/>
              </a:rPr>
              <a:t>trúc</a:t>
            </a:r>
            <a:r>
              <a:rPr lang="en-US" dirty="0">
                <a:ea typeface="+mn-ea"/>
              </a:rPr>
              <a:t>. </a:t>
            </a:r>
            <a:r>
              <a:rPr lang="en-US" dirty="0" err="1">
                <a:ea typeface="+mn-ea"/>
              </a:rPr>
              <a:t>Địa</a:t>
            </a:r>
            <a:r>
              <a:rPr lang="en-US" dirty="0">
                <a:ea typeface="+mn-ea"/>
              </a:rPr>
              <a:t> </a:t>
            </a:r>
            <a:r>
              <a:rPr lang="en-US" dirty="0" err="1">
                <a:ea typeface="+mn-ea"/>
              </a:rPr>
              <a:t>chỉ</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là</a:t>
            </a:r>
            <a:r>
              <a:rPr lang="en-US" dirty="0">
                <a:ea typeface="+mn-ea"/>
              </a:rPr>
              <a:t> </a:t>
            </a:r>
            <a:r>
              <a:rPr lang="en-US" dirty="0" err="1">
                <a:ea typeface="+mn-ea"/>
              </a:rPr>
              <a:t>mảng</a:t>
            </a:r>
            <a:r>
              <a:rPr lang="en-US" dirty="0">
                <a:ea typeface="+mn-ea"/>
              </a:rPr>
              <a:t> hay </a:t>
            </a:r>
            <a:r>
              <a:rPr lang="en-US" dirty="0" err="1">
                <a:ea typeface="+mn-ea"/>
              </a:rPr>
              <a:t>địa</a:t>
            </a:r>
            <a:r>
              <a:rPr lang="en-US" dirty="0">
                <a:ea typeface="+mn-ea"/>
              </a:rPr>
              <a:t> </a:t>
            </a:r>
            <a:r>
              <a:rPr lang="en-US" dirty="0" err="1">
                <a:ea typeface="+mn-ea"/>
              </a:rPr>
              <a:t>chỉ</a:t>
            </a:r>
            <a:r>
              <a:rPr lang="en-US" dirty="0">
                <a:ea typeface="+mn-ea"/>
              </a:rPr>
              <a:t> con </a:t>
            </a:r>
            <a:r>
              <a:rPr lang="en-US" dirty="0" err="1">
                <a:ea typeface="+mn-ea"/>
              </a:rPr>
              <a:t>trỏ</a:t>
            </a:r>
            <a:r>
              <a:rPr lang="en-US" dirty="0">
                <a:ea typeface="+mn-ea"/>
              </a:rPr>
              <a:t> </a:t>
            </a:r>
            <a:r>
              <a:rPr lang="en-US" dirty="0" err="1">
                <a:ea typeface="+mn-ea"/>
              </a:rPr>
              <a:t>tới</a:t>
            </a:r>
            <a:r>
              <a:rPr lang="en-US" dirty="0">
                <a:ea typeface="+mn-ea"/>
              </a:rPr>
              <a:t> </a:t>
            </a:r>
            <a:r>
              <a:rPr lang="en-US" dirty="0" err="1">
                <a:ea typeface="+mn-ea"/>
              </a:rPr>
              <a:t>cấu</a:t>
            </a:r>
            <a:r>
              <a:rPr lang="en-US" dirty="0">
                <a:ea typeface="+mn-ea"/>
              </a:rPr>
              <a:t> </a:t>
            </a:r>
            <a:r>
              <a:rPr lang="en-US" dirty="0" err="1">
                <a:ea typeface="+mn-ea"/>
              </a:rPr>
              <a:t>trúc</a:t>
            </a:r>
            <a:r>
              <a:rPr lang="en-US" dirty="0">
                <a:ea typeface="+mn-ea"/>
              </a:rPr>
              <a:t> (</a:t>
            </a:r>
            <a:r>
              <a:rPr lang="en-US" dirty="0" err="1">
                <a:ea typeface="+mn-ea"/>
              </a:rPr>
              <a:t>kiểu</a:t>
            </a:r>
            <a:r>
              <a:rPr lang="en-US" dirty="0">
                <a:ea typeface="+mn-ea"/>
              </a:rPr>
              <a:t> </a:t>
            </a:r>
            <a:r>
              <a:rPr lang="en-US" dirty="0" err="1">
                <a:ea typeface="+mn-ea"/>
              </a:rPr>
              <a:t>như</a:t>
            </a:r>
            <a:r>
              <a:rPr lang="en-US" dirty="0">
                <a:ea typeface="+mn-ea"/>
              </a:rPr>
              <a:t> &amp;data). Bit 0 byte </a:t>
            </a:r>
            <a:r>
              <a:rPr lang="en-US" dirty="0" err="1">
                <a:ea typeface="+mn-ea"/>
              </a:rPr>
              <a:t>thấp</a:t>
            </a:r>
            <a:r>
              <a:rPr lang="en-US" dirty="0">
                <a:ea typeface="+mn-ea"/>
              </a:rPr>
              <a:t> </a:t>
            </a:r>
            <a:r>
              <a:rPr lang="en-US" dirty="0" err="1">
                <a:ea typeface="+mn-ea"/>
              </a:rPr>
              <a:t>nhất</a:t>
            </a:r>
            <a:r>
              <a:rPr lang="en-US" dirty="0">
                <a:ea typeface="+mn-ea"/>
              </a:rPr>
              <a:t> </a:t>
            </a:r>
            <a:r>
              <a:rPr lang="en-US" dirty="0" err="1">
                <a:ea typeface="+mn-ea"/>
              </a:rPr>
              <a:t>là</a:t>
            </a:r>
            <a:r>
              <a:rPr lang="en-US" dirty="0">
                <a:ea typeface="+mn-ea"/>
              </a:rPr>
              <a:t> LSB</a:t>
            </a:r>
          </a:p>
          <a:p>
            <a:pPr>
              <a:defRPr/>
            </a:pPr>
            <a:r>
              <a:rPr lang="en-US" dirty="0" err="1"/>
              <a:t>bit_test</a:t>
            </a:r>
            <a:r>
              <a:rPr lang="en-US" dirty="0"/>
              <a:t>(</a:t>
            </a:r>
            <a:r>
              <a:rPr lang="en-US" dirty="0" err="1"/>
              <a:t>var</a:t>
            </a:r>
            <a:r>
              <a:rPr lang="en-US" dirty="0"/>
              <a:t>, bit)</a:t>
            </a:r>
            <a:r>
              <a:rPr lang="en-US" b="1" i="1" dirty="0"/>
              <a:t>	</a:t>
            </a:r>
          </a:p>
          <a:p>
            <a:pPr lvl="1">
              <a:buFont typeface="Wingdings" pitchFamily="2" charset="2"/>
              <a:buNone/>
              <a:defRPr/>
            </a:pPr>
            <a:r>
              <a:rPr lang="en-US" dirty="0" err="1">
                <a:ea typeface="+mn-ea"/>
              </a:rPr>
              <a:t>Dùng</a:t>
            </a:r>
            <a:r>
              <a:rPr lang="en-US" dirty="0">
                <a:ea typeface="+mn-ea"/>
              </a:rPr>
              <a:t> </a:t>
            </a:r>
            <a:r>
              <a:rPr lang="en-US" dirty="0" err="1">
                <a:ea typeface="+mn-ea"/>
              </a:rPr>
              <a:t>để</a:t>
            </a:r>
            <a:r>
              <a:rPr lang="en-US" dirty="0">
                <a:ea typeface="+mn-ea"/>
              </a:rPr>
              <a:t> </a:t>
            </a:r>
            <a:r>
              <a:rPr lang="en-US" dirty="0" err="1">
                <a:ea typeface="+mn-ea"/>
              </a:rPr>
              <a:t>kiểm</a:t>
            </a:r>
            <a:r>
              <a:rPr lang="en-US" dirty="0">
                <a:ea typeface="+mn-ea"/>
              </a:rPr>
              <a:t> </a:t>
            </a:r>
            <a:r>
              <a:rPr lang="en-US" dirty="0" err="1">
                <a:ea typeface="+mn-ea"/>
              </a:rPr>
              <a:t>tra</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bit </a:t>
            </a:r>
            <a:r>
              <a:rPr lang="en-US" dirty="0" err="1">
                <a:ea typeface="+mn-ea"/>
              </a:rPr>
              <a:t>trong</a:t>
            </a:r>
            <a:r>
              <a:rPr lang="en-US" dirty="0">
                <a:ea typeface="+mn-ea"/>
              </a:rPr>
              <a:t> </a:t>
            </a:r>
            <a:r>
              <a:rPr lang="en-US" dirty="0" err="1">
                <a:ea typeface="+mn-ea"/>
              </a:rPr>
              <a:t>biến</a:t>
            </a:r>
            <a:r>
              <a:rPr lang="en-US" dirty="0">
                <a:ea typeface="+mn-ea"/>
              </a:rPr>
              <a:t> </a:t>
            </a:r>
            <a:r>
              <a:rPr lang="en-US" i="1" dirty="0">
                <a:ea typeface="+mn-ea"/>
              </a:rPr>
              <a:t>var</a:t>
            </a:r>
            <a:r>
              <a:rPr lang="en-US" dirty="0">
                <a:ea typeface="+mn-ea"/>
              </a:rPr>
              <a:t>. </a:t>
            </a:r>
            <a:r>
              <a:rPr lang="en-US" dirty="0" err="1">
                <a:ea typeface="+mn-ea"/>
              </a:rPr>
              <a:t>Hàm</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0 hay 1 </a:t>
            </a:r>
            <a:r>
              <a:rPr lang="en-US" dirty="0" err="1">
                <a:ea typeface="+mn-ea"/>
              </a:rPr>
              <a:t>là</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bit </a:t>
            </a:r>
            <a:r>
              <a:rPr lang="en-US" dirty="0" err="1">
                <a:ea typeface="+mn-ea"/>
              </a:rPr>
              <a:t>trong</a:t>
            </a:r>
            <a:r>
              <a:rPr lang="en-US" dirty="0">
                <a:ea typeface="+mn-ea"/>
              </a:rPr>
              <a:t> </a:t>
            </a:r>
            <a:r>
              <a:rPr lang="en-US" dirty="0" err="1">
                <a:ea typeface="+mn-ea"/>
              </a:rPr>
              <a:t>biến</a:t>
            </a:r>
            <a:r>
              <a:rPr lang="en-US" dirty="0">
                <a:ea typeface="+mn-ea"/>
              </a:rPr>
              <a:t> </a:t>
            </a:r>
            <a:r>
              <a:rPr lang="en-US" i="1" dirty="0">
                <a:ea typeface="+mn-ea"/>
              </a:rPr>
              <a:t>var</a:t>
            </a:r>
            <a:r>
              <a:rPr lang="en-US" dirty="0">
                <a:ea typeface="+mn-ea"/>
              </a:rPr>
              <a:t>.</a:t>
            </a:r>
          </a:p>
          <a:p>
            <a:pPr lvl="1">
              <a:defRPr/>
            </a:pPr>
            <a:r>
              <a:rPr lang="en-US" i="1" dirty="0" err="1">
                <a:ea typeface="+mn-ea"/>
              </a:rPr>
              <a:t>var</a:t>
            </a:r>
            <a:r>
              <a:rPr lang="en-US" dirty="0">
                <a:ea typeface="+mn-ea"/>
              </a:rPr>
              <a:t>: </a:t>
            </a:r>
            <a:r>
              <a:rPr lang="en-US" dirty="0" err="1">
                <a:ea typeface="+mn-ea"/>
              </a:rPr>
              <a:t>Biến</a:t>
            </a:r>
            <a:r>
              <a:rPr lang="en-US" dirty="0">
                <a:ea typeface="+mn-ea"/>
              </a:rPr>
              <a:t> 8, 16, </a:t>
            </a:r>
            <a:r>
              <a:rPr lang="en-US" dirty="0" err="1">
                <a:ea typeface="+mn-ea"/>
              </a:rPr>
              <a:t>hoặc</a:t>
            </a:r>
            <a:r>
              <a:rPr lang="en-US" dirty="0">
                <a:ea typeface="+mn-ea"/>
              </a:rPr>
              <a:t> 32 bit </a:t>
            </a:r>
            <a:r>
              <a:rPr lang="en-US" dirty="0" err="1">
                <a:ea typeface="+mn-ea"/>
              </a:rPr>
              <a:t>bất</a:t>
            </a:r>
            <a:r>
              <a:rPr lang="en-US" dirty="0">
                <a:ea typeface="+mn-ea"/>
              </a:rPr>
              <a:t> </a:t>
            </a:r>
            <a:r>
              <a:rPr lang="en-US" dirty="0" err="1">
                <a:ea typeface="+mn-ea"/>
              </a:rPr>
              <a:t>kỳ</a:t>
            </a:r>
            <a:r>
              <a:rPr lang="en-US" dirty="0">
                <a:ea typeface="+mn-ea"/>
              </a:rPr>
              <a:t>.</a:t>
            </a:r>
          </a:p>
          <a:p>
            <a:pPr lvl="1">
              <a:defRPr/>
            </a:pPr>
            <a:r>
              <a:rPr lang="en-US" i="1" dirty="0">
                <a:ea typeface="+mn-ea"/>
              </a:rPr>
              <a:t>bit</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bit </a:t>
            </a:r>
            <a:r>
              <a:rPr lang="en-US" dirty="0" err="1">
                <a:ea typeface="+mn-ea"/>
              </a:rPr>
              <a:t>trong</a:t>
            </a:r>
            <a:r>
              <a:rPr lang="en-US" dirty="0">
                <a:ea typeface="+mn-ea"/>
              </a:rPr>
              <a:t> </a:t>
            </a:r>
            <a:r>
              <a:rPr lang="en-US" dirty="0" err="1">
                <a:ea typeface="+mn-ea"/>
              </a:rPr>
              <a:t>biến</a:t>
            </a:r>
            <a:r>
              <a:rPr lang="en-US" dirty="0">
                <a:ea typeface="+mn-ea"/>
              </a:rPr>
              <a:t> </a:t>
            </a:r>
            <a:r>
              <a:rPr lang="en-US" i="1" dirty="0" err="1">
                <a:ea typeface="+mn-ea"/>
              </a:rPr>
              <a:t>var</a:t>
            </a:r>
            <a:endParaRPr lang="en-US" dirty="0">
              <a:ea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p:txBody>
          <a:bodyPr/>
          <a:lstStyle/>
          <a:p>
            <a:pPr marL="0" indent="0">
              <a:buNone/>
            </a:pPr>
            <a:r>
              <a:rPr lang="en-US"/>
              <a:t>Truyền thông nối tiếp (Serial Communication): </a:t>
            </a:r>
          </a:p>
          <a:p>
            <a:pPr>
              <a:buFont typeface="Wingdings" panose="05000000000000000000" pitchFamily="2" charset="2"/>
              <a:buChar char="q"/>
            </a:pPr>
            <a:r>
              <a:rPr lang="en-US"/>
              <a:t>Truyền thông nối tiếp đồng bộ: có 1 đường dữ liệu và 1 đường xung clock, thiết bị nào cấp xung clock sẽ là chủ, thiết bị nhận xung clock là tớ.</a:t>
            </a:r>
          </a:p>
          <a:p>
            <a:pPr>
              <a:buFont typeface="Wingdings" panose="05000000000000000000" pitchFamily="2" charset="2"/>
              <a:buChar char="q"/>
            </a:pPr>
            <a:r>
              <a:rPr lang="en-US"/>
              <a:t>Truyền thông nối tiếp bất đồng bộ: 1 đường phát dữ liệu và một đường nhận dữ liệu, không có tín hiệu đồng bộ xung clock. Mỗi bên phát và nhận phải tự tạo xung clock riêng có cùng tần số với nhau (boud = bit/s).</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120</a:t>
            </a:fld>
            <a:endParaRPr lang="en-US"/>
          </a:p>
        </p:txBody>
      </p:sp>
      <p:pic>
        <p:nvPicPr>
          <p:cNvPr id="98306" name="Picture 2" descr="Back to Basics: The Universal Asynchronous Receiver/Transmitter (UART) -  Technical Arti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757" y="4572000"/>
            <a:ext cx="4029279"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151160" y="4633912"/>
            <a:ext cx="2007625" cy="1728788"/>
          </a:xfrm>
          <a:prstGeom prst="rect">
            <a:avLst/>
          </a:prstGeom>
        </p:spPr>
      </p:pic>
      <p:pic>
        <p:nvPicPr>
          <p:cNvPr id="7" name="Picture 6"/>
          <p:cNvPicPr>
            <a:picLocks noChangeAspect="1"/>
          </p:cNvPicPr>
          <p:nvPr/>
        </p:nvPicPr>
        <p:blipFill>
          <a:blip r:embed="rId4"/>
          <a:stretch>
            <a:fillRect/>
          </a:stretch>
        </p:blipFill>
        <p:spPr>
          <a:xfrm>
            <a:off x="7040658" y="5943600"/>
            <a:ext cx="971550" cy="247650"/>
          </a:xfrm>
          <a:prstGeom prst="rect">
            <a:avLst/>
          </a:prstGeom>
        </p:spPr>
      </p:pic>
    </p:spTree>
    <p:extLst>
      <p:ext uri="{BB962C8B-B14F-4D97-AF65-F5344CB8AC3E}">
        <p14:creationId xmlns:p14="http://schemas.microsoft.com/office/powerpoint/2010/main" val="3715408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p:txBody>
          <a:bodyPr/>
          <a:lstStyle/>
          <a:p>
            <a:pPr marL="0" indent="0">
              <a:buNone/>
            </a:pPr>
            <a:r>
              <a:rPr lang="en-US"/>
              <a:t>Các thanh ghi liên quan UART:</a:t>
            </a:r>
          </a:p>
          <a:p>
            <a:pPr marL="457200" indent="-457200">
              <a:buFont typeface="+mj-lt"/>
              <a:buAutoNum type="arabicPeriod"/>
            </a:pPr>
            <a:r>
              <a:rPr lang="en-US" sz="2000"/>
              <a:t>Thanh ghi điều khiển và trạng thái truyền: TXSTA (Transmit Status And Control Register)</a:t>
            </a:r>
          </a:p>
          <a:p>
            <a:pPr marL="457200" indent="-457200">
              <a:buFont typeface="+mj-lt"/>
              <a:buAutoNum type="arabicPeriod"/>
            </a:pPr>
            <a:r>
              <a:rPr lang="en-US" sz="2000"/>
              <a:t>Thanh ghi điều khiển và trạng thái nhận: RCSTA (Receive Status And Control Register)</a:t>
            </a:r>
          </a:p>
          <a:p>
            <a:pPr marL="457200" indent="-457200">
              <a:buFont typeface="+mj-lt"/>
              <a:buAutoNum type="arabicPeriod"/>
            </a:pPr>
            <a:r>
              <a:rPr lang="en-US" sz="2000"/>
              <a:t>Thanh ghi điều khiển tốc độ Boud: SPBRG (USART Baud Rate Generator)</a:t>
            </a:r>
          </a:p>
          <a:p>
            <a:pPr marL="457200" indent="-457200">
              <a:buFont typeface="+mj-lt"/>
              <a:buAutoNum type="arabicPeriod"/>
            </a:pPr>
            <a:r>
              <a:rPr lang="en-US" sz="2000"/>
              <a:t>TXREG (USART Transmit Register)</a:t>
            </a:r>
          </a:p>
          <a:p>
            <a:pPr marL="457200" indent="-457200">
              <a:buFont typeface="+mj-lt"/>
              <a:buAutoNum type="arabicPeriod"/>
            </a:pPr>
            <a:r>
              <a:rPr lang="en-US" sz="2000"/>
              <a:t>RCREG (USART Receiver Register)</a:t>
            </a:r>
          </a:p>
          <a:p>
            <a:pPr marL="0" indent="0">
              <a:buNone/>
            </a:pPr>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121</a:t>
            </a:fld>
            <a:endParaRPr lang="en-US"/>
          </a:p>
        </p:txBody>
      </p:sp>
      <p:pic>
        <p:nvPicPr>
          <p:cNvPr id="6" name="Picture 5"/>
          <p:cNvPicPr>
            <a:picLocks noChangeAspect="1"/>
          </p:cNvPicPr>
          <p:nvPr/>
        </p:nvPicPr>
        <p:blipFill>
          <a:blip r:embed="rId2"/>
          <a:stretch>
            <a:fillRect/>
          </a:stretch>
        </p:blipFill>
        <p:spPr>
          <a:xfrm>
            <a:off x="132966" y="4495800"/>
            <a:ext cx="8630034" cy="2057400"/>
          </a:xfrm>
          <a:prstGeom prst="rect">
            <a:avLst/>
          </a:prstGeom>
        </p:spPr>
      </p:pic>
    </p:spTree>
    <p:extLst>
      <p:ext uri="{BB962C8B-B14F-4D97-AF65-F5344CB8AC3E}">
        <p14:creationId xmlns:p14="http://schemas.microsoft.com/office/powerpoint/2010/main" val="28041685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122</a:t>
            </a:fld>
            <a:endParaRPr lang="en-US"/>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1150938" y="100012"/>
            <a:ext cx="6469062" cy="988329"/>
          </a:xfrm>
          <a:prstGeom prst="rect">
            <a:avLst/>
          </a:prstGeom>
        </p:spPr>
      </p:pic>
      <p:pic>
        <p:nvPicPr>
          <p:cNvPr id="9" name="Picture 8"/>
          <p:cNvPicPr>
            <a:picLocks noChangeAspect="1"/>
          </p:cNvPicPr>
          <p:nvPr/>
        </p:nvPicPr>
        <p:blipFill>
          <a:blip r:embed="rId4"/>
          <a:stretch>
            <a:fillRect/>
          </a:stretch>
        </p:blipFill>
        <p:spPr>
          <a:xfrm>
            <a:off x="38101" y="1145492"/>
            <a:ext cx="4764922" cy="3550334"/>
          </a:xfrm>
          <a:prstGeom prst="rect">
            <a:avLst/>
          </a:prstGeom>
        </p:spPr>
      </p:pic>
      <p:pic>
        <p:nvPicPr>
          <p:cNvPr id="10" name="Picture 9"/>
          <p:cNvPicPr>
            <a:picLocks noChangeAspect="1"/>
          </p:cNvPicPr>
          <p:nvPr/>
        </p:nvPicPr>
        <p:blipFill>
          <a:blip r:embed="rId5"/>
          <a:stretch>
            <a:fillRect/>
          </a:stretch>
        </p:blipFill>
        <p:spPr>
          <a:xfrm>
            <a:off x="4191001" y="4038600"/>
            <a:ext cx="4953000" cy="2762484"/>
          </a:xfrm>
          <a:prstGeom prst="rect">
            <a:avLst/>
          </a:prstGeom>
        </p:spPr>
      </p:pic>
    </p:spTree>
    <p:extLst>
      <p:ext uri="{BB962C8B-B14F-4D97-AF65-F5344CB8AC3E}">
        <p14:creationId xmlns:p14="http://schemas.microsoft.com/office/powerpoint/2010/main" val="25637613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123</a:t>
            </a:fld>
            <a:endParaRPr lang="en-US"/>
          </a:p>
        </p:txBody>
      </p:sp>
      <p:pic>
        <p:nvPicPr>
          <p:cNvPr id="6" name="Picture 5"/>
          <p:cNvPicPr>
            <a:picLocks noChangeAspect="1"/>
          </p:cNvPicPr>
          <p:nvPr/>
        </p:nvPicPr>
        <p:blipFill>
          <a:blip r:embed="rId3"/>
          <a:stretch>
            <a:fillRect/>
          </a:stretch>
        </p:blipFill>
        <p:spPr>
          <a:xfrm>
            <a:off x="1150937" y="76200"/>
            <a:ext cx="7032171" cy="990600"/>
          </a:xfrm>
          <a:prstGeom prst="rect">
            <a:avLst/>
          </a:prstGeom>
        </p:spPr>
      </p:pic>
      <p:pic>
        <p:nvPicPr>
          <p:cNvPr id="8" name="Picture 7"/>
          <p:cNvPicPr>
            <a:picLocks noChangeAspect="1"/>
          </p:cNvPicPr>
          <p:nvPr/>
        </p:nvPicPr>
        <p:blipFill>
          <a:blip r:embed="rId4"/>
          <a:stretch>
            <a:fillRect/>
          </a:stretch>
        </p:blipFill>
        <p:spPr>
          <a:xfrm>
            <a:off x="152400" y="1104900"/>
            <a:ext cx="6654448" cy="3036818"/>
          </a:xfrm>
          <a:prstGeom prst="rect">
            <a:avLst/>
          </a:prstGeom>
        </p:spPr>
      </p:pic>
      <p:pic>
        <p:nvPicPr>
          <p:cNvPr id="9" name="Picture 8"/>
          <p:cNvPicPr>
            <a:picLocks noChangeAspect="1"/>
          </p:cNvPicPr>
          <p:nvPr/>
        </p:nvPicPr>
        <p:blipFill>
          <a:blip r:embed="rId5"/>
          <a:stretch>
            <a:fillRect/>
          </a:stretch>
        </p:blipFill>
        <p:spPr>
          <a:xfrm>
            <a:off x="3431024" y="3810000"/>
            <a:ext cx="5512952" cy="3009900"/>
          </a:xfrm>
          <a:prstGeom prst="rect">
            <a:avLst/>
          </a:prstGeom>
        </p:spPr>
      </p:pic>
    </p:spTree>
    <p:extLst>
      <p:ext uri="{BB962C8B-B14F-4D97-AF65-F5344CB8AC3E}">
        <p14:creationId xmlns:p14="http://schemas.microsoft.com/office/powerpoint/2010/main" val="22743290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62000" y="1447800"/>
            <a:ext cx="8001000" cy="5029200"/>
          </a:xfrm>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124</a:t>
            </a:fld>
            <a:endParaRPr lang="en-US"/>
          </a:p>
        </p:txBody>
      </p:sp>
      <p:pic>
        <p:nvPicPr>
          <p:cNvPr id="7" name="Picture 6"/>
          <p:cNvPicPr>
            <a:picLocks noChangeAspect="1"/>
          </p:cNvPicPr>
          <p:nvPr/>
        </p:nvPicPr>
        <p:blipFill>
          <a:blip r:embed="rId3"/>
          <a:stretch>
            <a:fillRect/>
          </a:stretch>
        </p:blipFill>
        <p:spPr>
          <a:xfrm>
            <a:off x="159255" y="378618"/>
            <a:ext cx="6038850" cy="962025"/>
          </a:xfrm>
          <a:prstGeom prst="rect">
            <a:avLst/>
          </a:prstGeom>
        </p:spPr>
      </p:pic>
      <p:pic>
        <p:nvPicPr>
          <p:cNvPr id="8" name="Picture 7"/>
          <p:cNvPicPr>
            <a:picLocks noChangeAspect="1"/>
          </p:cNvPicPr>
          <p:nvPr/>
        </p:nvPicPr>
        <p:blipFill>
          <a:blip r:embed="rId4"/>
          <a:stretch>
            <a:fillRect/>
          </a:stretch>
        </p:blipFill>
        <p:spPr>
          <a:xfrm>
            <a:off x="762000" y="1454624"/>
            <a:ext cx="6172200" cy="5304622"/>
          </a:xfrm>
          <a:prstGeom prst="rect">
            <a:avLst/>
          </a:prstGeom>
        </p:spPr>
      </p:pic>
      <p:pic>
        <p:nvPicPr>
          <p:cNvPr id="9" name="Picture 8"/>
          <p:cNvPicPr>
            <a:picLocks noChangeAspect="1"/>
          </p:cNvPicPr>
          <p:nvPr/>
        </p:nvPicPr>
        <p:blipFill>
          <a:blip r:embed="rId5"/>
          <a:stretch>
            <a:fillRect/>
          </a:stretch>
        </p:blipFill>
        <p:spPr>
          <a:xfrm>
            <a:off x="5147361" y="4572000"/>
            <a:ext cx="3996640" cy="2229084"/>
          </a:xfrm>
          <a:prstGeom prst="rect">
            <a:avLst/>
          </a:prstGeom>
        </p:spPr>
      </p:pic>
      <p:sp>
        <p:nvSpPr>
          <p:cNvPr id="10" name="Curved Up Arrow 9"/>
          <p:cNvSpPr/>
          <p:nvPr/>
        </p:nvSpPr>
        <p:spPr>
          <a:xfrm rot="15991797">
            <a:off x="5696450" y="2131877"/>
            <a:ext cx="5044589" cy="1391769"/>
          </a:xfrm>
          <a:prstGeom prst="curvedUpArrow">
            <a:avLst>
              <a:gd name="adj1" fmla="val 16257"/>
              <a:gd name="adj2" fmla="val 35559"/>
              <a:gd name="adj3" fmla="val 38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5943600" y="4973266"/>
            <a:ext cx="1427869" cy="4345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19600" y="4419600"/>
            <a:ext cx="609600" cy="23138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2972" y="5433799"/>
            <a:ext cx="1856228" cy="281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465428" y="33644"/>
            <a:ext cx="7221372" cy="461665"/>
          </a:xfrm>
          <a:prstGeom prst="rect">
            <a:avLst/>
          </a:prstGeom>
          <a:noFill/>
        </p:spPr>
        <p:txBody>
          <a:bodyPr wrap="square" rtlCol="0">
            <a:spAutoFit/>
          </a:bodyPr>
          <a:lstStyle/>
          <a:p>
            <a:r>
              <a:rPr lang="en-US" sz="2400" b="1">
                <a:solidFill>
                  <a:srgbClr val="FF0000"/>
                </a:solidFill>
              </a:rPr>
              <a:t>TÍNH TỐC ĐỘ BOUD TƯƠNG ỨNG VỚI FOSC</a:t>
            </a:r>
          </a:p>
        </p:txBody>
      </p:sp>
    </p:spTree>
    <p:extLst>
      <p:ext uri="{BB962C8B-B14F-4D97-AF65-F5344CB8AC3E}">
        <p14:creationId xmlns:p14="http://schemas.microsoft.com/office/powerpoint/2010/main" val="40093239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125</a:t>
            </a:fld>
            <a:endParaRPr lang="en-US"/>
          </a:p>
        </p:txBody>
      </p:sp>
      <p:pic>
        <p:nvPicPr>
          <p:cNvPr id="6" name="Picture 5"/>
          <p:cNvPicPr>
            <a:picLocks noChangeAspect="1"/>
          </p:cNvPicPr>
          <p:nvPr/>
        </p:nvPicPr>
        <p:blipFill>
          <a:blip r:embed="rId2"/>
          <a:stretch>
            <a:fillRect/>
          </a:stretch>
        </p:blipFill>
        <p:spPr>
          <a:xfrm>
            <a:off x="1174324" y="1239233"/>
            <a:ext cx="6429375" cy="5584079"/>
          </a:xfrm>
          <a:prstGeom prst="rect">
            <a:avLst/>
          </a:prstGeom>
        </p:spPr>
      </p:pic>
      <p:pic>
        <p:nvPicPr>
          <p:cNvPr id="7" name="Picture 6"/>
          <p:cNvPicPr>
            <a:picLocks noChangeAspect="1"/>
          </p:cNvPicPr>
          <p:nvPr/>
        </p:nvPicPr>
        <p:blipFill>
          <a:blip r:embed="rId3"/>
          <a:stretch>
            <a:fillRect/>
          </a:stretch>
        </p:blipFill>
        <p:spPr>
          <a:xfrm>
            <a:off x="1369586" y="90487"/>
            <a:ext cx="6038850" cy="962025"/>
          </a:xfrm>
          <a:prstGeom prst="rect">
            <a:avLst/>
          </a:prstGeom>
        </p:spPr>
      </p:pic>
      <p:pic>
        <p:nvPicPr>
          <p:cNvPr id="9" name="Picture 8"/>
          <p:cNvPicPr>
            <a:picLocks noChangeAspect="1"/>
          </p:cNvPicPr>
          <p:nvPr/>
        </p:nvPicPr>
        <p:blipFill>
          <a:blip r:embed="rId4"/>
          <a:stretch>
            <a:fillRect/>
          </a:stretch>
        </p:blipFill>
        <p:spPr>
          <a:xfrm>
            <a:off x="5756953" y="4435510"/>
            <a:ext cx="3387047" cy="1889090"/>
          </a:xfrm>
          <a:prstGeom prst="rect">
            <a:avLst/>
          </a:prstGeom>
        </p:spPr>
      </p:pic>
    </p:spTree>
    <p:extLst>
      <p:ext uri="{BB962C8B-B14F-4D97-AF65-F5344CB8AC3E}">
        <p14:creationId xmlns:p14="http://schemas.microsoft.com/office/powerpoint/2010/main" val="20274366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p:txBody>
          <a:bodyPr/>
          <a:lstStyle/>
          <a:p>
            <a:pPr marL="0" indent="0">
              <a:buNone/>
            </a:pPr>
            <a:r>
              <a:rPr lang="vi-VN"/>
              <a:t>Nguyên tắc hoạt động</a:t>
            </a:r>
            <a:r>
              <a:rPr lang="en-US"/>
              <a:t> truyền data</a:t>
            </a:r>
            <a:r>
              <a:rPr lang="vi-VN"/>
              <a:t>:</a:t>
            </a:r>
          </a:p>
          <a:p>
            <a:pPr marL="0" indent="0">
              <a:buNone/>
            </a:pPr>
            <a:r>
              <a:rPr lang="vi-VN"/>
              <a:t>1. Dữ liệu cần truyền được đặt vào thanh ghi TXREG, baud rate được tạo ra, khi TXEN gán bằng 1</a:t>
            </a:r>
            <a:r>
              <a:rPr lang="en-US">
                <a:sym typeface="Wingdings" panose="05000000000000000000" pitchFamily="2" charset="2"/>
              </a:rPr>
              <a:t></a:t>
            </a:r>
            <a:r>
              <a:rPr lang="vi-VN"/>
              <a:t>dữ liệu từ thanh ghi TXREG đưa vào thanh ghi TSR đồng thời baud rate tác động đến TSR, đẩy</a:t>
            </a:r>
            <a:r>
              <a:rPr lang="en-US"/>
              <a:t> </a:t>
            </a:r>
            <a:r>
              <a:rPr lang="vi-VN"/>
              <a:t>dữ liệu cần truyền ra bộ đệm sau đó xuất ra chân TX.</a:t>
            </a:r>
          </a:p>
          <a:p>
            <a:pPr marL="0" indent="0">
              <a:buNone/>
            </a:pPr>
            <a:r>
              <a:rPr lang="vi-VN"/>
              <a:t>2. Bit TXIF dùng để báo trạng thái trong thanh ghi TXREG, nếu có dữ liệu trong TXREG thì TXIF =1. Nếu dữ liệu được truyền xuống thanh TSR thì TXIF = 0. Tương tự bit TRMT dùng để báo trạng</a:t>
            </a:r>
            <a:r>
              <a:rPr lang="en-US"/>
              <a:t> </a:t>
            </a:r>
            <a:r>
              <a:rPr lang="vi-VN"/>
              <a:t>thái thanh ghi TSR.</a:t>
            </a:r>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126</a:t>
            </a:fld>
            <a:endParaRPr lang="en-US"/>
          </a:p>
        </p:txBody>
      </p:sp>
    </p:spTree>
    <p:extLst>
      <p:ext uri="{BB962C8B-B14F-4D97-AF65-F5344CB8AC3E}">
        <p14:creationId xmlns:p14="http://schemas.microsoft.com/office/powerpoint/2010/main" val="3208281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a:xfrm>
            <a:off x="228600" y="1295400"/>
            <a:ext cx="8915400" cy="5029200"/>
          </a:xfrm>
        </p:spPr>
        <p:txBody>
          <a:bodyPr/>
          <a:lstStyle/>
          <a:p>
            <a:pPr marL="0" indent="0">
              <a:buNone/>
            </a:pPr>
            <a:r>
              <a:rPr lang="en-US"/>
              <a:t>C</a:t>
            </a:r>
            <a:r>
              <a:rPr lang="vi-VN"/>
              <a:t>ác bước cho quá trình gửi dữ liệu bao gồm:</a:t>
            </a:r>
          </a:p>
          <a:p>
            <a:pPr marL="0" indent="0">
              <a:buNone/>
            </a:pPr>
            <a:r>
              <a:rPr lang="vi-VN"/>
              <a:t>1. Khởi tạo baud rate: ở thanh ghi SPBRG</a:t>
            </a:r>
          </a:p>
          <a:p>
            <a:pPr marL="0" indent="0">
              <a:buNone/>
            </a:pPr>
            <a:r>
              <a:rPr lang="vi-VN"/>
              <a:t>Cho phép quá trình truyền thông không đồng bộ bằng cách thiết lập</a:t>
            </a:r>
            <a:r>
              <a:rPr lang="en-US"/>
              <a:t> 2 bit thanh ghi TXSTA:</a:t>
            </a:r>
            <a:r>
              <a:rPr lang="vi-VN"/>
              <a:t> SPEN = 1; SYNC = 0;</a:t>
            </a:r>
          </a:p>
          <a:p>
            <a:pPr marL="0" indent="0">
              <a:buNone/>
            </a:pPr>
            <a:r>
              <a:rPr lang="vi-VN"/>
              <a:t>2. Cho phép truyền dữ liệu bằng cách thiết lập bit TXEN = 1;</a:t>
            </a:r>
          </a:p>
          <a:p>
            <a:pPr marL="0" indent="0">
              <a:buNone/>
            </a:pPr>
            <a:r>
              <a:rPr lang="vi-VN"/>
              <a:t>3. Khi cần truyền dữ liệu thì cần </a:t>
            </a:r>
            <a:r>
              <a:rPr lang="en-US"/>
              <a:t>gán</a:t>
            </a:r>
            <a:r>
              <a:rPr lang="vi-VN"/>
              <a:t> dữ liệu đó </a:t>
            </a:r>
            <a:r>
              <a:rPr lang="en-US"/>
              <a:t>vào</a:t>
            </a:r>
            <a:r>
              <a:rPr lang="vi-VN"/>
              <a:t> TXREG.</a:t>
            </a:r>
            <a:endParaRPr lang="en-US"/>
          </a:p>
          <a:p>
            <a:pPr marL="0" indent="0">
              <a:buNone/>
            </a:pPr>
            <a:r>
              <a:rPr lang="vi-VN"/>
              <a:t>Thanh ghi quy định chế độ truyền.</a:t>
            </a:r>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127</a:t>
            </a:fld>
            <a:endParaRPr lang="en-US"/>
          </a:p>
        </p:txBody>
      </p:sp>
    </p:spTree>
    <p:extLst>
      <p:ext uri="{BB962C8B-B14F-4D97-AF65-F5344CB8AC3E}">
        <p14:creationId xmlns:p14="http://schemas.microsoft.com/office/powerpoint/2010/main" val="13868267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128</a:t>
            </a:fld>
            <a:endParaRPr lang="en-US"/>
          </a:p>
        </p:txBody>
      </p:sp>
      <p:pic>
        <p:nvPicPr>
          <p:cNvPr id="6" name="Picture 5"/>
          <p:cNvPicPr>
            <a:picLocks noChangeAspect="1"/>
          </p:cNvPicPr>
          <p:nvPr/>
        </p:nvPicPr>
        <p:blipFill>
          <a:blip r:embed="rId2"/>
          <a:stretch>
            <a:fillRect/>
          </a:stretch>
        </p:blipFill>
        <p:spPr>
          <a:xfrm>
            <a:off x="304800" y="1981200"/>
            <a:ext cx="8293460" cy="3595688"/>
          </a:xfrm>
          <a:prstGeom prst="rect">
            <a:avLst/>
          </a:prstGeom>
        </p:spPr>
      </p:pic>
      <p:sp>
        <p:nvSpPr>
          <p:cNvPr id="7" name="Title 1"/>
          <p:cNvSpPr txBox="1">
            <a:spLocks/>
          </p:cNvSpPr>
          <p:nvPr/>
        </p:nvSpPr>
        <p:spPr bwMode="auto">
          <a:xfrm>
            <a:off x="1150938" y="76200"/>
            <a:ext cx="7993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rgbClr val="00B888"/>
                </a:solidFill>
                <a:latin typeface="+mj-lt"/>
                <a:ea typeface="+mj-ea"/>
                <a:cs typeface="+mj-cs"/>
              </a:defRPr>
            </a:lvl1pPr>
            <a:lvl2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2pPr>
            <a:lvl3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3pPr>
            <a:lvl4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4pPr>
            <a:lvl5pPr algn="l" rtl="0" eaLnBrk="0" fontAlgn="base" hangingPunct="0">
              <a:spcBef>
                <a:spcPct val="0"/>
              </a:spcBef>
              <a:spcAft>
                <a:spcPct val="0"/>
              </a:spcAft>
              <a:defRPr sz="3200" b="1">
                <a:solidFill>
                  <a:srgbClr val="00B888"/>
                </a:solidFill>
                <a:latin typeface="Times New Roman" pitchFamily="18" charset="0"/>
                <a:cs typeface="Times New Roman" pitchFamily="18" charset="0"/>
              </a:defRPr>
            </a:lvl5pPr>
            <a:lvl6pPr marL="457200" algn="l" rtl="0" fontAlgn="base">
              <a:spcBef>
                <a:spcPct val="0"/>
              </a:spcBef>
              <a:spcAft>
                <a:spcPct val="0"/>
              </a:spcAft>
              <a:defRPr sz="3600">
                <a:solidFill>
                  <a:srgbClr val="00B888"/>
                </a:solidFill>
                <a:latin typeface="Times New Roman" pitchFamily="18" charset="0"/>
                <a:cs typeface="Times New Roman" pitchFamily="18" charset="0"/>
              </a:defRPr>
            </a:lvl6pPr>
            <a:lvl7pPr marL="914400" algn="l" rtl="0" fontAlgn="base">
              <a:spcBef>
                <a:spcPct val="0"/>
              </a:spcBef>
              <a:spcAft>
                <a:spcPct val="0"/>
              </a:spcAft>
              <a:defRPr sz="3600">
                <a:solidFill>
                  <a:srgbClr val="00B888"/>
                </a:solidFill>
                <a:latin typeface="Times New Roman" pitchFamily="18" charset="0"/>
                <a:cs typeface="Times New Roman" pitchFamily="18" charset="0"/>
              </a:defRPr>
            </a:lvl7pPr>
            <a:lvl8pPr marL="1371600" algn="l" rtl="0" fontAlgn="base">
              <a:spcBef>
                <a:spcPct val="0"/>
              </a:spcBef>
              <a:spcAft>
                <a:spcPct val="0"/>
              </a:spcAft>
              <a:defRPr sz="3600">
                <a:solidFill>
                  <a:srgbClr val="00B888"/>
                </a:solidFill>
                <a:latin typeface="Times New Roman" pitchFamily="18" charset="0"/>
                <a:cs typeface="Times New Roman" pitchFamily="18" charset="0"/>
              </a:defRPr>
            </a:lvl8pPr>
            <a:lvl9pPr marL="1828800" algn="l" rtl="0" fontAlgn="base">
              <a:spcBef>
                <a:spcPct val="0"/>
              </a:spcBef>
              <a:spcAft>
                <a:spcPct val="0"/>
              </a:spcAft>
              <a:defRPr sz="3600">
                <a:solidFill>
                  <a:srgbClr val="00B888"/>
                </a:solidFill>
                <a:latin typeface="Times New Roman" pitchFamily="18" charset="0"/>
                <a:cs typeface="Times New Roman" pitchFamily="18" charset="0"/>
              </a:defRPr>
            </a:lvl9pPr>
          </a:lstStyle>
          <a:p>
            <a:r>
              <a:rPr lang="en-US" kern="0"/>
              <a:t>USART</a:t>
            </a:r>
            <a:br>
              <a:rPr lang="en-US" kern="0"/>
            </a:br>
            <a:r>
              <a:rPr lang="en-US" sz="2000" kern="0"/>
              <a:t>(Universal Synchronous Asynchronous Receiver Transmitter) </a:t>
            </a:r>
          </a:p>
        </p:txBody>
      </p:sp>
    </p:spTree>
    <p:extLst>
      <p:ext uri="{BB962C8B-B14F-4D97-AF65-F5344CB8AC3E}">
        <p14:creationId xmlns:p14="http://schemas.microsoft.com/office/powerpoint/2010/main" val="15731510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a:xfrm>
            <a:off x="533400" y="1295400"/>
            <a:ext cx="8229600" cy="5029200"/>
          </a:xfrm>
        </p:spPr>
        <p:txBody>
          <a:bodyPr/>
          <a:lstStyle/>
          <a:p>
            <a:pPr marL="0" indent="0">
              <a:buNone/>
            </a:pPr>
            <a:r>
              <a:rPr lang="vi-VN"/>
              <a:t>Nguyên tắc hoạt động</a:t>
            </a:r>
            <a:r>
              <a:rPr lang="en-US"/>
              <a:t> nhận data</a:t>
            </a:r>
            <a:r>
              <a:rPr lang="vi-VN"/>
              <a:t>:</a:t>
            </a:r>
          </a:p>
          <a:p>
            <a:pPr marL="0" indent="0">
              <a:buNone/>
            </a:pPr>
            <a:r>
              <a:rPr lang="en-US"/>
              <a:t>	</a:t>
            </a:r>
            <a:r>
              <a:rPr lang="vi-VN"/>
              <a:t>Khi có dữ liệu được truyền đến chân </a:t>
            </a:r>
            <a:r>
              <a:rPr lang="vi-VN" b="1">
                <a:solidFill>
                  <a:srgbClr val="FF0000"/>
                </a:solidFill>
              </a:rPr>
              <a:t>RX và bit SPEN </a:t>
            </a:r>
            <a:r>
              <a:rPr lang="vi-VN"/>
              <a:t>được cho phép thì dữ liệu sẽ được đồng bộ với khối</a:t>
            </a:r>
            <a:r>
              <a:rPr lang="en-US"/>
              <a:t> </a:t>
            </a:r>
            <a:r>
              <a:rPr lang="vi-VN"/>
              <a:t>tạo xung, vì baud rate giữa 2 khối bằng nhau nên xung baud rate mang từng bit vào thanh ghi RSR, khi</a:t>
            </a:r>
            <a:r>
              <a:rPr lang="en-US"/>
              <a:t> </a:t>
            </a:r>
            <a:r>
              <a:rPr lang="vi-VN"/>
              <a:t>một fr</a:t>
            </a:r>
            <a:r>
              <a:rPr lang="en-US"/>
              <a:t>a</a:t>
            </a:r>
            <a:r>
              <a:rPr lang="vi-VN"/>
              <a:t>m</a:t>
            </a:r>
            <a:r>
              <a:rPr lang="en-US"/>
              <a:t>e</a:t>
            </a:r>
            <a:r>
              <a:rPr lang="vi-VN"/>
              <a:t> được truyền hoàn tất (xuất hiện bit stop) thì dữ liệu được truyền xuống thanh ghi RCREG, bit</a:t>
            </a:r>
            <a:r>
              <a:rPr lang="en-US"/>
              <a:t> </a:t>
            </a:r>
            <a:r>
              <a:rPr lang="vi-VN"/>
              <a:t>thứ 9 được truyền xuống RX9D, nếu có lỗi thì các bit OERR, FERR dùng để thông báo. </a:t>
            </a:r>
            <a:endParaRPr lang="en-US"/>
          </a:p>
          <a:p>
            <a:pPr marL="0" indent="0">
              <a:buNone/>
            </a:pPr>
            <a:r>
              <a:rPr lang="en-US"/>
              <a:t>	</a:t>
            </a:r>
            <a:r>
              <a:rPr lang="vi-VN"/>
              <a:t>Quá trình nhận</a:t>
            </a:r>
            <a:r>
              <a:rPr lang="en-US"/>
              <a:t> </a:t>
            </a:r>
            <a:r>
              <a:rPr lang="vi-VN"/>
              <a:t>cũng tạo ra ngắt RCIF = 1, bằng cách thiết lập bit RCIE = 1 mỗi khi có dữ liệu truyền đến thì sẽ sinh ra</a:t>
            </a:r>
            <a:r>
              <a:rPr lang="en-US"/>
              <a:t> </a:t>
            </a:r>
            <a:r>
              <a:rPr lang="vi-VN"/>
              <a:t>ngắt và PIC sẽ tạm dừng chương trình hiện thời để xử lý dữ liệu vừa nhận được.</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129</a:t>
            </a:fld>
            <a:endParaRPr lang="en-US"/>
          </a:p>
        </p:txBody>
      </p:sp>
      <p:pic>
        <p:nvPicPr>
          <p:cNvPr id="6" name="Picture 5"/>
          <p:cNvPicPr>
            <a:picLocks noChangeAspect="1"/>
          </p:cNvPicPr>
          <p:nvPr/>
        </p:nvPicPr>
        <p:blipFill>
          <a:blip r:embed="rId3"/>
          <a:stretch>
            <a:fillRect/>
          </a:stretch>
        </p:blipFill>
        <p:spPr>
          <a:xfrm>
            <a:off x="533400" y="6141244"/>
            <a:ext cx="8042374" cy="366712"/>
          </a:xfrm>
          <a:prstGeom prst="rect">
            <a:avLst/>
          </a:prstGeom>
        </p:spPr>
      </p:pic>
    </p:spTree>
    <p:extLst>
      <p:ext uri="{BB962C8B-B14F-4D97-AF65-F5344CB8AC3E}">
        <p14:creationId xmlns:p14="http://schemas.microsoft.com/office/powerpoint/2010/main" val="357144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CÁC HÀM XỬ LÝ BIT</a:t>
            </a:r>
          </a:p>
        </p:txBody>
      </p:sp>
      <p:sp>
        <p:nvSpPr>
          <p:cNvPr id="2765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765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1BE0F9E-FF92-487B-BD8C-D6668C071ECB}" type="slidenum">
              <a:rPr lang="en-US" altLang="en-US" smtClean="0">
                <a:solidFill>
                  <a:srgbClr val="00B888"/>
                </a:solidFill>
              </a:rPr>
              <a:pPr eaLnBrk="1" hangingPunct="1"/>
              <a:t>13</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bit_clear</a:t>
            </a:r>
            <a:r>
              <a:rPr lang="en-US" dirty="0"/>
              <a:t>(</a:t>
            </a:r>
            <a:r>
              <a:rPr lang="en-US" dirty="0" err="1"/>
              <a:t>var</a:t>
            </a:r>
            <a:r>
              <a:rPr lang="en-US" dirty="0"/>
              <a:t>, bit), </a:t>
            </a:r>
            <a:r>
              <a:rPr lang="en-US" dirty="0" err="1"/>
              <a:t>bit_set</a:t>
            </a:r>
            <a:r>
              <a:rPr lang="en-US" dirty="0"/>
              <a:t>(</a:t>
            </a:r>
            <a:r>
              <a:rPr lang="en-US" dirty="0" err="1"/>
              <a:t>var</a:t>
            </a:r>
            <a:r>
              <a:rPr lang="en-US" dirty="0"/>
              <a:t>, bit)		</a:t>
            </a:r>
          </a:p>
          <a:p>
            <a:pPr lvl="1">
              <a:defRPr/>
            </a:pPr>
            <a:r>
              <a:rPr lang="en-US" i="1" dirty="0" err="1">
                <a:ea typeface="+mn-ea"/>
              </a:rPr>
              <a:t>bit_clear</a:t>
            </a:r>
            <a:r>
              <a:rPr lang="en-US" dirty="0">
                <a:ea typeface="+mn-ea"/>
              </a:rPr>
              <a:t> </a:t>
            </a:r>
            <a:r>
              <a:rPr lang="en-US" dirty="0" err="1">
                <a:ea typeface="+mn-ea"/>
              </a:rPr>
              <a:t>dùng</a:t>
            </a:r>
            <a:r>
              <a:rPr lang="en-US" dirty="0">
                <a:ea typeface="+mn-ea"/>
              </a:rPr>
              <a:t> </a:t>
            </a:r>
            <a:r>
              <a:rPr lang="en-US" dirty="0" err="1">
                <a:ea typeface="+mn-ea"/>
              </a:rPr>
              <a:t>để</a:t>
            </a:r>
            <a:r>
              <a:rPr lang="en-US" dirty="0">
                <a:ea typeface="+mn-ea"/>
              </a:rPr>
              <a:t> </a:t>
            </a:r>
            <a:r>
              <a:rPr lang="en-US" dirty="0" err="1">
                <a:ea typeface="+mn-ea"/>
              </a:rPr>
              <a:t>xoá</a:t>
            </a:r>
            <a:r>
              <a:rPr lang="en-US" dirty="0">
                <a:ea typeface="+mn-ea"/>
              </a:rPr>
              <a:t> (</a:t>
            </a:r>
            <a:r>
              <a:rPr lang="en-US" i="1" dirty="0">
                <a:ea typeface="+mn-ea"/>
              </a:rPr>
              <a:t>set</a:t>
            </a:r>
            <a:r>
              <a:rPr lang="en-US" dirty="0">
                <a:ea typeface="+mn-ea"/>
              </a:rPr>
              <a:t> = 0) bit </a:t>
            </a:r>
            <a:r>
              <a:rPr lang="en-US" dirty="0" err="1">
                <a:ea typeface="+mn-ea"/>
              </a:rPr>
              <a:t>được</a:t>
            </a:r>
            <a:r>
              <a:rPr lang="en-US" dirty="0">
                <a:ea typeface="+mn-ea"/>
              </a:rPr>
              <a:t> </a:t>
            </a:r>
            <a:r>
              <a:rPr lang="en-US" dirty="0" err="1">
                <a:ea typeface="+mn-ea"/>
              </a:rPr>
              <a:t>chỉ</a:t>
            </a:r>
            <a:r>
              <a:rPr lang="en-US" dirty="0">
                <a:ea typeface="+mn-ea"/>
              </a:rPr>
              <a:t> </a:t>
            </a:r>
            <a:r>
              <a:rPr lang="en-US" dirty="0" err="1">
                <a:ea typeface="+mn-ea"/>
              </a:rPr>
              <a:t>định</a:t>
            </a:r>
            <a:r>
              <a:rPr lang="en-US" dirty="0">
                <a:ea typeface="+mn-ea"/>
              </a:rPr>
              <a:t> </a:t>
            </a:r>
            <a:r>
              <a:rPr lang="en-US" dirty="0" err="1">
                <a:ea typeface="+mn-ea"/>
              </a:rPr>
              <a:t>bởi</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bit </a:t>
            </a:r>
            <a:r>
              <a:rPr lang="en-US" dirty="0" err="1">
                <a:ea typeface="+mn-ea"/>
              </a:rPr>
              <a:t>trong</a:t>
            </a:r>
            <a:r>
              <a:rPr lang="en-US" dirty="0">
                <a:ea typeface="+mn-ea"/>
              </a:rPr>
              <a:t> </a:t>
            </a:r>
            <a:r>
              <a:rPr lang="en-US" dirty="0" err="1">
                <a:ea typeface="+mn-ea"/>
              </a:rPr>
              <a:t>biến</a:t>
            </a:r>
            <a:r>
              <a:rPr lang="en-US" dirty="0">
                <a:ea typeface="+mn-ea"/>
              </a:rPr>
              <a:t> </a:t>
            </a:r>
            <a:r>
              <a:rPr lang="en-US" i="1" dirty="0">
                <a:ea typeface="+mn-ea"/>
              </a:rPr>
              <a:t>var</a:t>
            </a:r>
            <a:r>
              <a:rPr lang="en-US" dirty="0">
                <a:ea typeface="+mn-ea"/>
              </a:rPr>
              <a:t>.</a:t>
            </a:r>
          </a:p>
          <a:p>
            <a:pPr lvl="1">
              <a:defRPr/>
            </a:pPr>
            <a:r>
              <a:rPr lang="en-US" i="1" dirty="0" err="1">
                <a:ea typeface="+mn-ea"/>
              </a:rPr>
              <a:t>bit_set</a:t>
            </a:r>
            <a:r>
              <a:rPr lang="en-US" dirty="0">
                <a:ea typeface="+mn-ea"/>
              </a:rPr>
              <a:t> </a:t>
            </a:r>
            <a:r>
              <a:rPr lang="en-US" dirty="0" err="1">
                <a:ea typeface="+mn-ea"/>
              </a:rPr>
              <a:t>dùng</a:t>
            </a:r>
            <a:r>
              <a:rPr lang="en-US" dirty="0">
                <a:ea typeface="+mn-ea"/>
              </a:rPr>
              <a:t> </a:t>
            </a:r>
            <a:r>
              <a:rPr lang="en-US" dirty="0" err="1">
                <a:ea typeface="+mn-ea"/>
              </a:rPr>
              <a:t>để</a:t>
            </a:r>
            <a:r>
              <a:rPr lang="en-US" dirty="0">
                <a:ea typeface="+mn-ea"/>
              </a:rPr>
              <a:t> </a:t>
            </a:r>
            <a:r>
              <a:rPr lang="en-US" i="1" dirty="0">
                <a:ea typeface="+mn-ea"/>
              </a:rPr>
              <a:t>set</a:t>
            </a:r>
            <a:r>
              <a:rPr lang="en-US" dirty="0">
                <a:ea typeface="+mn-ea"/>
              </a:rPr>
              <a:t> = 1 bit </a:t>
            </a:r>
            <a:r>
              <a:rPr lang="en-US" dirty="0" err="1">
                <a:ea typeface="+mn-ea"/>
              </a:rPr>
              <a:t>được</a:t>
            </a:r>
            <a:r>
              <a:rPr lang="en-US" dirty="0">
                <a:ea typeface="+mn-ea"/>
              </a:rPr>
              <a:t> </a:t>
            </a:r>
            <a:r>
              <a:rPr lang="en-US" dirty="0" err="1">
                <a:ea typeface="+mn-ea"/>
              </a:rPr>
              <a:t>chỉ</a:t>
            </a:r>
            <a:r>
              <a:rPr lang="en-US" dirty="0">
                <a:ea typeface="+mn-ea"/>
              </a:rPr>
              <a:t> </a:t>
            </a:r>
            <a:r>
              <a:rPr lang="en-US" dirty="0" err="1">
                <a:ea typeface="+mn-ea"/>
              </a:rPr>
              <a:t>định</a:t>
            </a:r>
            <a:r>
              <a:rPr lang="en-US" dirty="0">
                <a:ea typeface="+mn-ea"/>
              </a:rPr>
              <a:t> </a:t>
            </a:r>
            <a:r>
              <a:rPr lang="en-US" dirty="0" err="1">
                <a:ea typeface="+mn-ea"/>
              </a:rPr>
              <a:t>bởi</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bit </a:t>
            </a:r>
            <a:r>
              <a:rPr lang="en-US" dirty="0" err="1">
                <a:ea typeface="+mn-ea"/>
              </a:rPr>
              <a:t>trong</a:t>
            </a:r>
            <a:r>
              <a:rPr lang="en-US" dirty="0">
                <a:ea typeface="+mn-ea"/>
              </a:rPr>
              <a:t> </a:t>
            </a:r>
            <a:r>
              <a:rPr lang="en-US" dirty="0" err="1">
                <a:ea typeface="+mn-ea"/>
              </a:rPr>
              <a:t>biến</a:t>
            </a:r>
            <a:r>
              <a:rPr lang="en-US" dirty="0">
                <a:ea typeface="+mn-ea"/>
              </a:rPr>
              <a:t> </a:t>
            </a:r>
            <a:r>
              <a:rPr lang="en-US" i="1" dirty="0">
                <a:ea typeface="+mn-ea"/>
              </a:rPr>
              <a:t>var</a:t>
            </a:r>
            <a:r>
              <a:rPr lang="en-US" dirty="0">
                <a:ea typeface="+mn-ea"/>
              </a:rPr>
              <a:t>.</a:t>
            </a:r>
          </a:p>
          <a:p>
            <a:pPr lvl="1">
              <a:defRPr/>
            </a:pPr>
            <a:r>
              <a:rPr lang="en-US" i="1" dirty="0" err="1">
                <a:ea typeface="+mn-ea"/>
              </a:rPr>
              <a:t>var</a:t>
            </a:r>
            <a:r>
              <a:rPr lang="en-US" dirty="0">
                <a:ea typeface="+mn-ea"/>
              </a:rPr>
              <a:t>: </a:t>
            </a:r>
            <a:r>
              <a:rPr lang="en-US" dirty="0" err="1">
                <a:ea typeface="+mn-ea"/>
              </a:rPr>
              <a:t>Biến</a:t>
            </a:r>
            <a:r>
              <a:rPr lang="en-US" dirty="0">
                <a:ea typeface="+mn-ea"/>
              </a:rPr>
              <a:t> 8, 16, </a:t>
            </a:r>
            <a:r>
              <a:rPr lang="en-US" dirty="0" err="1">
                <a:ea typeface="+mn-ea"/>
              </a:rPr>
              <a:t>hoặc</a:t>
            </a:r>
            <a:r>
              <a:rPr lang="en-US" dirty="0">
                <a:ea typeface="+mn-ea"/>
              </a:rPr>
              <a:t> 32 bit </a:t>
            </a:r>
            <a:r>
              <a:rPr lang="en-US" dirty="0" err="1">
                <a:ea typeface="+mn-ea"/>
              </a:rPr>
              <a:t>bất</a:t>
            </a:r>
            <a:r>
              <a:rPr lang="en-US" dirty="0">
                <a:ea typeface="+mn-ea"/>
              </a:rPr>
              <a:t> </a:t>
            </a:r>
            <a:r>
              <a:rPr lang="en-US" dirty="0" err="1">
                <a:ea typeface="+mn-ea"/>
              </a:rPr>
              <a:t>kỳ</a:t>
            </a:r>
            <a:r>
              <a:rPr lang="en-US" dirty="0">
                <a:ea typeface="+mn-ea"/>
              </a:rPr>
              <a:t>.</a:t>
            </a:r>
          </a:p>
          <a:p>
            <a:pPr lvl="1">
              <a:defRPr/>
            </a:pPr>
            <a:r>
              <a:rPr lang="en-US" i="1" dirty="0">
                <a:ea typeface="+mn-ea"/>
              </a:rPr>
              <a:t>bit</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a:t>
            </a:r>
            <a:r>
              <a:rPr lang="en-US" i="1" dirty="0">
                <a:ea typeface="+mn-ea"/>
              </a:rPr>
              <a:t>clear</a:t>
            </a:r>
            <a:r>
              <a:rPr lang="en-US" dirty="0">
                <a:ea typeface="+mn-ea"/>
              </a:rPr>
              <a:t> (</a:t>
            </a:r>
            <a:r>
              <a:rPr lang="en-US" i="1" dirty="0">
                <a:ea typeface="+mn-ea"/>
              </a:rPr>
              <a:t>set</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0-7 (</a:t>
            </a:r>
            <a:r>
              <a:rPr lang="en-US" dirty="0" err="1">
                <a:ea typeface="+mn-ea"/>
              </a:rPr>
              <a:t>biến</a:t>
            </a:r>
            <a:r>
              <a:rPr lang="en-US" dirty="0">
                <a:ea typeface="+mn-ea"/>
              </a:rPr>
              <a:t> 8 bit); 0-15 (</a:t>
            </a:r>
            <a:r>
              <a:rPr lang="en-US" dirty="0" err="1">
                <a:ea typeface="+mn-ea"/>
              </a:rPr>
              <a:t>biến</a:t>
            </a:r>
            <a:r>
              <a:rPr lang="en-US" dirty="0">
                <a:ea typeface="+mn-ea"/>
              </a:rPr>
              <a:t> 16 bit); 0-31 (</a:t>
            </a:r>
            <a:r>
              <a:rPr lang="en-US" dirty="0" err="1">
                <a:ea typeface="+mn-ea"/>
              </a:rPr>
              <a:t>biến</a:t>
            </a:r>
            <a:r>
              <a:rPr lang="en-US" dirty="0">
                <a:ea typeface="+mn-ea"/>
              </a:rPr>
              <a:t> 32 bit).</a:t>
            </a:r>
          </a:p>
          <a:p>
            <a:pPr lvl="1">
              <a:defRPr/>
            </a:pP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a:t>
            </a:r>
          </a:p>
          <a:p>
            <a:pPr>
              <a:defRPr/>
            </a:pPr>
            <a:r>
              <a:rPr lang="en-US" dirty="0"/>
              <a:t>swap(</a:t>
            </a:r>
            <a:r>
              <a:rPr lang="en-US" dirty="0" err="1"/>
              <a:t>var</a:t>
            </a:r>
            <a:r>
              <a:rPr lang="en-US" dirty="0"/>
              <a:t>)</a:t>
            </a:r>
          </a:p>
          <a:p>
            <a:pPr lvl="1">
              <a:defRPr/>
            </a:pPr>
            <a:r>
              <a:rPr lang="en-US" i="1" dirty="0" err="1">
                <a:ea typeface="+mn-ea"/>
              </a:rPr>
              <a:t>var</a:t>
            </a:r>
            <a:r>
              <a:rPr lang="en-US" dirty="0">
                <a:ea typeface="+mn-ea"/>
              </a:rPr>
              <a:t>: </a:t>
            </a:r>
            <a:r>
              <a:rPr lang="en-US" dirty="0" err="1">
                <a:ea typeface="+mn-ea"/>
              </a:rPr>
              <a:t>Biến</a:t>
            </a:r>
            <a:r>
              <a:rPr lang="en-US" dirty="0">
                <a:ea typeface="+mn-ea"/>
              </a:rPr>
              <a:t> 8 bit. </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tráo</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4 bit </a:t>
            </a:r>
            <a:r>
              <a:rPr lang="en-US" dirty="0" err="1">
                <a:ea typeface="+mn-ea"/>
              </a:rPr>
              <a:t>trên</a:t>
            </a:r>
            <a:r>
              <a:rPr lang="en-US" dirty="0">
                <a:ea typeface="+mn-ea"/>
              </a:rPr>
              <a:t> </a:t>
            </a:r>
            <a:r>
              <a:rPr lang="en-US" dirty="0" err="1">
                <a:ea typeface="+mn-ea"/>
              </a:rPr>
              <a:t>và</a:t>
            </a:r>
            <a:r>
              <a:rPr lang="en-US" dirty="0">
                <a:ea typeface="+mn-ea"/>
              </a:rPr>
              <a:t> 4 bit </a:t>
            </a:r>
            <a:r>
              <a:rPr lang="en-US" dirty="0" err="1">
                <a:ea typeface="+mn-ea"/>
              </a:rPr>
              <a:t>dưới</a:t>
            </a:r>
            <a:r>
              <a:rPr lang="en-US" dirty="0">
                <a:ea typeface="+mn-ea"/>
              </a:rPr>
              <a:t> </a:t>
            </a:r>
            <a:r>
              <a:rPr lang="en-US" dirty="0" err="1">
                <a:ea typeface="+mn-ea"/>
              </a:rPr>
              <a:t>của</a:t>
            </a:r>
            <a:r>
              <a:rPr lang="en-US" dirty="0">
                <a:ea typeface="+mn-ea"/>
              </a:rPr>
              <a:t> </a:t>
            </a:r>
            <a:r>
              <a:rPr lang="en-US" i="1" dirty="0" err="1">
                <a:ea typeface="+mn-ea"/>
              </a:rPr>
              <a:t>var</a:t>
            </a:r>
            <a:r>
              <a:rPr lang="en-US" dirty="0">
                <a:ea typeface="+mn-ea"/>
              </a:rPr>
              <a:t>, </a:t>
            </a: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endParaRPr lang="en-US" dirty="0">
              <a:ea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3" name="Content Placeholder 2"/>
          <p:cNvSpPr>
            <a:spLocks noGrp="1"/>
          </p:cNvSpPr>
          <p:nvPr>
            <p:ph idx="1"/>
          </p:nvPr>
        </p:nvSpPr>
        <p:spPr/>
        <p:txBody>
          <a:bodyPr/>
          <a:lstStyle/>
          <a:p>
            <a:pPr marL="0" indent="0">
              <a:buNone/>
            </a:pPr>
            <a:r>
              <a:rPr lang="en-US"/>
              <a:t>C</a:t>
            </a:r>
            <a:r>
              <a:rPr lang="vi-VN"/>
              <a:t>ác bước cho quá trình nhận dữ liệu bao gồm:</a:t>
            </a:r>
          </a:p>
          <a:p>
            <a:pPr marL="0" indent="0">
              <a:buNone/>
            </a:pPr>
            <a:r>
              <a:rPr lang="vi-VN"/>
              <a:t>1. Khởi tạo baund rate: ở thanh ghi SPBRG Cho phép quá trình truyền thông không đồng bộ bằng cách thiết lập SPEN = 1; SYNC = 0;</a:t>
            </a:r>
          </a:p>
          <a:p>
            <a:pPr marL="0" indent="0">
              <a:buNone/>
            </a:pPr>
            <a:r>
              <a:rPr lang="vi-VN"/>
              <a:t>2. Cho phép ngắt quá trình nhận dữ liệu CREN = 1;</a:t>
            </a:r>
          </a:p>
          <a:p>
            <a:pPr marL="0" indent="0">
              <a:buNone/>
            </a:pPr>
            <a:r>
              <a:rPr lang="vi-VN"/>
              <a:t>3. Cho phép ngắt toàn cục: CIE = 1; PEIE = 1;</a:t>
            </a:r>
          </a:p>
          <a:p>
            <a:pPr marL="0" indent="0">
              <a:buNone/>
            </a:pPr>
            <a:r>
              <a:rPr lang="vi-VN"/>
              <a:t>4. Xử lý các phần khác của chương trình khi có ngắt xảy ra thì xử lý dữ liệu.</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130</a:t>
            </a:fld>
            <a:endParaRPr lang="en-US"/>
          </a:p>
        </p:txBody>
      </p:sp>
    </p:spTree>
    <p:extLst>
      <p:ext uri="{BB962C8B-B14F-4D97-AF65-F5344CB8AC3E}">
        <p14:creationId xmlns:p14="http://schemas.microsoft.com/office/powerpoint/2010/main" val="3107950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pic>
        <p:nvPicPr>
          <p:cNvPr id="6" name="Content Placeholder 5"/>
          <p:cNvPicPr>
            <a:picLocks noGrp="1" noChangeAspect="1"/>
          </p:cNvPicPr>
          <p:nvPr>
            <p:ph idx="1"/>
          </p:nvPr>
        </p:nvPicPr>
        <p:blipFill>
          <a:blip r:embed="rId2"/>
          <a:stretch>
            <a:fillRect/>
          </a:stretch>
        </p:blipFill>
        <p:spPr>
          <a:xfrm>
            <a:off x="304799" y="1371600"/>
            <a:ext cx="8675077" cy="4724400"/>
          </a:xfrm>
          <a:prstGeom prst="rect">
            <a:avLst/>
          </a:prstGeom>
        </p:spPr>
      </p:pic>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131</a:t>
            </a:fld>
            <a:endParaRPr lang="en-US"/>
          </a:p>
        </p:txBody>
      </p:sp>
    </p:spTree>
    <p:extLst>
      <p:ext uri="{BB962C8B-B14F-4D97-AF65-F5344CB8AC3E}">
        <p14:creationId xmlns:p14="http://schemas.microsoft.com/office/powerpoint/2010/main" val="3188591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00521554"/>
              </p:ext>
            </p:extLst>
          </p:nvPr>
        </p:nvGraphicFramePr>
        <p:xfrm>
          <a:off x="457200" y="1836420"/>
          <a:ext cx="8305800" cy="475488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3851754168"/>
                    </a:ext>
                  </a:extLst>
                </a:gridCol>
                <a:gridCol w="3048000">
                  <a:extLst>
                    <a:ext uri="{9D8B030D-6E8A-4147-A177-3AD203B41FA5}">
                      <a16:colId xmlns:a16="http://schemas.microsoft.com/office/drawing/2014/main" val="185466595"/>
                    </a:ext>
                  </a:extLst>
                </a:gridCol>
              </a:tblGrid>
              <a:tr h="4381500">
                <a:tc>
                  <a:txBody>
                    <a:bodyPr/>
                    <a:lstStyle/>
                    <a:p>
                      <a:pPr marL="0" indent="0">
                        <a:buNone/>
                      </a:pPr>
                      <a:r>
                        <a:rPr lang="en-US" sz="1800">
                          <a:solidFill>
                            <a:srgbClr val="FF0000"/>
                          </a:solidFill>
                        </a:rPr>
                        <a:t>#include &lt;16F877a.h&gt;</a:t>
                      </a:r>
                    </a:p>
                    <a:p>
                      <a:pPr marL="0" indent="0">
                        <a:buNone/>
                      </a:pPr>
                      <a:r>
                        <a:rPr lang="en-US" sz="1800">
                          <a:solidFill>
                            <a:srgbClr val="FF0000"/>
                          </a:solidFill>
                        </a:rPr>
                        <a:t>#FUSES NOWDT, HS, PUT, NOPROTECT,</a:t>
                      </a:r>
                    </a:p>
                    <a:p>
                      <a:pPr marL="0" indent="0">
                        <a:buNone/>
                      </a:pPr>
                      <a:r>
                        <a:rPr lang="en-US" sz="1800">
                          <a:solidFill>
                            <a:srgbClr val="FF0000"/>
                          </a:solidFill>
                        </a:rPr>
                        <a:t>#use DELAY(clock=16000000)</a:t>
                      </a:r>
                    </a:p>
                    <a:p>
                      <a:pPr marL="0" indent="0">
                        <a:buNone/>
                      </a:pPr>
                      <a:r>
                        <a:rPr lang="en-US" sz="1800">
                          <a:solidFill>
                            <a:srgbClr val="FF0000"/>
                          </a:solidFill>
                        </a:rPr>
                        <a:t>#use rs232(baud=9600,xmit=pin_c6,rcv=pin_c7) </a:t>
                      </a:r>
                    </a:p>
                    <a:p>
                      <a:pPr marL="0" indent="0">
                        <a:buNone/>
                      </a:pPr>
                      <a:r>
                        <a:rPr lang="en-US" sz="1800"/>
                        <a:t>#DEFINE ON    PIN_B0</a:t>
                      </a:r>
                    </a:p>
                    <a:p>
                      <a:pPr marL="0" indent="0">
                        <a:buNone/>
                      </a:pPr>
                      <a:r>
                        <a:rPr lang="en-US" sz="1800"/>
                        <a:t>#DEFINE OFF    PIN_B1</a:t>
                      </a:r>
                    </a:p>
                    <a:p>
                      <a:pPr marL="0" indent="0">
                        <a:buNone/>
                      </a:pPr>
                      <a:r>
                        <a:rPr lang="en-US" sz="1800"/>
                        <a:t>int8 TDATA;</a:t>
                      </a:r>
                    </a:p>
                    <a:p>
                      <a:pPr marL="0" indent="0">
                        <a:buNone/>
                      </a:pPr>
                      <a:r>
                        <a:rPr lang="en-US" sz="1800"/>
                        <a:t>void main()</a:t>
                      </a:r>
                    </a:p>
                    <a:p>
                      <a:pPr marL="0" indent="0">
                        <a:buNone/>
                      </a:pPr>
                      <a:r>
                        <a:rPr lang="en-US" sz="1800"/>
                        <a:t>{</a:t>
                      </a:r>
                    </a:p>
                    <a:p>
                      <a:pPr marL="0" indent="0">
                        <a:buNone/>
                      </a:pPr>
                      <a:r>
                        <a:rPr lang="en-US" sz="1800"/>
                        <a:t>SET_TRIS_B(0xFF);</a:t>
                      </a:r>
                    </a:p>
                    <a:p>
                      <a:pPr marL="0" indent="0">
                        <a:buNone/>
                      </a:pPr>
                      <a:r>
                        <a:rPr lang="en-US" sz="1800"/>
                        <a:t>PORT_B_PULLUPS(0XFF);</a:t>
                      </a:r>
                    </a:p>
                    <a:p>
                      <a:pPr marL="0" indent="0">
                        <a:buNone/>
                      </a:pPr>
                      <a:r>
                        <a:rPr lang="en-US" sz="1800"/>
                        <a:t>SET_TRIS_D(0x00); </a:t>
                      </a:r>
                    </a:p>
                    <a:p>
                      <a:pPr marL="0" indent="0">
                        <a:buNone/>
                      </a:pPr>
                      <a:r>
                        <a:rPr lang="en-US" sz="1800"/>
                        <a:t>OUTPUT_D(0X00);</a:t>
                      </a:r>
                    </a:p>
                    <a:p>
                      <a:endParaRPr lang="en-US"/>
                    </a:p>
                    <a:p>
                      <a:r>
                        <a:rPr lang="en-US">
                          <a:solidFill>
                            <a:srgbClr val="00B050"/>
                          </a:solidFill>
                        </a:rPr>
                        <a:t>//PUTC(DATA) gửi</a:t>
                      </a:r>
                      <a:r>
                        <a:rPr lang="en-US" baseline="0">
                          <a:solidFill>
                            <a:srgbClr val="00B050"/>
                          </a:solidFill>
                        </a:rPr>
                        <a:t> dữ liệu ra port nối tiếp</a:t>
                      </a:r>
                      <a:endParaRPr lang="en-US">
                        <a:solidFill>
                          <a:srgbClr val="00B050"/>
                        </a:solidFill>
                      </a:endParaRPr>
                    </a:p>
                  </a:txBody>
                  <a:tcPr/>
                </a:tc>
                <a:tc>
                  <a:txBody>
                    <a:bodyPr/>
                    <a:lstStyle/>
                    <a:p>
                      <a:pPr marL="0" indent="0">
                        <a:buNone/>
                      </a:pPr>
                      <a:r>
                        <a:rPr lang="en-US" sz="1800"/>
                        <a:t>WHILE(true)</a:t>
                      </a:r>
                    </a:p>
                    <a:p>
                      <a:pPr marL="0" indent="0">
                        <a:buNone/>
                      </a:pPr>
                      <a:r>
                        <a:rPr lang="en-US" sz="1800"/>
                        <a:t>{ </a:t>
                      </a:r>
                    </a:p>
                    <a:p>
                      <a:pPr marL="0" indent="0">
                        <a:buNone/>
                      </a:pPr>
                      <a:r>
                        <a:rPr lang="en-US" sz="1800"/>
                        <a:t>IF (!INPUT(ON))</a:t>
                      </a:r>
                    </a:p>
                    <a:p>
                      <a:pPr marL="0" indent="0">
                        <a:buNone/>
                      </a:pPr>
                      <a:r>
                        <a:rPr lang="en-US" sz="1800"/>
                        <a:t>{ </a:t>
                      </a:r>
                    </a:p>
                    <a:p>
                      <a:pPr marL="0" indent="0">
                        <a:buNone/>
                      </a:pPr>
                      <a:r>
                        <a:rPr lang="en-US" sz="1800">
                          <a:solidFill>
                            <a:srgbClr val="FF0000"/>
                          </a:solidFill>
                        </a:rPr>
                        <a:t>TDATA=0XFF;</a:t>
                      </a:r>
                    </a:p>
                    <a:p>
                      <a:pPr marL="0" indent="0">
                        <a:buNone/>
                      </a:pPr>
                      <a:r>
                        <a:rPr lang="en-US" sz="1800"/>
                        <a:t>PUTC(TDATA);</a:t>
                      </a:r>
                    </a:p>
                    <a:p>
                      <a:pPr marL="0" indent="0">
                        <a:buNone/>
                      </a:pPr>
                      <a:r>
                        <a:rPr lang="en-US" sz="1800"/>
                        <a:t>OUTPUT_D(TDATA);</a:t>
                      </a:r>
                    </a:p>
                    <a:p>
                      <a:pPr marL="0" indent="0">
                        <a:buNone/>
                      </a:pPr>
                      <a:r>
                        <a:rPr lang="en-US" sz="1800"/>
                        <a:t>}</a:t>
                      </a:r>
                    </a:p>
                    <a:p>
                      <a:pPr marL="0" indent="0">
                        <a:buNone/>
                      </a:pPr>
                      <a:r>
                        <a:rPr lang="en-US" sz="1800"/>
                        <a:t>IF (!INPUT(OFF) ) </a:t>
                      </a:r>
                    </a:p>
                    <a:p>
                      <a:pPr marL="0" indent="0">
                        <a:buNone/>
                      </a:pPr>
                      <a:r>
                        <a:rPr lang="en-US" sz="1800"/>
                        <a:t>{ </a:t>
                      </a:r>
                    </a:p>
                    <a:p>
                      <a:pPr marL="0" indent="0">
                        <a:buNone/>
                      </a:pPr>
                      <a:r>
                        <a:rPr lang="en-US" sz="1800"/>
                        <a:t>TDATA=0X00; </a:t>
                      </a:r>
                    </a:p>
                    <a:p>
                      <a:pPr marL="0" indent="0">
                        <a:buNone/>
                      </a:pPr>
                      <a:r>
                        <a:rPr lang="en-US" sz="1800"/>
                        <a:t>PUTC(TDATA); </a:t>
                      </a:r>
                    </a:p>
                    <a:p>
                      <a:pPr marL="0" indent="0">
                        <a:buNone/>
                      </a:pPr>
                      <a:r>
                        <a:rPr lang="en-US" sz="1800"/>
                        <a:t>OUTPUT_D(TDATA);</a:t>
                      </a:r>
                    </a:p>
                    <a:p>
                      <a:pPr marL="0" indent="0">
                        <a:buNone/>
                      </a:pPr>
                      <a:r>
                        <a:rPr lang="en-US" sz="1800"/>
                        <a:t>}</a:t>
                      </a:r>
                    </a:p>
                    <a:p>
                      <a:pPr marL="0" indent="0">
                        <a:buNone/>
                      </a:pPr>
                      <a:r>
                        <a:rPr lang="en-US" sz="1800"/>
                        <a:t>}</a:t>
                      </a:r>
                    </a:p>
                    <a:p>
                      <a:pPr marL="0" indent="0">
                        <a:buNone/>
                      </a:pPr>
                      <a:r>
                        <a:rPr lang="en-US" sz="1800"/>
                        <a:t>}</a:t>
                      </a:r>
                    </a:p>
                    <a:p>
                      <a:endParaRPr lang="en-US"/>
                    </a:p>
                  </a:txBody>
                  <a:tcPr/>
                </a:tc>
                <a:extLst>
                  <a:ext uri="{0D108BD9-81ED-4DB2-BD59-A6C34878D82A}">
                    <a16:rowId xmlns:a16="http://schemas.microsoft.com/office/drawing/2014/main" val="3916423774"/>
                  </a:ext>
                </a:extLst>
              </a:tr>
            </a:tbl>
          </a:graphicData>
        </a:graphic>
      </p:graphicFrame>
      <p:sp>
        <p:nvSpPr>
          <p:cNvPr id="7" name="Rectangle 6"/>
          <p:cNvSpPr/>
          <p:nvPr/>
        </p:nvSpPr>
        <p:spPr>
          <a:xfrm>
            <a:off x="3657600" y="1165205"/>
            <a:ext cx="4572000" cy="461665"/>
          </a:xfrm>
          <a:prstGeom prst="rect">
            <a:avLst/>
          </a:prstGeom>
        </p:spPr>
        <p:txBody>
          <a:bodyPr>
            <a:spAutoFit/>
          </a:bodyPr>
          <a:lstStyle/>
          <a:p>
            <a:r>
              <a:rPr lang="en-US" sz="2400" b="1" u="sng">
                <a:solidFill>
                  <a:srgbClr val="FF0000"/>
                </a:solidFill>
              </a:rPr>
              <a:t>Code truyền:</a:t>
            </a:r>
          </a:p>
        </p:txBody>
      </p:sp>
    </p:spTree>
    <p:extLst>
      <p:ext uri="{BB962C8B-B14F-4D97-AF65-F5344CB8AC3E}">
        <p14:creationId xmlns:p14="http://schemas.microsoft.com/office/powerpoint/2010/main" val="3638526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7640706"/>
              </p:ext>
            </p:extLst>
          </p:nvPr>
        </p:nvGraphicFramePr>
        <p:xfrm>
          <a:off x="457200" y="1607820"/>
          <a:ext cx="8305800" cy="5029200"/>
        </p:xfrm>
        <a:graphic>
          <a:graphicData uri="http://schemas.openxmlformats.org/drawingml/2006/table">
            <a:tbl>
              <a:tblPr firstRow="1" bandRow="1">
                <a:tableStyleId>{5940675A-B579-460E-94D1-54222C63F5DA}</a:tableStyleId>
              </a:tblPr>
              <a:tblGrid>
                <a:gridCol w="8305800">
                  <a:extLst>
                    <a:ext uri="{9D8B030D-6E8A-4147-A177-3AD203B41FA5}">
                      <a16:colId xmlns:a16="http://schemas.microsoft.com/office/drawing/2014/main" val="3851754168"/>
                    </a:ext>
                  </a:extLst>
                </a:gridCol>
              </a:tblGrid>
              <a:tr h="5021580">
                <a:tc>
                  <a:txBody>
                    <a:bodyPr/>
                    <a:lstStyle/>
                    <a:p>
                      <a:pPr fontAlgn="base"/>
                      <a:r>
                        <a:rPr lang="en-US" sz="1800" b="0" i="0" kern="1200">
                          <a:solidFill>
                            <a:srgbClr val="FF0000"/>
                          </a:solidFill>
                          <a:effectLst/>
                          <a:latin typeface="+mn-lt"/>
                          <a:ea typeface="+mn-ea"/>
                          <a:cs typeface="+mn-cs"/>
                        </a:rPr>
                        <a:t>#include &lt;16F877a.h&gt;</a:t>
                      </a:r>
                    </a:p>
                    <a:p>
                      <a:pPr fontAlgn="base"/>
                      <a:r>
                        <a:rPr lang="en-US" sz="1800" b="0" i="0" kern="1200">
                          <a:solidFill>
                            <a:srgbClr val="FF0000"/>
                          </a:solidFill>
                          <a:effectLst/>
                          <a:latin typeface="+mn-lt"/>
                          <a:ea typeface="+mn-ea"/>
                          <a:cs typeface="+mn-cs"/>
                        </a:rPr>
                        <a:t>#FUSES NOWDT, HS, PUT, NOPROTECT,</a:t>
                      </a:r>
                    </a:p>
                    <a:p>
                      <a:pPr fontAlgn="base"/>
                      <a:r>
                        <a:rPr lang="en-US" sz="1800" b="0" i="0" kern="1200">
                          <a:solidFill>
                            <a:srgbClr val="FF0000"/>
                          </a:solidFill>
                          <a:effectLst/>
                          <a:latin typeface="+mn-lt"/>
                          <a:ea typeface="+mn-ea"/>
                          <a:cs typeface="+mn-cs"/>
                        </a:rPr>
                        <a:t>#use DELAY(clock=16000000) </a:t>
                      </a:r>
                    </a:p>
                    <a:p>
                      <a:pPr fontAlgn="base"/>
                      <a:r>
                        <a:rPr lang="en-US" sz="1800" b="0" i="0" kern="1200">
                          <a:solidFill>
                            <a:srgbClr val="FF0000"/>
                          </a:solidFill>
                          <a:effectLst/>
                          <a:latin typeface="+mn-lt"/>
                          <a:ea typeface="+mn-ea"/>
                          <a:cs typeface="+mn-cs"/>
                        </a:rPr>
                        <a:t>#use rs232(baud=9600,xmit=pin_c6,rcv=pin_c7) </a:t>
                      </a:r>
                    </a:p>
                    <a:p>
                      <a:pPr fontAlgn="base"/>
                      <a:r>
                        <a:rPr lang="en-US" sz="1800" b="0" i="0" kern="1200">
                          <a:solidFill>
                            <a:schemeClr val="tx1"/>
                          </a:solidFill>
                          <a:effectLst/>
                          <a:latin typeface="+mn-lt"/>
                          <a:ea typeface="+mn-ea"/>
                          <a:cs typeface="+mn-cs"/>
                        </a:rPr>
                        <a:t>int8 RDATA;</a:t>
                      </a:r>
                    </a:p>
                    <a:p>
                      <a:pPr fontAlgn="base"/>
                      <a:r>
                        <a:rPr lang="en-US" sz="1800" b="0" i="0" kern="1200">
                          <a:solidFill>
                            <a:schemeClr val="tx1"/>
                          </a:solidFill>
                          <a:effectLst/>
                          <a:latin typeface="+mn-lt"/>
                          <a:ea typeface="+mn-ea"/>
                          <a:cs typeface="+mn-cs"/>
                        </a:rPr>
                        <a:t>void main()</a:t>
                      </a:r>
                    </a:p>
                    <a:p>
                      <a:pPr fontAlgn="base"/>
                      <a:r>
                        <a:rPr lang="en-US" sz="1800" b="0" i="0" kern="1200">
                          <a:solidFill>
                            <a:schemeClr val="tx1"/>
                          </a:solidFill>
                          <a:effectLst/>
                          <a:latin typeface="+mn-lt"/>
                          <a:ea typeface="+mn-ea"/>
                          <a:cs typeface="+mn-cs"/>
                        </a:rPr>
                        <a:t>{</a:t>
                      </a:r>
                    </a:p>
                    <a:p>
                      <a:pPr fontAlgn="base"/>
                      <a:r>
                        <a:rPr lang="en-US" sz="1800" b="0" i="0" kern="1200">
                          <a:solidFill>
                            <a:schemeClr val="tx1"/>
                          </a:solidFill>
                          <a:effectLst/>
                          <a:latin typeface="+mn-lt"/>
                          <a:ea typeface="+mn-ea"/>
                          <a:cs typeface="+mn-cs"/>
                        </a:rPr>
                        <a:t>SET_TRIS_D(0x00); </a:t>
                      </a:r>
                    </a:p>
                    <a:p>
                      <a:pPr fontAlgn="base"/>
                      <a:r>
                        <a:rPr lang="en-US" sz="1800" b="0" i="0" kern="1200">
                          <a:solidFill>
                            <a:schemeClr val="tx1"/>
                          </a:solidFill>
                          <a:effectLst/>
                          <a:latin typeface="+mn-lt"/>
                          <a:ea typeface="+mn-ea"/>
                          <a:cs typeface="+mn-cs"/>
                        </a:rPr>
                        <a:t>output_d(0);</a:t>
                      </a:r>
                    </a:p>
                    <a:p>
                      <a:pPr fontAlgn="base"/>
                      <a:r>
                        <a:rPr lang="en-US" sz="1800" b="0" i="0" kern="1200">
                          <a:solidFill>
                            <a:schemeClr val="tx1"/>
                          </a:solidFill>
                          <a:effectLst/>
                          <a:latin typeface="+mn-lt"/>
                          <a:ea typeface="+mn-ea"/>
                          <a:cs typeface="+mn-cs"/>
                        </a:rPr>
                        <a:t>while(1)</a:t>
                      </a:r>
                    </a:p>
                    <a:p>
                      <a:pPr fontAlgn="base"/>
                      <a:r>
                        <a:rPr lang="en-US" sz="1800" b="0" i="0" kern="1200">
                          <a:solidFill>
                            <a:schemeClr val="tx1"/>
                          </a:solidFill>
                          <a:effectLst/>
                          <a:latin typeface="+mn-lt"/>
                          <a:ea typeface="+mn-ea"/>
                          <a:cs typeface="+mn-cs"/>
                        </a:rPr>
                        <a:t>{ </a:t>
                      </a:r>
                    </a:p>
                    <a:p>
                      <a:pPr fontAlgn="base"/>
                      <a:r>
                        <a:rPr lang="en-US" sz="1800" b="0" i="0" kern="1200">
                          <a:solidFill>
                            <a:srgbClr val="FF0000"/>
                          </a:solidFill>
                          <a:effectLst/>
                          <a:latin typeface="+mn-lt"/>
                          <a:ea typeface="+mn-ea"/>
                          <a:cs typeface="+mn-cs"/>
                        </a:rPr>
                        <a:t>if(kbhit())</a:t>
                      </a:r>
                      <a:r>
                        <a:rPr lang="en-US" sz="1800" b="0" i="0" kern="1200">
                          <a:solidFill>
                            <a:schemeClr val="tx1"/>
                          </a:solidFill>
                          <a:effectLst/>
                          <a:latin typeface="+mn-lt"/>
                          <a:ea typeface="+mn-ea"/>
                          <a:cs typeface="+mn-cs"/>
                        </a:rPr>
                        <a:t>  // Hàm</a:t>
                      </a:r>
                      <a:r>
                        <a:rPr lang="en-US" sz="1800" b="0" i="0" kern="1200" baseline="0">
                          <a:solidFill>
                            <a:schemeClr val="tx1"/>
                          </a:solidFill>
                          <a:effectLst/>
                          <a:latin typeface="+mn-lt"/>
                          <a:ea typeface="+mn-ea"/>
                          <a:cs typeface="+mn-cs"/>
                        </a:rPr>
                        <a:t> kbhit() trả về 1 nếu có ký tự đã nhận và 0 nếu không có ký tự</a:t>
                      </a:r>
                      <a:endParaRPr lang="en-US" sz="1800" b="0" i="0" kern="1200">
                        <a:solidFill>
                          <a:schemeClr val="tx1"/>
                        </a:solidFill>
                        <a:effectLst/>
                        <a:latin typeface="+mn-lt"/>
                        <a:ea typeface="+mn-ea"/>
                        <a:cs typeface="+mn-cs"/>
                      </a:endParaRPr>
                    </a:p>
                    <a:p>
                      <a:pPr fontAlgn="base"/>
                      <a:r>
                        <a:rPr lang="en-US" sz="1800" b="0" i="0" kern="1200">
                          <a:solidFill>
                            <a:schemeClr val="tx1"/>
                          </a:solidFill>
                          <a:effectLst/>
                          <a:latin typeface="+mn-lt"/>
                          <a:ea typeface="+mn-ea"/>
                          <a:cs typeface="+mn-cs"/>
                        </a:rPr>
                        <a:t>{ </a:t>
                      </a:r>
                    </a:p>
                    <a:p>
                      <a:pPr fontAlgn="base"/>
                      <a:r>
                        <a:rPr lang="en-US" sz="1800" b="0" i="0" kern="1200">
                          <a:solidFill>
                            <a:schemeClr val="tx1"/>
                          </a:solidFill>
                          <a:effectLst/>
                          <a:latin typeface="+mn-lt"/>
                          <a:ea typeface="+mn-ea"/>
                          <a:cs typeface="+mn-cs"/>
                        </a:rPr>
                        <a:t>RDATA=getch();   //nhận</a:t>
                      </a:r>
                      <a:r>
                        <a:rPr lang="en-US" sz="1800" b="0" i="0" kern="1200" baseline="0">
                          <a:solidFill>
                            <a:schemeClr val="tx1"/>
                          </a:solidFill>
                          <a:effectLst/>
                          <a:latin typeface="+mn-lt"/>
                          <a:ea typeface="+mn-ea"/>
                          <a:cs typeface="+mn-cs"/>
                        </a:rPr>
                        <a:t> ký tự gửi đến</a:t>
                      </a:r>
                      <a:endParaRPr lang="en-US" sz="1800" b="0" i="0" kern="1200">
                        <a:solidFill>
                          <a:schemeClr val="tx1"/>
                        </a:solidFill>
                        <a:effectLst/>
                        <a:latin typeface="+mn-lt"/>
                        <a:ea typeface="+mn-ea"/>
                        <a:cs typeface="+mn-cs"/>
                      </a:endParaRPr>
                    </a:p>
                    <a:p>
                      <a:pPr fontAlgn="base"/>
                      <a:r>
                        <a:rPr lang="en-US" sz="1800" b="0" i="0" kern="1200">
                          <a:solidFill>
                            <a:schemeClr val="tx1"/>
                          </a:solidFill>
                          <a:effectLst/>
                          <a:latin typeface="+mn-lt"/>
                          <a:ea typeface="+mn-ea"/>
                          <a:cs typeface="+mn-cs"/>
                        </a:rPr>
                        <a:t>OUTPUT_D(RDATA);</a:t>
                      </a:r>
                    </a:p>
                    <a:p>
                      <a:pPr fontAlgn="base"/>
                      <a:r>
                        <a:rPr lang="en-US" sz="1800" b="0" i="0" kern="1200">
                          <a:solidFill>
                            <a:schemeClr val="tx1"/>
                          </a:solidFill>
                          <a:effectLst/>
                          <a:latin typeface="+mn-lt"/>
                          <a:ea typeface="+mn-ea"/>
                          <a:cs typeface="+mn-cs"/>
                        </a:rPr>
                        <a:t>}</a:t>
                      </a:r>
                    </a:p>
                    <a:p>
                      <a:pPr fontAlgn="base"/>
                      <a:r>
                        <a:rPr lang="en-US" sz="1800" b="0" i="0" kern="1200">
                          <a:solidFill>
                            <a:schemeClr val="tx1"/>
                          </a:solidFill>
                          <a:effectLst/>
                          <a:latin typeface="+mn-lt"/>
                          <a:ea typeface="+mn-ea"/>
                          <a:cs typeface="+mn-cs"/>
                        </a:rPr>
                        <a:t>}</a:t>
                      </a:r>
                    </a:p>
                    <a:p>
                      <a:pPr fontAlgn="base"/>
                      <a:r>
                        <a:rPr lang="en-US" sz="1800" b="0" i="0" kern="1200">
                          <a:solidFill>
                            <a:schemeClr val="tx1"/>
                          </a:solidFill>
                          <a:effectLst/>
                          <a:latin typeface="+mn-lt"/>
                          <a:ea typeface="+mn-ea"/>
                          <a:cs typeface="+mn-cs"/>
                        </a:rPr>
                        <a:t>}</a:t>
                      </a:r>
                    </a:p>
                  </a:txBody>
                  <a:tcPr/>
                </a:tc>
                <a:extLst>
                  <a:ext uri="{0D108BD9-81ED-4DB2-BD59-A6C34878D82A}">
                    <a16:rowId xmlns:a16="http://schemas.microsoft.com/office/drawing/2014/main" val="3916423774"/>
                  </a:ext>
                </a:extLst>
              </a:tr>
            </a:tbl>
          </a:graphicData>
        </a:graphic>
      </p:graphicFrame>
      <p:sp>
        <p:nvSpPr>
          <p:cNvPr id="7" name="Rectangle 6"/>
          <p:cNvSpPr/>
          <p:nvPr/>
        </p:nvSpPr>
        <p:spPr>
          <a:xfrm>
            <a:off x="3657600" y="1165205"/>
            <a:ext cx="4572000" cy="461665"/>
          </a:xfrm>
          <a:prstGeom prst="rect">
            <a:avLst/>
          </a:prstGeom>
        </p:spPr>
        <p:txBody>
          <a:bodyPr>
            <a:spAutoFit/>
          </a:bodyPr>
          <a:lstStyle/>
          <a:p>
            <a:r>
              <a:rPr lang="en-US" sz="2400" b="1" u="sng">
                <a:solidFill>
                  <a:srgbClr val="FF0000"/>
                </a:solidFill>
              </a:rPr>
              <a:t>Code nhận:</a:t>
            </a:r>
          </a:p>
        </p:txBody>
      </p:sp>
    </p:spTree>
    <p:extLst>
      <p:ext uri="{BB962C8B-B14F-4D97-AF65-F5344CB8AC3E}">
        <p14:creationId xmlns:p14="http://schemas.microsoft.com/office/powerpoint/2010/main" val="36277946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134</a:t>
            </a:fld>
            <a:endParaRPr lang="en-US"/>
          </a:p>
        </p:txBody>
      </p:sp>
      <p:sp>
        <p:nvSpPr>
          <p:cNvPr id="7" name="Rectangle 6"/>
          <p:cNvSpPr/>
          <p:nvPr/>
        </p:nvSpPr>
        <p:spPr>
          <a:xfrm>
            <a:off x="3657600" y="1165205"/>
            <a:ext cx="4572000" cy="461665"/>
          </a:xfrm>
          <a:prstGeom prst="rect">
            <a:avLst/>
          </a:prstGeom>
        </p:spPr>
        <p:txBody>
          <a:bodyPr>
            <a:spAutoFit/>
          </a:bodyPr>
          <a:lstStyle/>
          <a:p>
            <a:r>
              <a:rPr lang="en-US" sz="2400" b="1" u="sng">
                <a:solidFill>
                  <a:srgbClr val="FF0000"/>
                </a:solidFill>
              </a:rPr>
              <a:t>Sơ đồ:</a:t>
            </a:r>
          </a:p>
        </p:txBody>
      </p:sp>
      <p:pic>
        <p:nvPicPr>
          <p:cNvPr id="3" name="Picture 2"/>
          <p:cNvPicPr>
            <a:picLocks noChangeAspect="1"/>
          </p:cNvPicPr>
          <p:nvPr/>
        </p:nvPicPr>
        <p:blipFill>
          <a:blip r:embed="rId3"/>
          <a:stretch>
            <a:fillRect/>
          </a:stretch>
        </p:blipFill>
        <p:spPr>
          <a:xfrm>
            <a:off x="228600" y="2032673"/>
            <a:ext cx="8696325" cy="4564314"/>
          </a:xfrm>
          <a:prstGeom prst="rect">
            <a:avLst/>
          </a:prstGeom>
        </p:spPr>
      </p:pic>
      <p:sp>
        <p:nvSpPr>
          <p:cNvPr id="8" name="TextBox 7"/>
          <p:cNvSpPr txBox="1"/>
          <p:nvPr/>
        </p:nvSpPr>
        <p:spPr>
          <a:xfrm>
            <a:off x="3278341" y="3018472"/>
            <a:ext cx="646331" cy="1477328"/>
          </a:xfrm>
          <a:prstGeom prst="rect">
            <a:avLst/>
          </a:prstGeom>
          <a:noFill/>
        </p:spPr>
        <p:txBody>
          <a:bodyPr wrap="none" rtlCol="0">
            <a:spAutoFit/>
          </a:bodyPr>
          <a:lstStyle/>
          <a:p>
            <a:r>
              <a:rPr lang="en-US" b="1">
                <a:solidFill>
                  <a:srgbClr val="FF0000"/>
                </a:solidFill>
              </a:rPr>
              <a:t>ON</a:t>
            </a:r>
          </a:p>
          <a:p>
            <a:endParaRPr lang="en-US" b="1">
              <a:solidFill>
                <a:srgbClr val="FF0000"/>
              </a:solidFill>
            </a:endParaRPr>
          </a:p>
          <a:p>
            <a:endParaRPr lang="en-US" b="1">
              <a:solidFill>
                <a:srgbClr val="FF0000"/>
              </a:solidFill>
            </a:endParaRPr>
          </a:p>
          <a:p>
            <a:endParaRPr lang="en-US" b="1">
              <a:solidFill>
                <a:srgbClr val="FF0000"/>
              </a:solidFill>
            </a:endParaRPr>
          </a:p>
          <a:p>
            <a:r>
              <a:rPr lang="en-US" b="1">
                <a:solidFill>
                  <a:srgbClr val="FF0000"/>
                </a:solidFill>
              </a:rPr>
              <a:t>OFF</a:t>
            </a:r>
          </a:p>
        </p:txBody>
      </p:sp>
      <p:sp>
        <p:nvSpPr>
          <p:cNvPr id="9" name="Oval 8"/>
          <p:cNvSpPr/>
          <p:nvPr/>
        </p:nvSpPr>
        <p:spPr>
          <a:xfrm>
            <a:off x="3124200" y="4876800"/>
            <a:ext cx="3810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4413" y="4038600"/>
            <a:ext cx="3810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5958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993062" cy="990600"/>
          </a:xfrm>
        </p:spPr>
        <p:txBody>
          <a:bodyPr/>
          <a:lstStyle/>
          <a:p>
            <a:r>
              <a:rPr lang="en-US"/>
              <a:t>USART</a:t>
            </a:r>
            <a:br>
              <a:rPr lang="en-US"/>
            </a:br>
            <a:r>
              <a:rPr lang="en-US" sz="2000"/>
              <a:t>(Universal Synchronous Asynchronous Receiver Transmitter)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135</a:t>
            </a:fld>
            <a:endParaRPr lang="en-US"/>
          </a:p>
        </p:txBody>
      </p:sp>
      <p:sp>
        <p:nvSpPr>
          <p:cNvPr id="7" name="Rectangle 6"/>
          <p:cNvSpPr/>
          <p:nvPr/>
        </p:nvSpPr>
        <p:spPr>
          <a:xfrm>
            <a:off x="3657600" y="1212502"/>
            <a:ext cx="4572000" cy="461665"/>
          </a:xfrm>
          <a:prstGeom prst="rect">
            <a:avLst/>
          </a:prstGeom>
        </p:spPr>
        <p:txBody>
          <a:bodyPr>
            <a:spAutoFit/>
          </a:bodyPr>
          <a:lstStyle/>
          <a:p>
            <a:r>
              <a:rPr lang="en-US" sz="2400" b="1" u="sng">
                <a:solidFill>
                  <a:srgbClr val="FF0000"/>
                </a:solidFill>
              </a:rPr>
              <a:t>Ngắt UART:</a:t>
            </a:r>
          </a:p>
        </p:txBody>
      </p:sp>
      <p:graphicFrame>
        <p:nvGraphicFramePr>
          <p:cNvPr id="8" name="Table 7"/>
          <p:cNvGraphicFramePr>
            <a:graphicFrameLocks noGrp="1"/>
          </p:cNvGraphicFramePr>
          <p:nvPr>
            <p:extLst>
              <p:ext uri="{D42A27DB-BD31-4B8C-83A1-F6EECF244321}">
                <p14:modId xmlns:p14="http://schemas.microsoft.com/office/powerpoint/2010/main" val="3215892848"/>
              </p:ext>
            </p:extLst>
          </p:nvPr>
        </p:nvGraphicFramePr>
        <p:xfrm>
          <a:off x="228600" y="1981200"/>
          <a:ext cx="8610600" cy="4053840"/>
        </p:xfrm>
        <a:graphic>
          <a:graphicData uri="http://schemas.openxmlformats.org/drawingml/2006/table">
            <a:tbl>
              <a:tblPr firstRow="1" bandRow="1">
                <a:tableStyleId>{5940675A-B579-460E-94D1-54222C63F5DA}</a:tableStyleId>
              </a:tblPr>
              <a:tblGrid>
                <a:gridCol w="4876800">
                  <a:extLst>
                    <a:ext uri="{9D8B030D-6E8A-4147-A177-3AD203B41FA5}">
                      <a16:colId xmlns:a16="http://schemas.microsoft.com/office/drawing/2014/main" val="3363280517"/>
                    </a:ext>
                  </a:extLst>
                </a:gridCol>
                <a:gridCol w="3733800">
                  <a:extLst>
                    <a:ext uri="{9D8B030D-6E8A-4147-A177-3AD203B41FA5}">
                      <a16:colId xmlns:a16="http://schemas.microsoft.com/office/drawing/2014/main" val="139868107"/>
                    </a:ext>
                  </a:extLst>
                </a:gridCol>
              </a:tblGrid>
              <a:tr h="4053840">
                <a:tc>
                  <a:txBody>
                    <a:bodyPr/>
                    <a:lstStyle/>
                    <a:p>
                      <a:r>
                        <a:rPr lang="en-US" sz="1400" i="1">
                          <a:solidFill>
                            <a:srgbClr val="222222"/>
                          </a:solidFill>
                          <a:latin typeface="+mj-lt"/>
                        </a:rPr>
                        <a:t>#include &lt;16f877a.h&gt; </a:t>
                      </a:r>
                      <a:endParaRPr lang="en-US" sz="1400">
                        <a:solidFill>
                          <a:srgbClr val="222222"/>
                        </a:solidFill>
                        <a:latin typeface="+mj-lt"/>
                      </a:endParaRPr>
                    </a:p>
                    <a:p>
                      <a:r>
                        <a:rPr lang="en-US" sz="1400" i="1">
                          <a:solidFill>
                            <a:srgbClr val="222222"/>
                          </a:solidFill>
                          <a:latin typeface="+mj-lt"/>
                        </a:rPr>
                        <a:t>#use delay(clock=20000000) </a:t>
                      </a:r>
                      <a:endParaRPr lang="en-US" sz="1400">
                        <a:solidFill>
                          <a:srgbClr val="222222"/>
                        </a:solidFill>
                        <a:latin typeface="+mj-lt"/>
                      </a:endParaRPr>
                    </a:p>
                    <a:p>
                      <a:r>
                        <a:rPr lang="en-US" sz="1400" i="1">
                          <a:solidFill>
                            <a:srgbClr val="222222"/>
                          </a:solidFill>
                          <a:latin typeface="+mj-lt"/>
                        </a:rPr>
                        <a:t>#FUSES  NOWDT,  HS,  NOPUT,  NOPROTECT,  NODEBUG,  NOBROWNOUT, NOLVP, NOCPD, NOWRT </a:t>
                      </a:r>
                      <a:endParaRPr lang="en-US" sz="1400">
                        <a:solidFill>
                          <a:srgbClr val="222222"/>
                        </a:solidFill>
                        <a:latin typeface="+mj-lt"/>
                      </a:endParaRPr>
                    </a:p>
                    <a:p>
                      <a:r>
                        <a:rPr lang="en-US" sz="1400" i="1">
                          <a:solidFill>
                            <a:srgbClr val="222222"/>
                          </a:solidFill>
                          <a:latin typeface="+mj-lt"/>
                        </a:rPr>
                        <a:t>// Khai báo sử dụng giao tiếp nối tiếp RS232 </a:t>
                      </a:r>
                      <a:endParaRPr lang="en-US" sz="1400">
                        <a:solidFill>
                          <a:srgbClr val="222222"/>
                        </a:solidFill>
                        <a:latin typeface="+mj-lt"/>
                      </a:endParaRPr>
                    </a:p>
                    <a:p>
                      <a:r>
                        <a:rPr lang="en-US" sz="1400" i="1">
                          <a:solidFill>
                            <a:srgbClr val="222222"/>
                          </a:solidFill>
                          <a:latin typeface="+mj-lt"/>
                        </a:rPr>
                        <a:t>#use rs232(baud=9600,parity=N,xmit=PIN_C6,rcv=PIN_C7,bits=9) </a:t>
                      </a:r>
                      <a:endParaRPr lang="en-US" sz="1400">
                        <a:solidFill>
                          <a:srgbClr val="222222"/>
                        </a:solidFill>
                        <a:latin typeface="+mj-lt"/>
                      </a:endParaRPr>
                    </a:p>
                    <a:p>
                      <a:r>
                        <a:rPr lang="en-US" sz="1400" b="1" i="1" kern="1200">
                          <a:solidFill>
                            <a:srgbClr val="FF0000"/>
                          </a:solidFill>
                          <a:latin typeface="+mj-lt"/>
                          <a:ea typeface="+mn-ea"/>
                          <a:cs typeface="+mn-cs"/>
                        </a:rPr>
                        <a:t>#INT_RDA  </a:t>
                      </a:r>
                      <a:endParaRPr lang="en-US" sz="1400" b="1" kern="1200">
                        <a:solidFill>
                          <a:srgbClr val="FF0000"/>
                        </a:solidFill>
                        <a:latin typeface="+mj-lt"/>
                        <a:ea typeface="+mn-ea"/>
                        <a:cs typeface="+mn-cs"/>
                      </a:endParaRPr>
                    </a:p>
                    <a:p>
                      <a:r>
                        <a:rPr lang="en-US" sz="1400" i="1" kern="1200">
                          <a:solidFill>
                            <a:srgbClr val="222222"/>
                          </a:solidFill>
                          <a:latin typeface="+mj-lt"/>
                          <a:ea typeface="+mn-ea"/>
                          <a:cs typeface="+mn-cs"/>
                        </a:rPr>
                        <a:t>Receive_isr() </a:t>
                      </a:r>
                    </a:p>
                    <a:p>
                      <a:r>
                        <a:rPr lang="en-US" sz="1400" i="1" kern="1200">
                          <a:solidFill>
                            <a:srgbClr val="222222"/>
                          </a:solidFill>
                          <a:latin typeface="+mj-lt"/>
                          <a:ea typeface="+mn-ea"/>
                          <a:cs typeface="+mn-cs"/>
                        </a:rPr>
                        <a:t>{ </a:t>
                      </a:r>
                      <a:endParaRPr lang="en-US" sz="1400" kern="1200">
                        <a:solidFill>
                          <a:srgbClr val="222222"/>
                        </a:solidFill>
                        <a:latin typeface="+mj-lt"/>
                        <a:ea typeface="+mn-ea"/>
                        <a:cs typeface="+mn-cs"/>
                      </a:endParaRPr>
                    </a:p>
                    <a:p>
                      <a:r>
                        <a:rPr lang="en-US" sz="1400" i="1" kern="1200">
                          <a:solidFill>
                            <a:srgbClr val="222222"/>
                          </a:solidFill>
                          <a:latin typeface="+mj-lt"/>
                          <a:ea typeface="+mn-ea"/>
                          <a:cs typeface="+mn-cs"/>
                        </a:rPr>
                        <a:t>char c; </a:t>
                      </a:r>
                      <a:endParaRPr lang="en-US" sz="1400" kern="1200">
                        <a:solidFill>
                          <a:srgbClr val="222222"/>
                        </a:solidFill>
                        <a:latin typeface="+mj-lt"/>
                        <a:ea typeface="+mn-ea"/>
                        <a:cs typeface="+mn-cs"/>
                      </a:endParaRPr>
                    </a:p>
                    <a:p>
                      <a:r>
                        <a:rPr lang="en-US" sz="1400" i="1" kern="1200">
                          <a:solidFill>
                            <a:srgbClr val="222222"/>
                          </a:solidFill>
                          <a:latin typeface="+mj-lt"/>
                          <a:ea typeface="+mn-ea"/>
                          <a:cs typeface="+mn-cs"/>
                        </a:rPr>
                        <a:t>c = </a:t>
                      </a:r>
                      <a:r>
                        <a:rPr lang="en-US" sz="1400" b="0" i="0" kern="1200">
                          <a:solidFill>
                            <a:schemeClr val="tx1"/>
                          </a:solidFill>
                          <a:effectLst/>
                          <a:latin typeface="+mn-lt"/>
                          <a:ea typeface="+mn-ea"/>
                          <a:cs typeface="+mn-cs"/>
                        </a:rPr>
                        <a:t>getch();   //nhận</a:t>
                      </a:r>
                      <a:r>
                        <a:rPr lang="en-US" sz="1400" b="0" i="0" kern="1200" baseline="0">
                          <a:solidFill>
                            <a:schemeClr val="tx1"/>
                          </a:solidFill>
                          <a:effectLst/>
                          <a:latin typeface="+mn-lt"/>
                          <a:ea typeface="+mn-ea"/>
                          <a:cs typeface="+mn-cs"/>
                        </a:rPr>
                        <a:t> ký tự gửi đến</a:t>
                      </a:r>
                      <a:endParaRPr lang="en-US" sz="1400" b="0" i="0" kern="1200">
                        <a:solidFill>
                          <a:schemeClr val="tx1"/>
                        </a:solidFill>
                        <a:effectLst/>
                        <a:latin typeface="+mn-lt"/>
                        <a:ea typeface="+mn-ea"/>
                        <a:cs typeface="+mn-cs"/>
                      </a:endParaRPr>
                    </a:p>
                    <a:p>
                      <a:pPr fontAlgn="base"/>
                      <a:r>
                        <a:rPr lang="en-US" sz="1400" b="0" i="0" kern="1200">
                          <a:solidFill>
                            <a:schemeClr val="tx1"/>
                          </a:solidFill>
                          <a:effectLst/>
                          <a:latin typeface="+mn-lt"/>
                          <a:ea typeface="+mn-ea"/>
                          <a:cs typeface="+mn-cs"/>
                        </a:rPr>
                        <a:t>OUTPUT_D(RDATA);</a:t>
                      </a:r>
                    </a:p>
                    <a:p>
                      <a:r>
                        <a:rPr lang="en-US" sz="1400" i="1" kern="1200">
                          <a:solidFill>
                            <a:srgbClr val="222222"/>
                          </a:solidFill>
                          <a:latin typeface="+mj-lt"/>
                          <a:ea typeface="+mn-ea"/>
                          <a:cs typeface="+mn-cs"/>
                        </a:rPr>
                        <a:t>} </a:t>
                      </a:r>
                      <a:endParaRPr lang="en-US" sz="1400" kern="1200">
                        <a:solidFill>
                          <a:srgbClr val="222222"/>
                        </a:solidFill>
                        <a:latin typeface="+mj-lt"/>
                        <a:ea typeface="+mn-ea"/>
                        <a:cs typeface="+mn-cs"/>
                      </a:endParaRPr>
                    </a:p>
                    <a:p>
                      <a:endParaRPr lang="en-US" sz="1400">
                        <a:latin typeface="+mj-lt"/>
                      </a:endParaRPr>
                    </a:p>
                  </a:txBody>
                  <a:tcPr/>
                </a:tc>
                <a:tc>
                  <a:txBody>
                    <a:bodyPr/>
                    <a:lstStyle/>
                    <a:p>
                      <a:r>
                        <a:rPr lang="en-US" sz="1400" i="1">
                          <a:solidFill>
                            <a:srgbClr val="222222"/>
                          </a:solidFill>
                          <a:latin typeface="+mj-lt"/>
                        </a:rPr>
                        <a:t>void main() </a:t>
                      </a:r>
                      <a:endParaRPr lang="en-US" sz="1400">
                        <a:solidFill>
                          <a:srgbClr val="222222"/>
                        </a:solidFill>
                        <a:latin typeface="+mj-lt"/>
                      </a:endParaRPr>
                    </a:p>
                    <a:p>
                      <a:r>
                        <a:rPr lang="en-US" sz="1400" i="1">
                          <a:solidFill>
                            <a:srgbClr val="222222"/>
                          </a:solidFill>
                          <a:latin typeface="+mj-lt"/>
                        </a:rPr>
                        <a:t>{</a:t>
                      </a:r>
                      <a:endParaRPr lang="en-US" sz="1400">
                        <a:solidFill>
                          <a:srgbClr val="222222"/>
                        </a:solidFill>
                        <a:latin typeface="+mj-lt"/>
                      </a:endParaRPr>
                    </a:p>
                    <a:p>
                      <a:r>
                        <a:rPr lang="en-US" sz="1600" b="1">
                          <a:solidFill>
                            <a:srgbClr val="FF0000"/>
                          </a:solidFill>
                          <a:latin typeface="+mj-lt"/>
                        </a:rPr>
                        <a:t>enable_interrupts(int_rda);</a:t>
                      </a:r>
                      <a:br>
                        <a:rPr lang="en-US" sz="1400">
                          <a:solidFill>
                            <a:srgbClr val="222222"/>
                          </a:solidFill>
                          <a:latin typeface="+mj-lt"/>
                        </a:rPr>
                      </a:br>
                      <a:r>
                        <a:rPr lang="en-US" sz="1400">
                          <a:solidFill>
                            <a:srgbClr val="FF0000"/>
                          </a:solidFill>
                          <a:latin typeface="+mj-lt"/>
                        </a:rPr>
                        <a:t>enable_interrupts(GLOBAL);</a:t>
                      </a:r>
                    </a:p>
                    <a:p>
                      <a:r>
                        <a:rPr lang="en-US" sz="1400">
                          <a:solidFill>
                            <a:srgbClr val="222222"/>
                          </a:solidFill>
                          <a:latin typeface="+mj-lt"/>
                        </a:rPr>
                        <a:t>lcd_init(); // Khởi tạo cho LCD</a:t>
                      </a:r>
                      <a:br>
                        <a:rPr lang="en-US" sz="1400">
                          <a:solidFill>
                            <a:srgbClr val="222222"/>
                          </a:solidFill>
                          <a:latin typeface="+mj-lt"/>
                        </a:rPr>
                      </a:br>
                      <a:r>
                        <a:rPr lang="en-US" sz="1400">
                          <a:solidFill>
                            <a:srgbClr val="222222"/>
                          </a:solidFill>
                          <a:latin typeface="+mj-lt"/>
                        </a:rPr>
                        <a:t>lcd_putcmd(0x01);</a:t>
                      </a:r>
                      <a:br>
                        <a:rPr lang="en-US" sz="1400">
                          <a:solidFill>
                            <a:srgbClr val="222222"/>
                          </a:solidFill>
                          <a:latin typeface="+mj-lt"/>
                        </a:rPr>
                      </a:br>
                      <a:r>
                        <a:rPr lang="en-US" sz="1400">
                          <a:solidFill>
                            <a:srgbClr val="222222"/>
                          </a:solidFill>
                          <a:latin typeface="+mj-lt"/>
                        </a:rPr>
                        <a:t>lcd_putcmd(line_1);</a:t>
                      </a:r>
                      <a:br>
                        <a:rPr lang="en-US" sz="1400">
                          <a:solidFill>
                            <a:srgbClr val="222222"/>
                          </a:solidFill>
                          <a:latin typeface="+mj-lt"/>
                        </a:rPr>
                      </a:br>
                      <a:r>
                        <a:rPr lang="en-US" sz="1400">
                          <a:solidFill>
                            <a:srgbClr val="222222"/>
                          </a:solidFill>
                          <a:latin typeface="+mj-lt"/>
                        </a:rPr>
                        <a:t>printf(ʺEnter a String.ʺ);</a:t>
                      </a:r>
                      <a:br>
                        <a:rPr lang="en-US" sz="1400">
                          <a:solidFill>
                            <a:srgbClr val="222222"/>
                          </a:solidFill>
                          <a:latin typeface="+mj-lt"/>
                        </a:rPr>
                      </a:br>
                      <a:r>
                        <a:rPr lang="en-US" sz="1400">
                          <a:solidFill>
                            <a:srgbClr val="222222"/>
                          </a:solidFill>
                          <a:latin typeface="+mj-lt"/>
                        </a:rPr>
                        <a:t>printf(ʺOr anything you want!ʺ);</a:t>
                      </a:r>
                      <a:br>
                        <a:rPr lang="en-US" sz="1400">
                          <a:solidFill>
                            <a:srgbClr val="222222"/>
                          </a:solidFill>
                          <a:latin typeface="+mj-lt"/>
                        </a:rPr>
                      </a:br>
                      <a:r>
                        <a:rPr lang="en-US" sz="1400">
                          <a:solidFill>
                            <a:srgbClr val="222222"/>
                          </a:solidFill>
                          <a:latin typeface="+mj-lt"/>
                        </a:rPr>
                        <a:t>while (1) {}</a:t>
                      </a:r>
                      <a:br>
                        <a:rPr lang="en-US" sz="1400">
                          <a:solidFill>
                            <a:srgbClr val="222222"/>
                          </a:solidFill>
                          <a:latin typeface="+mj-lt"/>
                        </a:rPr>
                      </a:br>
                      <a:r>
                        <a:rPr lang="en-US" sz="1400">
                          <a:solidFill>
                            <a:srgbClr val="222222"/>
                          </a:solidFill>
                          <a:latin typeface="+mj-lt"/>
                        </a:rPr>
                        <a:t>}</a:t>
                      </a:r>
                      <a:endParaRPr lang="en-US" sz="1400" b="0" i="0">
                        <a:solidFill>
                          <a:srgbClr val="222222"/>
                        </a:solidFill>
                        <a:effectLst/>
                        <a:latin typeface="+mj-lt"/>
                      </a:endParaRPr>
                    </a:p>
                    <a:p>
                      <a:endParaRPr lang="en-US" sz="1400">
                        <a:solidFill>
                          <a:srgbClr val="222222"/>
                        </a:solidFill>
                        <a:latin typeface="+mj-lt"/>
                      </a:endParaRPr>
                    </a:p>
                    <a:p>
                      <a:endParaRPr lang="en-US" sz="1400">
                        <a:latin typeface="+mj-lt"/>
                      </a:endParaRPr>
                    </a:p>
                  </a:txBody>
                  <a:tcPr/>
                </a:tc>
                <a:extLst>
                  <a:ext uri="{0D108BD9-81ED-4DB2-BD59-A6C34878D82A}">
                    <a16:rowId xmlns:a16="http://schemas.microsoft.com/office/drawing/2014/main" val="1960783511"/>
                  </a:ext>
                </a:extLst>
              </a:tr>
            </a:tbl>
          </a:graphicData>
        </a:graphic>
      </p:graphicFrame>
    </p:spTree>
    <p:extLst>
      <p:ext uri="{BB962C8B-B14F-4D97-AF65-F5344CB8AC3E}">
        <p14:creationId xmlns:p14="http://schemas.microsoft.com/office/powerpoint/2010/main" val="308039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t>Tạo nhanh Project từ code.c</a:t>
            </a:r>
          </a:p>
        </p:txBody>
      </p:sp>
      <p:sp>
        <p:nvSpPr>
          <p:cNvPr id="1075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7524" name="Slide Number Placeholder 4"/>
          <p:cNvSpPr>
            <a:spLocks noGrp="1"/>
          </p:cNvSpPr>
          <p:nvPr>
            <p:ph type="sldNum" sz="quarter" idx="12"/>
          </p:nvPr>
        </p:nvSpPr>
        <p:spPr>
          <a:xfrm>
            <a:off x="-14288" y="6189663"/>
            <a:ext cx="1905001"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94EC133-102B-459C-A0EF-79AFF23B3979}" type="slidenum">
              <a:rPr lang="en-US" smtClean="0">
                <a:solidFill>
                  <a:srgbClr val="00B888"/>
                </a:solidFill>
              </a:rPr>
              <a:pPr eaLnBrk="1" hangingPunct="1"/>
              <a:t>136</a:t>
            </a:fld>
            <a:endParaRPr lang="en-US">
              <a:solidFill>
                <a:srgbClr val="00B888"/>
              </a:solidFill>
            </a:endParaRPr>
          </a:p>
        </p:txBody>
      </p:sp>
      <p:pic>
        <p:nvPicPr>
          <p:cNvPr id="10752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452563"/>
            <a:ext cx="4352925" cy="534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rved Right Arrow 3"/>
          <p:cNvSpPr/>
          <p:nvPr/>
        </p:nvSpPr>
        <p:spPr>
          <a:xfrm rot="19998219">
            <a:off x="1317625" y="3325813"/>
            <a:ext cx="612775" cy="9890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 name="Rectangle 4"/>
          <p:cNvSpPr/>
          <p:nvPr/>
        </p:nvSpPr>
        <p:spPr>
          <a:xfrm>
            <a:off x="2322513" y="3868738"/>
            <a:ext cx="1524000" cy="303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528" name="TextBox 1"/>
          <p:cNvSpPr txBox="1">
            <a:spLocks noChangeArrowheads="1"/>
          </p:cNvSpPr>
          <p:nvPr/>
        </p:nvSpPr>
        <p:spPr bwMode="auto">
          <a:xfrm>
            <a:off x="4648200" y="3571875"/>
            <a:ext cx="3976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sz="2400" dirty="0" err="1">
                <a:solidFill>
                  <a:srgbClr val="FF0000"/>
                </a:solidFill>
              </a:rPr>
              <a:t>Mở</a:t>
            </a:r>
            <a:r>
              <a:rPr lang="en-US" sz="2400" dirty="0">
                <a:solidFill>
                  <a:srgbClr val="FF0000"/>
                </a:solidFill>
              </a:rPr>
              <a:t> </a:t>
            </a:r>
            <a:r>
              <a:rPr lang="en-US" sz="2400" dirty="0" err="1">
                <a:solidFill>
                  <a:srgbClr val="FF0000"/>
                </a:solidFill>
              </a:rPr>
              <a:t>một</a:t>
            </a:r>
            <a:r>
              <a:rPr lang="en-US" sz="2400" dirty="0">
                <a:solidFill>
                  <a:srgbClr val="FF0000"/>
                </a:solidFill>
              </a:rPr>
              <a:t> </a:t>
            </a:r>
            <a:r>
              <a:rPr lang="en-US" sz="2400" dirty="0" err="1">
                <a:solidFill>
                  <a:srgbClr val="FF0000"/>
                </a:solidFill>
              </a:rPr>
              <a:t>file.c</a:t>
            </a:r>
            <a:r>
              <a:rPr lang="en-US" sz="2400" dirty="0">
                <a:solidFill>
                  <a:srgbClr val="FF0000"/>
                </a:solidFill>
              </a:rPr>
              <a:t> </a:t>
            </a:r>
            <a:r>
              <a:rPr lang="en-US" sz="2400" dirty="0" err="1">
                <a:solidFill>
                  <a:srgbClr val="FF0000"/>
                </a:solidFill>
              </a:rPr>
              <a:t>sau</a:t>
            </a:r>
            <a:r>
              <a:rPr lang="en-US" sz="2400" dirty="0">
                <a:solidFill>
                  <a:srgbClr val="FF0000"/>
                </a:solidFill>
              </a:rPr>
              <a:t> </a:t>
            </a:r>
            <a:r>
              <a:rPr lang="en-US" sz="2400" dirty="0" err="1">
                <a:solidFill>
                  <a:srgbClr val="FF0000"/>
                </a:solidFill>
              </a:rPr>
              <a:t>đó</a:t>
            </a:r>
            <a:r>
              <a:rPr lang="en-US" sz="2400" dirty="0">
                <a:solidFill>
                  <a:srgbClr val="FF0000"/>
                </a:solidFill>
              </a:rPr>
              <a:t> click </a:t>
            </a:r>
            <a:r>
              <a:rPr lang="en-US" sz="2400" dirty="0" err="1">
                <a:solidFill>
                  <a:srgbClr val="FF0000"/>
                </a:solidFill>
              </a:rPr>
              <a:t>phải</a:t>
            </a:r>
            <a:r>
              <a:rPr lang="en-US" sz="2400" dirty="0">
                <a:solidFill>
                  <a:srgbClr val="FF0000"/>
                </a:solidFill>
              </a:rPr>
              <a:t> </a:t>
            </a:r>
            <a:r>
              <a:rPr lang="en-US" sz="2400" dirty="0" err="1">
                <a:solidFill>
                  <a:srgbClr val="FF0000"/>
                </a:solidFill>
              </a:rPr>
              <a:t>trên</a:t>
            </a:r>
            <a:r>
              <a:rPr lang="en-US" sz="2400" dirty="0">
                <a:solidFill>
                  <a:srgbClr val="FF0000"/>
                </a:solidFill>
              </a:rPr>
              <a:t> tab </a:t>
            </a:r>
            <a:r>
              <a:rPr lang="en-US" sz="2400" dirty="0" err="1">
                <a:solidFill>
                  <a:srgbClr val="FF0000"/>
                </a:solidFill>
              </a:rPr>
              <a:t>tên</a:t>
            </a:r>
            <a:r>
              <a:rPr lang="en-US" sz="2400" dirty="0">
                <a:solidFill>
                  <a:srgbClr val="FF0000"/>
                </a:solidFill>
              </a:rPr>
              <a:t> file, </a:t>
            </a:r>
            <a:r>
              <a:rPr lang="en-US" sz="2400" dirty="0" err="1">
                <a:solidFill>
                  <a:srgbClr val="FF0000"/>
                </a:solidFill>
              </a:rPr>
              <a:t>chọn</a:t>
            </a:r>
            <a:r>
              <a:rPr lang="en-US" sz="2400" dirty="0">
                <a:solidFill>
                  <a:srgbClr val="FF0000"/>
                </a:solidFill>
              </a:rPr>
              <a:t> Make file project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t>Tạo đường dẫn file Hex</a:t>
            </a:r>
          </a:p>
        </p:txBody>
      </p:sp>
      <p:sp>
        <p:nvSpPr>
          <p:cNvPr id="106499" name="Content Placeholder 2"/>
          <p:cNvSpPr>
            <a:spLocks noGrp="1"/>
          </p:cNvSpPr>
          <p:nvPr>
            <p:ph idx="1"/>
          </p:nvPr>
        </p:nvSpPr>
        <p:spPr/>
        <p:txBody>
          <a:bodyPr/>
          <a:lstStyle/>
          <a:p>
            <a:endParaRPr lang="en-US"/>
          </a:p>
        </p:txBody>
      </p:sp>
      <p:sp>
        <p:nvSpPr>
          <p:cNvPr id="10650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65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17823FFF-F9BF-4E09-A9D1-240735340A34}" type="slidenum">
              <a:rPr lang="en-US" smtClean="0">
                <a:solidFill>
                  <a:srgbClr val="00B888"/>
                </a:solidFill>
              </a:rPr>
              <a:pPr eaLnBrk="1" hangingPunct="1"/>
              <a:t>137</a:t>
            </a:fld>
            <a:endParaRPr lang="en-US">
              <a:solidFill>
                <a:srgbClr val="00B888"/>
              </a:solidFill>
            </a:endParaRPr>
          </a:p>
        </p:txBody>
      </p:sp>
      <p:pic>
        <p:nvPicPr>
          <p:cNvPr id="10650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6400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rved Right Arrow 2"/>
          <p:cNvSpPr/>
          <p:nvPr/>
        </p:nvSpPr>
        <p:spPr>
          <a:xfrm rot="20505285">
            <a:off x="1603375" y="2528888"/>
            <a:ext cx="446088" cy="762000"/>
          </a:xfrm>
          <a:prstGeom prst="curved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solidFill>
                <a:schemeClr val="tx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endParaRPr lang="en-US"/>
          </a:p>
        </p:txBody>
      </p:sp>
      <p:sp>
        <p:nvSpPr>
          <p:cNvPr id="108547" name="Content Placeholder 2"/>
          <p:cNvSpPr>
            <a:spLocks noGrp="1"/>
          </p:cNvSpPr>
          <p:nvPr>
            <p:ph idx="1"/>
          </p:nvPr>
        </p:nvSpPr>
        <p:spPr/>
        <p:txBody>
          <a:bodyPr/>
          <a:lstStyle/>
          <a:p>
            <a:endParaRPr lang="en-US"/>
          </a:p>
        </p:txBody>
      </p:sp>
      <p:sp>
        <p:nvSpPr>
          <p:cNvPr id="1085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85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0E19C7D-F7C1-4C93-8A17-CD4B0C6F32D1}" type="slidenum">
              <a:rPr lang="en-US" smtClean="0">
                <a:solidFill>
                  <a:srgbClr val="00B888"/>
                </a:solidFill>
              </a:rPr>
              <a:pPr eaLnBrk="1" hangingPunct="1"/>
              <a:t>138</a:t>
            </a:fld>
            <a:endParaRPr lang="en-US">
              <a:solidFill>
                <a:srgbClr val="00B888"/>
              </a:solidFill>
            </a:endParaRPr>
          </a:p>
        </p:txBody>
      </p:sp>
      <p:pic>
        <p:nvPicPr>
          <p:cNvPr id="10855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88"/>
            <a:ext cx="7239000" cy="665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t>Viết chương trình theo giản đồ sau?</a:t>
            </a:r>
          </a:p>
        </p:txBody>
      </p:sp>
      <p:sp>
        <p:nvSpPr>
          <p:cNvPr id="109571" name="Content Placeholder 2"/>
          <p:cNvSpPr>
            <a:spLocks noGrp="1"/>
          </p:cNvSpPr>
          <p:nvPr>
            <p:ph idx="1"/>
          </p:nvPr>
        </p:nvSpPr>
        <p:spPr/>
        <p:txBody>
          <a:bodyPr/>
          <a:lstStyle/>
          <a:p>
            <a:endParaRPr lang="en-US"/>
          </a:p>
        </p:txBody>
      </p:sp>
      <p:sp>
        <p:nvSpPr>
          <p:cNvPr id="10957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095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C589AB0-47A8-4BBB-A7A2-95E60CA9BBE8}" type="slidenum">
              <a:rPr lang="en-US" smtClean="0">
                <a:solidFill>
                  <a:srgbClr val="00B888"/>
                </a:solidFill>
              </a:rPr>
              <a:pPr eaLnBrk="1" hangingPunct="1"/>
              <a:t>139</a:t>
            </a:fld>
            <a:endParaRPr lang="en-US">
              <a:solidFill>
                <a:srgbClr val="00B888"/>
              </a:solidFill>
            </a:endParaRPr>
          </a:p>
        </p:txBody>
      </p:sp>
      <p:pic>
        <p:nvPicPr>
          <p:cNvPr id="6" name="Picture 5"/>
          <p:cNvPicPr/>
          <p:nvPr/>
        </p:nvPicPr>
        <p:blipFill>
          <a:blip r:embed="rId2"/>
          <a:stretch>
            <a:fillRect/>
          </a:stretch>
        </p:blipFill>
        <p:spPr>
          <a:xfrm>
            <a:off x="2133600" y="1676400"/>
            <a:ext cx="4406265" cy="32362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t>CÁC HÀM XỬ LÝ BIT</a:t>
            </a:r>
          </a:p>
        </p:txBody>
      </p:sp>
      <p:sp>
        <p:nvSpPr>
          <p:cNvPr id="286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86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329144C-77F4-4668-AA41-0FCE2D4282D5}" type="slidenum">
              <a:rPr lang="en-US" altLang="en-US" smtClean="0">
                <a:solidFill>
                  <a:srgbClr val="00B888"/>
                </a:solidFill>
              </a:rPr>
              <a:pPr eaLnBrk="1" hangingPunct="1"/>
              <a:t>14</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make8(</a:t>
            </a:r>
            <a:r>
              <a:rPr lang="en-US" dirty="0" err="1"/>
              <a:t>var</a:t>
            </a:r>
            <a:r>
              <a:rPr lang="en-US" dirty="0"/>
              <a:t>, offset)			</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trích</a:t>
            </a:r>
            <a:r>
              <a:rPr lang="en-US" dirty="0">
                <a:ea typeface="+mn-ea"/>
              </a:rPr>
              <a:t> 1 byte </a:t>
            </a:r>
            <a:r>
              <a:rPr lang="en-US" dirty="0" err="1">
                <a:ea typeface="+mn-ea"/>
              </a:rPr>
              <a:t>từ</a:t>
            </a:r>
            <a:r>
              <a:rPr lang="en-US" dirty="0">
                <a:ea typeface="+mn-ea"/>
              </a:rPr>
              <a:t> </a:t>
            </a:r>
            <a:r>
              <a:rPr lang="en-US" dirty="0" err="1">
                <a:ea typeface="+mn-ea"/>
              </a:rPr>
              <a:t>biến</a:t>
            </a:r>
            <a:r>
              <a:rPr lang="en-US" dirty="0">
                <a:ea typeface="+mn-ea"/>
              </a:rPr>
              <a:t> </a:t>
            </a:r>
            <a:r>
              <a:rPr lang="en-US" i="1" dirty="0">
                <a:ea typeface="+mn-ea"/>
              </a:rPr>
              <a:t>var</a:t>
            </a:r>
            <a:r>
              <a:rPr lang="en-US" dirty="0">
                <a:ea typeface="+mn-ea"/>
              </a:rPr>
              <a:t>.</a:t>
            </a:r>
          </a:p>
          <a:p>
            <a:pPr lvl="1">
              <a:defRPr/>
            </a:pPr>
            <a:r>
              <a:rPr lang="en-US" i="1" dirty="0" err="1">
                <a:ea typeface="+mn-ea"/>
              </a:rPr>
              <a:t>var</a:t>
            </a:r>
            <a:r>
              <a:rPr lang="en-US" dirty="0">
                <a:ea typeface="+mn-ea"/>
              </a:rPr>
              <a:t>: </a:t>
            </a:r>
            <a:r>
              <a:rPr lang="en-US" dirty="0" err="1">
                <a:ea typeface="+mn-ea"/>
              </a:rPr>
              <a:t>Biến</a:t>
            </a:r>
            <a:r>
              <a:rPr lang="en-US" dirty="0">
                <a:ea typeface="+mn-ea"/>
              </a:rPr>
              <a:t> 8, 16, 32 bit</a:t>
            </a:r>
          </a:p>
          <a:p>
            <a:pPr lvl="1">
              <a:defRPr/>
            </a:pPr>
            <a:r>
              <a:rPr lang="en-US" i="1" dirty="0">
                <a:ea typeface="+mn-ea"/>
              </a:rPr>
              <a:t>offset</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a:t>
            </a:r>
            <a:r>
              <a:rPr lang="en-US" dirty="0" err="1">
                <a:ea typeface="+mn-ea"/>
              </a:rPr>
              <a:t>của</a:t>
            </a:r>
            <a:r>
              <a:rPr lang="en-US" dirty="0">
                <a:ea typeface="+mn-ea"/>
              </a:rPr>
              <a:t> byte </a:t>
            </a:r>
            <a:r>
              <a:rPr lang="en-US" dirty="0" err="1">
                <a:ea typeface="+mn-ea"/>
              </a:rPr>
              <a:t>cần</a:t>
            </a:r>
            <a:r>
              <a:rPr lang="en-US" dirty="0">
                <a:ea typeface="+mn-ea"/>
              </a:rPr>
              <a:t> </a:t>
            </a:r>
            <a:r>
              <a:rPr lang="en-US" dirty="0" err="1">
                <a:ea typeface="+mn-ea"/>
              </a:rPr>
              <a:t>trích</a:t>
            </a:r>
            <a:r>
              <a:rPr lang="en-US" dirty="0">
                <a:ea typeface="+mn-ea"/>
              </a:rPr>
              <a:t> (0, 1, 2, 3)</a:t>
            </a:r>
          </a:p>
          <a:p>
            <a:pPr lvl="1">
              <a:defRPr/>
            </a:pPr>
            <a:r>
              <a:rPr lang="en-US" dirty="0" err="1">
                <a:ea typeface="+mn-ea"/>
              </a:rPr>
              <a:t>Hàm</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byte </a:t>
            </a:r>
            <a:r>
              <a:rPr lang="en-US" dirty="0" err="1">
                <a:ea typeface="+mn-ea"/>
              </a:rPr>
              <a:t>cần</a:t>
            </a:r>
            <a:r>
              <a:rPr lang="en-US" dirty="0">
                <a:ea typeface="+mn-ea"/>
              </a:rPr>
              <a:t> </a:t>
            </a:r>
            <a:r>
              <a:rPr lang="en-US" dirty="0" err="1">
                <a:ea typeface="+mn-ea"/>
              </a:rPr>
              <a:t>trích</a:t>
            </a:r>
            <a:r>
              <a:rPr lang="en-US" dirty="0">
                <a:ea typeface="+mn-ea"/>
              </a:rPr>
              <a:t>.</a:t>
            </a:r>
          </a:p>
          <a:p>
            <a:pPr lvl="1">
              <a:defRPr/>
            </a:pPr>
            <a:r>
              <a:rPr lang="en-US" dirty="0">
                <a:ea typeface="+mn-ea"/>
              </a:rPr>
              <a:t>VD:</a:t>
            </a:r>
          </a:p>
          <a:p>
            <a:pPr lvl="2">
              <a:buFont typeface="Courier New" pitchFamily="49" charset="0"/>
              <a:buNone/>
              <a:defRPr/>
            </a:pPr>
            <a:r>
              <a:rPr lang="de-DE" i="1" dirty="0">
                <a:ea typeface="+mn-ea"/>
              </a:rPr>
              <a:t>Int16 x = 1234;	//x = 0x4D2</a:t>
            </a:r>
            <a:endParaRPr lang="en-US" dirty="0">
              <a:ea typeface="+mn-ea"/>
            </a:endParaRPr>
          </a:p>
          <a:p>
            <a:pPr lvl="2">
              <a:buFont typeface="Courier New" pitchFamily="49" charset="0"/>
              <a:buNone/>
              <a:defRPr/>
            </a:pPr>
            <a:r>
              <a:rPr lang="de-DE" i="1" dirty="0">
                <a:ea typeface="+mn-ea"/>
              </a:rPr>
              <a:t>Y = make8(x, 1)	//Y = 4 = 0x04</a:t>
            </a:r>
            <a:endParaRPr lang="en-US" dirty="0">
              <a:ea typeface="+mn-ea"/>
            </a:endParaRPr>
          </a:p>
          <a:p>
            <a:pPr>
              <a:defRPr/>
            </a:pPr>
            <a:r>
              <a:rPr lang="en-US" dirty="0"/>
              <a:t>make16(</a:t>
            </a:r>
            <a:r>
              <a:rPr lang="en-US" dirty="0" err="1"/>
              <a:t>varhigh</a:t>
            </a:r>
            <a:r>
              <a:rPr lang="en-US" dirty="0"/>
              <a:t>, </a:t>
            </a:r>
            <a:r>
              <a:rPr lang="en-US" dirty="0" err="1"/>
              <a:t>varlow</a:t>
            </a:r>
            <a:r>
              <a:rPr lang="en-US" dirty="0"/>
              <a:t>)		</a:t>
            </a:r>
          </a:p>
          <a:p>
            <a:pPr lvl="1">
              <a:defRPr/>
            </a:pP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16 bit </a:t>
            </a:r>
            <a:r>
              <a:rPr lang="en-US" dirty="0" err="1">
                <a:ea typeface="+mn-ea"/>
              </a:rPr>
              <a:t>kết</a:t>
            </a:r>
            <a:r>
              <a:rPr lang="en-US" dirty="0">
                <a:ea typeface="+mn-ea"/>
              </a:rPr>
              <a:t> </a:t>
            </a:r>
            <a:r>
              <a:rPr lang="en-US" dirty="0" err="1">
                <a:ea typeface="+mn-ea"/>
              </a:rPr>
              <a:t>hợp</a:t>
            </a:r>
            <a:r>
              <a:rPr lang="en-US" dirty="0">
                <a:ea typeface="+mn-ea"/>
              </a:rPr>
              <a:t> </a:t>
            </a:r>
            <a:r>
              <a:rPr lang="en-US" dirty="0" err="1">
                <a:ea typeface="+mn-ea"/>
              </a:rPr>
              <a:t>từ</a:t>
            </a:r>
            <a:r>
              <a:rPr lang="en-US" dirty="0">
                <a:ea typeface="+mn-ea"/>
              </a:rPr>
              <a:t> 2 </a:t>
            </a:r>
            <a:r>
              <a:rPr lang="en-US" dirty="0" err="1">
                <a:ea typeface="+mn-ea"/>
              </a:rPr>
              <a:t>biến</a:t>
            </a:r>
            <a:r>
              <a:rPr lang="en-US" dirty="0">
                <a:ea typeface="+mn-ea"/>
              </a:rPr>
              <a:t> 8 bit </a:t>
            </a:r>
            <a:r>
              <a:rPr lang="en-US" i="1" dirty="0" err="1">
                <a:ea typeface="+mn-ea"/>
              </a:rPr>
              <a:t>varhigh</a:t>
            </a:r>
            <a:r>
              <a:rPr lang="en-US" dirty="0">
                <a:ea typeface="+mn-ea"/>
              </a:rPr>
              <a:t> </a:t>
            </a:r>
            <a:r>
              <a:rPr lang="en-US" dirty="0" err="1">
                <a:ea typeface="+mn-ea"/>
              </a:rPr>
              <a:t>và</a:t>
            </a:r>
            <a:r>
              <a:rPr lang="en-US" dirty="0">
                <a:ea typeface="+mn-ea"/>
              </a:rPr>
              <a:t> </a:t>
            </a:r>
            <a:r>
              <a:rPr lang="en-US" i="1" dirty="0" err="1">
                <a:ea typeface="+mn-ea"/>
              </a:rPr>
              <a:t>varlow</a:t>
            </a:r>
            <a:r>
              <a:rPr lang="en-US" dirty="0">
                <a:ea typeface="+mn-ea"/>
              </a:rPr>
              <a:t>, byte </a:t>
            </a:r>
            <a:r>
              <a:rPr lang="en-US" dirty="0" err="1">
                <a:ea typeface="+mn-ea"/>
              </a:rPr>
              <a:t>cao</a:t>
            </a:r>
            <a:r>
              <a:rPr lang="en-US" dirty="0">
                <a:ea typeface="+mn-ea"/>
              </a:rPr>
              <a:t> </a:t>
            </a:r>
            <a:r>
              <a:rPr lang="en-US" dirty="0" err="1">
                <a:ea typeface="+mn-ea"/>
              </a:rPr>
              <a:t>là</a:t>
            </a:r>
            <a:r>
              <a:rPr lang="en-US" dirty="0">
                <a:ea typeface="+mn-ea"/>
              </a:rPr>
              <a:t> </a:t>
            </a:r>
            <a:r>
              <a:rPr lang="en-US" i="1" dirty="0" err="1">
                <a:ea typeface="+mn-ea"/>
              </a:rPr>
              <a:t>varhigh</a:t>
            </a:r>
            <a:r>
              <a:rPr lang="en-US" dirty="0">
                <a:ea typeface="+mn-ea"/>
              </a:rPr>
              <a:t>, byte </a:t>
            </a:r>
            <a:r>
              <a:rPr lang="en-US" dirty="0" err="1">
                <a:ea typeface="+mn-ea"/>
              </a:rPr>
              <a:t>thấp</a:t>
            </a:r>
            <a:r>
              <a:rPr lang="en-US" dirty="0">
                <a:ea typeface="+mn-ea"/>
              </a:rPr>
              <a:t> </a:t>
            </a:r>
            <a:r>
              <a:rPr lang="en-US" dirty="0" err="1">
                <a:ea typeface="+mn-ea"/>
              </a:rPr>
              <a:t>là</a:t>
            </a:r>
            <a:r>
              <a:rPr lang="en-US" dirty="0">
                <a:ea typeface="+mn-ea"/>
              </a:rPr>
              <a:t> </a:t>
            </a:r>
            <a:r>
              <a:rPr lang="en-US" i="1" dirty="0" err="1">
                <a:ea typeface="+mn-ea"/>
              </a:rPr>
              <a:t>varlow</a:t>
            </a:r>
            <a:r>
              <a:rPr lang="en-US" dirty="0">
                <a:ea typeface="+mn-ea"/>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a:t>CÁC HÀM XỬ LÝ BIT</a:t>
            </a:r>
          </a:p>
        </p:txBody>
      </p:sp>
      <p:sp>
        <p:nvSpPr>
          <p:cNvPr id="296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970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B3A302A-BF8D-4FD3-86BA-41086E0FB2F9}" type="slidenum">
              <a:rPr lang="en-US" altLang="en-US" smtClean="0">
                <a:solidFill>
                  <a:srgbClr val="00B888"/>
                </a:solidFill>
              </a:rPr>
              <a:pPr eaLnBrk="1" hangingPunct="1"/>
              <a:t>15</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make32(var1, var2, var3, var4)</a:t>
            </a:r>
          </a:p>
          <a:p>
            <a:pPr lvl="1">
              <a:defRPr/>
            </a:pP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32 bit </a:t>
            </a:r>
            <a:r>
              <a:rPr lang="en-US" dirty="0" err="1">
                <a:ea typeface="+mn-ea"/>
              </a:rPr>
              <a:t>kết</a:t>
            </a:r>
            <a:r>
              <a:rPr lang="en-US" dirty="0">
                <a:ea typeface="+mn-ea"/>
              </a:rPr>
              <a:t> </a:t>
            </a:r>
            <a:r>
              <a:rPr lang="en-US" dirty="0" err="1">
                <a:ea typeface="+mn-ea"/>
              </a:rPr>
              <a:t>hợp</a:t>
            </a:r>
            <a:r>
              <a:rPr lang="en-US" dirty="0">
                <a:ea typeface="+mn-ea"/>
              </a:rPr>
              <a:t> </a:t>
            </a:r>
            <a:r>
              <a:rPr lang="en-US" dirty="0" err="1">
                <a:ea typeface="+mn-ea"/>
              </a:rPr>
              <a:t>từ</a:t>
            </a:r>
            <a:r>
              <a:rPr lang="en-US" dirty="0">
                <a:ea typeface="+mn-ea"/>
              </a:rPr>
              <a:t> </a:t>
            </a:r>
            <a:r>
              <a:rPr lang="en-US" dirty="0" err="1">
                <a:ea typeface="+mn-ea"/>
              </a:rPr>
              <a:t>các</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8 bit hay 16 bit </a:t>
            </a:r>
            <a:r>
              <a:rPr lang="en-US" dirty="0" err="1">
                <a:ea typeface="+mn-ea"/>
              </a:rPr>
              <a:t>từ</a:t>
            </a:r>
            <a:r>
              <a:rPr lang="en-US" dirty="0">
                <a:ea typeface="+mn-ea"/>
              </a:rPr>
              <a:t> </a:t>
            </a:r>
            <a:r>
              <a:rPr lang="en-US" i="1" dirty="0">
                <a:ea typeface="+mn-ea"/>
              </a:rPr>
              <a:t>var1</a:t>
            </a:r>
            <a:r>
              <a:rPr lang="en-US" dirty="0">
                <a:ea typeface="+mn-ea"/>
              </a:rPr>
              <a:t> </a:t>
            </a:r>
            <a:r>
              <a:rPr lang="en-US" dirty="0" err="1">
                <a:ea typeface="+mn-ea"/>
              </a:rPr>
              <a:t>tới</a:t>
            </a:r>
            <a:r>
              <a:rPr lang="en-US" dirty="0">
                <a:ea typeface="+mn-ea"/>
              </a:rPr>
              <a:t> </a:t>
            </a:r>
            <a:r>
              <a:rPr lang="en-US" i="1" dirty="0">
                <a:ea typeface="+mn-ea"/>
              </a:rPr>
              <a:t>var4</a:t>
            </a:r>
            <a:r>
              <a:rPr lang="en-US" dirty="0">
                <a:ea typeface="+mn-ea"/>
              </a:rPr>
              <a:t>. </a:t>
            </a:r>
            <a:r>
              <a:rPr lang="en-US" dirty="0" err="1">
                <a:ea typeface="+mn-ea"/>
              </a:rPr>
              <a:t>Trong</a:t>
            </a:r>
            <a:r>
              <a:rPr lang="en-US" dirty="0">
                <a:ea typeface="+mn-ea"/>
              </a:rPr>
              <a:t> </a:t>
            </a:r>
            <a:r>
              <a:rPr lang="en-US" dirty="0" err="1">
                <a:ea typeface="+mn-ea"/>
              </a:rPr>
              <a:t>đó</a:t>
            </a:r>
            <a:r>
              <a:rPr lang="en-US" dirty="0">
                <a:ea typeface="+mn-ea"/>
              </a:rPr>
              <a:t> </a:t>
            </a:r>
            <a:r>
              <a:rPr lang="en-US" i="1" dirty="0">
                <a:ea typeface="+mn-ea"/>
              </a:rPr>
              <a:t>var2</a:t>
            </a:r>
            <a:r>
              <a:rPr lang="en-US" dirty="0">
                <a:ea typeface="+mn-ea"/>
              </a:rPr>
              <a:t> </a:t>
            </a:r>
            <a:r>
              <a:rPr lang="en-US" dirty="0" err="1">
                <a:ea typeface="+mn-ea"/>
              </a:rPr>
              <a:t>đến</a:t>
            </a:r>
            <a:r>
              <a:rPr lang="en-US" dirty="0">
                <a:ea typeface="+mn-ea"/>
              </a:rPr>
              <a:t> </a:t>
            </a:r>
            <a:r>
              <a:rPr lang="en-US" i="1" dirty="0">
                <a:ea typeface="+mn-ea"/>
              </a:rPr>
              <a:t>var4</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có</a:t>
            </a:r>
            <a:r>
              <a:rPr lang="en-US" dirty="0">
                <a:ea typeface="+mn-ea"/>
              </a:rPr>
              <a:t> </a:t>
            </a:r>
            <a:r>
              <a:rPr lang="en-US" dirty="0" err="1">
                <a:ea typeface="+mn-ea"/>
              </a:rPr>
              <a:t>hoặc</a:t>
            </a:r>
            <a:r>
              <a:rPr lang="en-US" dirty="0">
                <a:ea typeface="+mn-ea"/>
              </a:rPr>
              <a:t> </a:t>
            </a:r>
            <a:r>
              <a:rPr lang="en-US" dirty="0" err="1">
                <a:ea typeface="+mn-ea"/>
              </a:rPr>
              <a:t>không</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i="1" dirty="0">
                <a:ea typeface="+mn-ea"/>
              </a:rPr>
              <a:t>var1</a:t>
            </a:r>
            <a:r>
              <a:rPr lang="en-US" dirty="0">
                <a:ea typeface="+mn-ea"/>
              </a:rPr>
              <a:t> </a:t>
            </a:r>
            <a:r>
              <a:rPr lang="en-US" dirty="0" err="1">
                <a:ea typeface="+mn-ea"/>
              </a:rPr>
              <a:t>sẽ</a:t>
            </a:r>
            <a:r>
              <a:rPr lang="en-US" dirty="0">
                <a:ea typeface="+mn-ea"/>
              </a:rPr>
              <a:t> </a:t>
            </a:r>
            <a:r>
              <a:rPr lang="en-US" dirty="0" err="1">
                <a:ea typeface="+mn-ea"/>
              </a:rPr>
              <a:t>là</a:t>
            </a:r>
            <a:r>
              <a:rPr lang="en-US" dirty="0">
                <a:ea typeface="+mn-ea"/>
              </a:rPr>
              <a:t> MSB, </a:t>
            </a:r>
            <a:r>
              <a:rPr lang="en-US" dirty="0" err="1">
                <a:ea typeface="+mn-ea"/>
              </a:rPr>
              <a:t>kế</a:t>
            </a:r>
            <a:r>
              <a:rPr lang="en-US" dirty="0">
                <a:ea typeface="+mn-ea"/>
              </a:rPr>
              <a:t> </a:t>
            </a:r>
            <a:r>
              <a:rPr lang="en-US" dirty="0" err="1">
                <a:ea typeface="+mn-ea"/>
              </a:rPr>
              <a:t>tiếp</a:t>
            </a:r>
            <a:r>
              <a:rPr lang="en-US" dirty="0">
                <a:ea typeface="+mn-ea"/>
              </a:rPr>
              <a:t> </a:t>
            </a:r>
            <a:r>
              <a:rPr lang="en-US" dirty="0" err="1">
                <a:ea typeface="+mn-ea"/>
              </a:rPr>
              <a:t>là</a:t>
            </a:r>
            <a:r>
              <a:rPr lang="en-US" dirty="0">
                <a:ea typeface="+mn-ea"/>
              </a:rPr>
              <a:t> </a:t>
            </a:r>
            <a:r>
              <a:rPr lang="en-US" i="1" dirty="0">
                <a:ea typeface="+mn-ea"/>
              </a:rPr>
              <a:t>var2</a:t>
            </a:r>
            <a:r>
              <a:rPr lang="en-US" dirty="0">
                <a:ea typeface="+mn-ea"/>
              </a:rPr>
              <a:t>, ... </a:t>
            </a:r>
            <a:r>
              <a:rPr lang="en-US" dirty="0" err="1">
                <a:ea typeface="+mn-ea"/>
              </a:rPr>
              <a:t>Nếu</a:t>
            </a:r>
            <a:r>
              <a:rPr lang="en-US" dirty="0">
                <a:ea typeface="+mn-ea"/>
              </a:rPr>
              <a:t> </a:t>
            </a:r>
            <a:r>
              <a:rPr lang="en-US" dirty="0" err="1">
                <a:ea typeface="+mn-ea"/>
              </a:rPr>
              <a:t>tổng</a:t>
            </a:r>
            <a:r>
              <a:rPr lang="en-US" dirty="0">
                <a:ea typeface="+mn-ea"/>
              </a:rPr>
              <a:t> </a:t>
            </a:r>
            <a:r>
              <a:rPr lang="en-US" dirty="0" err="1">
                <a:ea typeface="+mn-ea"/>
              </a:rPr>
              <a:t>số</a:t>
            </a:r>
            <a:r>
              <a:rPr lang="en-US" dirty="0">
                <a:ea typeface="+mn-ea"/>
              </a:rPr>
              <a:t> bit </a:t>
            </a:r>
            <a:r>
              <a:rPr lang="en-US" dirty="0" err="1">
                <a:ea typeface="+mn-ea"/>
              </a:rPr>
              <a:t>kết</a:t>
            </a:r>
            <a:r>
              <a:rPr lang="en-US" dirty="0">
                <a:ea typeface="+mn-ea"/>
              </a:rPr>
              <a:t> </a:t>
            </a:r>
            <a:r>
              <a:rPr lang="en-US" dirty="0" err="1">
                <a:ea typeface="+mn-ea"/>
              </a:rPr>
              <a:t>hợp</a:t>
            </a:r>
            <a:r>
              <a:rPr lang="en-US" dirty="0">
                <a:ea typeface="+mn-ea"/>
              </a:rPr>
              <a:t> </a:t>
            </a:r>
            <a:r>
              <a:rPr lang="en-US" dirty="0" err="1">
                <a:ea typeface="+mn-ea"/>
              </a:rPr>
              <a:t>ít</a:t>
            </a:r>
            <a:r>
              <a:rPr lang="en-US" dirty="0">
                <a:ea typeface="+mn-ea"/>
              </a:rPr>
              <a:t> </a:t>
            </a:r>
            <a:r>
              <a:rPr lang="en-US" dirty="0" err="1">
                <a:ea typeface="+mn-ea"/>
              </a:rPr>
              <a:t>hơn</a:t>
            </a:r>
            <a:r>
              <a:rPr lang="en-US" dirty="0">
                <a:ea typeface="+mn-ea"/>
              </a:rPr>
              <a:t> 32 bit </a:t>
            </a:r>
            <a:r>
              <a:rPr lang="en-US" dirty="0" err="1">
                <a:ea typeface="+mn-ea"/>
              </a:rPr>
              <a:t>thì</a:t>
            </a:r>
            <a:r>
              <a:rPr lang="en-US" dirty="0">
                <a:ea typeface="+mn-ea"/>
              </a:rPr>
              <a:t> 0 </a:t>
            </a:r>
            <a:r>
              <a:rPr lang="en-US" dirty="0" err="1">
                <a:ea typeface="+mn-ea"/>
              </a:rPr>
              <a:t>được</a:t>
            </a:r>
            <a:r>
              <a:rPr lang="en-US" dirty="0">
                <a:ea typeface="+mn-ea"/>
              </a:rPr>
              <a:t> </a:t>
            </a:r>
            <a:r>
              <a:rPr lang="en-US" dirty="0" err="1">
                <a:ea typeface="+mn-ea"/>
              </a:rPr>
              <a:t>thêm</a:t>
            </a:r>
            <a:r>
              <a:rPr lang="en-US" dirty="0">
                <a:ea typeface="+mn-ea"/>
              </a:rPr>
              <a:t> </a:t>
            </a:r>
            <a:r>
              <a:rPr lang="en-US" dirty="0" err="1">
                <a:ea typeface="+mn-ea"/>
              </a:rPr>
              <a:t>vào</a:t>
            </a:r>
            <a:r>
              <a:rPr lang="en-US" dirty="0">
                <a:ea typeface="+mn-ea"/>
              </a:rPr>
              <a:t> MSB </a:t>
            </a:r>
            <a:r>
              <a:rPr lang="en-US" dirty="0" err="1">
                <a:ea typeface="+mn-ea"/>
              </a:rPr>
              <a:t>cho</a:t>
            </a:r>
            <a:r>
              <a:rPr lang="en-US" dirty="0">
                <a:ea typeface="+mn-ea"/>
              </a:rPr>
              <a:t> </a:t>
            </a:r>
            <a:r>
              <a:rPr lang="en-US" dirty="0" err="1">
                <a:ea typeface="+mn-ea"/>
              </a:rPr>
              <a:t>đủ</a:t>
            </a:r>
            <a:r>
              <a:rPr lang="en-US" dirty="0">
                <a:ea typeface="+mn-ea"/>
              </a:rPr>
              <a:t> 32 bit.</a:t>
            </a:r>
          </a:p>
          <a:p>
            <a:pPr lvl="1">
              <a:defRPr/>
            </a:pPr>
            <a:r>
              <a:rPr lang="en-US" dirty="0">
                <a:ea typeface="+mn-ea"/>
              </a:rPr>
              <a:t>VD:</a:t>
            </a:r>
          </a:p>
          <a:p>
            <a:pPr lvl="2">
              <a:buFont typeface="Courier New" pitchFamily="49" charset="0"/>
              <a:buNone/>
              <a:defRPr/>
            </a:pPr>
            <a:r>
              <a:rPr lang="de-DE" i="1" dirty="0">
                <a:ea typeface="+mn-ea"/>
              </a:rPr>
              <a:t>Int8 a = 0x01, b = 0x02, c = 0x03, d = 0x04;//Các giá trị Hex</a:t>
            </a:r>
            <a:endParaRPr lang="en-US" dirty="0">
              <a:ea typeface="+mn-ea"/>
            </a:endParaRPr>
          </a:p>
          <a:p>
            <a:pPr lvl="2">
              <a:buFont typeface="Courier New" pitchFamily="49" charset="0"/>
              <a:buNone/>
              <a:defRPr/>
            </a:pPr>
            <a:r>
              <a:rPr lang="de-DE" i="1" dirty="0">
                <a:ea typeface="+mn-ea"/>
              </a:rPr>
              <a:t>Int32 e;</a:t>
            </a:r>
            <a:endParaRPr lang="en-US" dirty="0">
              <a:ea typeface="+mn-ea"/>
            </a:endParaRPr>
          </a:p>
          <a:p>
            <a:pPr lvl="2">
              <a:buFont typeface="Courier New" pitchFamily="49" charset="0"/>
              <a:buNone/>
              <a:defRPr/>
            </a:pPr>
            <a:r>
              <a:rPr lang="de-DE" i="1" dirty="0">
                <a:ea typeface="+mn-ea"/>
              </a:rPr>
              <a:t>e = make32(a, b, c, d);	//e = 0x01020304</a:t>
            </a:r>
            <a:endParaRPr lang="en-US" dirty="0">
              <a:ea typeface="+mn-ea"/>
            </a:endParaRPr>
          </a:p>
          <a:p>
            <a:pPr lvl="2">
              <a:buFont typeface="Courier New" pitchFamily="49" charset="0"/>
              <a:buNone/>
              <a:defRPr/>
            </a:pPr>
            <a:r>
              <a:rPr lang="de-DE" i="1" dirty="0">
                <a:ea typeface="+mn-ea"/>
              </a:rPr>
              <a:t>e = make32(a, b, c, 5);	//e = 0x01020305</a:t>
            </a:r>
            <a:endParaRPr lang="en-US" dirty="0">
              <a:ea typeface="+mn-ea"/>
            </a:endParaRPr>
          </a:p>
          <a:p>
            <a:pPr lvl="2">
              <a:buFont typeface="Courier New" pitchFamily="49" charset="0"/>
              <a:buNone/>
              <a:defRPr/>
            </a:pPr>
            <a:r>
              <a:rPr lang="de-DE" i="1" dirty="0">
                <a:ea typeface="+mn-ea"/>
              </a:rPr>
              <a:t>e = make32(a, b, 8);	//e = 0x00010208</a:t>
            </a:r>
            <a:endParaRPr lang="en-US" dirty="0">
              <a:ea typeface="+mn-ea"/>
            </a:endParaRPr>
          </a:p>
          <a:p>
            <a:pPr lvl="2">
              <a:buFont typeface="Courier New" pitchFamily="49" charset="0"/>
              <a:buNone/>
              <a:defRPr/>
            </a:pPr>
            <a:r>
              <a:rPr lang="de-DE" i="1" dirty="0">
                <a:ea typeface="+mn-ea"/>
              </a:rPr>
              <a:t>e = make32(a, 0x1237);	//e = 0x00011237</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CÁC THANH GHI PORT CỦA PIC 16</a:t>
            </a:r>
          </a:p>
        </p:txBody>
      </p:sp>
      <p:pic>
        <p:nvPicPr>
          <p:cNvPr id="17" name="Picture 16"/>
          <p:cNvPicPr>
            <a:picLocks noChangeAspect="1"/>
          </p:cNvPicPr>
          <p:nvPr/>
        </p:nvPicPr>
        <p:blipFill>
          <a:blip r:embed="rId3"/>
          <a:stretch>
            <a:fillRect/>
          </a:stretch>
        </p:blipFill>
        <p:spPr>
          <a:xfrm>
            <a:off x="1447800" y="3048000"/>
            <a:ext cx="5704732" cy="2971800"/>
          </a:xfrm>
          <a:prstGeom prst="rect">
            <a:avLst/>
          </a:prstGeom>
        </p:spPr>
      </p:pic>
      <p:sp>
        <p:nvSpPr>
          <p:cNvPr id="19" name="Rectangle 18"/>
          <p:cNvSpPr/>
          <p:nvPr/>
        </p:nvSpPr>
        <p:spPr>
          <a:xfrm>
            <a:off x="0" y="1219200"/>
            <a:ext cx="9144000" cy="954107"/>
          </a:xfrm>
          <a:prstGeom prst="rect">
            <a:avLst/>
          </a:prstGeom>
        </p:spPr>
        <p:txBody>
          <a:bodyPr wrap="square">
            <a:spAutoFit/>
          </a:bodyPr>
          <a:lstStyle/>
          <a:p>
            <a:r>
              <a:rPr lang="en-US" sz="2800" dirty="0" err="1">
                <a:ea typeface="Calibri" panose="020F0502020204030204" pitchFamily="34" charset="0"/>
              </a:rPr>
              <a:t>Để</a:t>
            </a:r>
            <a:r>
              <a:rPr lang="en-US" sz="2800" dirty="0">
                <a:ea typeface="Calibri" panose="020F0502020204030204" pitchFamily="34" charset="0"/>
              </a:rPr>
              <a:t> </a:t>
            </a:r>
            <a:r>
              <a:rPr lang="en-US" sz="2800" dirty="0" err="1">
                <a:ea typeface="Calibri" panose="020F0502020204030204" pitchFamily="34" charset="0"/>
              </a:rPr>
              <a:t>xuất</a:t>
            </a:r>
            <a:r>
              <a:rPr lang="en-US" sz="2800" dirty="0">
                <a:ea typeface="Calibri" panose="020F0502020204030204" pitchFamily="34" charset="0"/>
              </a:rPr>
              <a:t>/</a:t>
            </a:r>
            <a:r>
              <a:rPr lang="en-US" sz="2800" dirty="0" err="1">
                <a:ea typeface="Calibri" panose="020F0502020204030204" pitchFamily="34" charset="0"/>
              </a:rPr>
              <a:t>nhập</a:t>
            </a:r>
            <a:r>
              <a:rPr lang="en-US" sz="2800" dirty="0">
                <a:ea typeface="Calibri" panose="020F0502020204030204" pitchFamily="34" charset="0"/>
              </a:rPr>
              <a:t> </a:t>
            </a:r>
            <a:r>
              <a:rPr lang="en-US" sz="2800" dirty="0" err="1">
                <a:ea typeface="Calibri" panose="020F0502020204030204" pitchFamily="34" charset="0"/>
              </a:rPr>
              <a:t>cổng</a:t>
            </a:r>
            <a:r>
              <a:rPr lang="en-US" sz="2800" dirty="0">
                <a:ea typeface="Calibri" panose="020F0502020204030204" pitchFamily="34" charset="0"/>
              </a:rPr>
              <a:t> </a:t>
            </a:r>
            <a:r>
              <a:rPr lang="en-US" sz="2800" dirty="0" err="1">
                <a:ea typeface="Calibri" panose="020F0502020204030204" pitchFamily="34" charset="0"/>
              </a:rPr>
              <a:t>vào</a:t>
            </a:r>
            <a:r>
              <a:rPr lang="en-US" sz="2800" dirty="0">
                <a:ea typeface="Calibri" panose="020F0502020204030204" pitchFamily="34" charset="0"/>
              </a:rPr>
              <a:t>/</a:t>
            </a:r>
            <a:r>
              <a:rPr lang="en-US" sz="2800" dirty="0" err="1">
                <a:ea typeface="Calibri" panose="020F0502020204030204" pitchFamily="34" charset="0"/>
              </a:rPr>
              <a:t>ra</a:t>
            </a:r>
            <a:r>
              <a:rPr lang="en-US" sz="2800" dirty="0">
                <a:ea typeface="Calibri" panose="020F0502020204030204" pitchFamily="34" charset="0"/>
              </a:rPr>
              <a:t> </a:t>
            </a:r>
            <a:r>
              <a:rPr lang="en-US" sz="2800" dirty="0" err="1">
                <a:ea typeface="Calibri" panose="020F0502020204030204" pitchFamily="34" charset="0"/>
              </a:rPr>
              <a:t>của</a:t>
            </a:r>
            <a:r>
              <a:rPr lang="en-US" sz="2800" dirty="0">
                <a:ea typeface="Calibri" panose="020F0502020204030204" pitchFamily="34" charset="0"/>
              </a:rPr>
              <a:t> PIC </a:t>
            </a:r>
            <a:r>
              <a:rPr lang="en-US" sz="2800" dirty="0" err="1">
                <a:ea typeface="Calibri" panose="020F0502020204030204" pitchFamily="34" charset="0"/>
              </a:rPr>
              <a:t>phải</a:t>
            </a:r>
            <a:r>
              <a:rPr lang="en-US" sz="2800" dirty="0">
                <a:ea typeface="Calibri" panose="020F0502020204030204" pitchFamily="34" charset="0"/>
              </a:rPr>
              <a:t> </a:t>
            </a:r>
            <a:r>
              <a:rPr lang="en-US" sz="2800" dirty="0" err="1">
                <a:ea typeface="Calibri" panose="020F0502020204030204" pitchFamily="34" charset="0"/>
              </a:rPr>
              <a:t>thông</a:t>
            </a:r>
            <a:r>
              <a:rPr lang="en-US" sz="2800" dirty="0">
                <a:ea typeface="Calibri" panose="020F0502020204030204" pitchFamily="34" charset="0"/>
              </a:rPr>
              <a:t> qua 2 </a:t>
            </a:r>
            <a:r>
              <a:rPr lang="en-US" sz="2800" dirty="0" err="1">
                <a:ea typeface="Calibri" panose="020F0502020204030204" pitchFamily="34" charset="0"/>
              </a:rPr>
              <a:t>thanh</a:t>
            </a:r>
            <a:r>
              <a:rPr lang="en-US" sz="2800" dirty="0">
                <a:ea typeface="Calibri" panose="020F0502020204030204" pitchFamily="34" charset="0"/>
              </a:rPr>
              <a:t> </a:t>
            </a:r>
            <a:r>
              <a:rPr lang="en-US" sz="2800" dirty="0" err="1">
                <a:ea typeface="Calibri" panose="020F0502020204030204" pitchFamily="34" charset="0"/>
              </a:rPr>
              <a:t>ghi</a:t>
            </a:r>
            <a:r>
              <a:rPr lang="en-US" sz="2800" dirty="0">
                <a:ea typeface="Calibri" panose="020F0502020204030204" pitchFamily="34" charset="0"/>
              </a:rPr>
              <a:t>:</a:t>
            </a:r>
          </a:p>
          <a:p>
            <a:endParaRPr lang="en-US" sz="2800" dirty="0"/>
          </a:p>
        </p:txBody>
      </p:sp>
      <p:sp>
        <p:nvSpPr>
          <p:cNvPr id="21" name="Rectangle 20"/>
          <p:cNvSpPr/>
          <p:nvPr/>
        </p:nvSpPr>
        <p:spPr>
          <a:xfrm>
            <a:off x="25400" y="1696253"/>
            <a:ext cx="8966200" cy="1473224"/>
          </a:xfrm>
          <a:prstGeom prst="rect">
            <a:avLst/>
          </a:prstGeom>
        </p:spPr>
        <p:txBody>
          <a:bodyPr wrap="square">
            <a:spAutoFit/>
          </a:bodyPr>
          <a:lstStyle/>
          <a:p>
            <a:pPr marL="342900" lvl="0" indent="-342900" algn="just">
              <a:lnSpc>
                <a:spcPct val="120000"/>
              </a:lnSpc>
              <a:spcBef>
                <a:spcPts val="100"/>
              </a:spcBef>
              <a:spcAft>
                <a:spcPts val="100"/>
              </a:spcAft>
              <a:buFont typeface="Symbol" panose="05050102010706020507" pitchFamily="18" charset="2"/>
              <a:buChar char=""/>
              <a:tabLst>
                <a:tab pos="457200" algn="l"/>
              </a:tabLst>
            </a:pPr>
            <a:r>
              <a:rPr lang="en-US" b="1" dirty="0" err="1">
                <a:solidFill>
                  <a:srgbClr val="FF0000"/>
                </a:solidFill>
                <a:ea typeface="Calibri" panose="020F0502020204030204" pitchFamily="34" charset="0"/>
              </a:rPr>
              <a:t>TRIS</a:t>
            </a:r>
            <a:r>
              <a:rPr lang="en-US" dirty="0" err="1">
                <a:solidFill>
                  <a:srgbClr val="0070C0"/>
                </a:solidFill>
                <a:ea typeface="Calibri" panose="020F0502020204030204" pitchFamily="34" charset="0"/>
              </a:rPr>
              <a:t>x</a:t>
            </a:r>
            <a:r>
              <a:rPr lang="en-US" dirty="0">
                <a:solidFill>
                  <a:srgbClr val="0070C0"/>
                </a:solidFill>
                <a:ea typeface="Calibri" panose="020F0502020204030204" pitchFamily="34" charset="0"/>
              </a:rPr>
              <a:t>: TRISA, TRISB, TRISC,… </a:t>
            </a:r>
            <a:r>
              <a:rPr lang="en-US" dirty="0" err="1">
                <a:solidFill>
                  <a:srgbClr val="0070C0"/>
                </a:solidFill>
                <a:ea typeface="Calibri" panose="020F0502020204030204" pitchFamily="34" charset="0"/>
              </a:rPr>
              <a:t>để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xác</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định</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hướng</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vào</a:t>
            </a:r>
            <a:r>
              <a:rPr lang="en-US" dirty="0">
                <a:solidFill>
                  <a:srgbClr val="0070C0"/>
                </a:solidFill>
                <a:ea typeface="Calibri" panose="020F0502020204030204" pitchFamily="34" charset="0"/>
              </a:rPr>
              <a:t>/</a:t>
            </a:r>
            <a:r>
              <a:rPr lang="en-US" dirty="0" err="1">
                <a:solidFill>
                  <a:srgbClr val="0070C0"/>
                </a:solidFill>
                <a:ea typeface="Calibri" panose="020F0502020204030204" pitchFamily="34" charset="0"/>
              </a:rPr>
              <a:t>ra.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Nếu</a:t>
            </a:r>
            <a:r>
              <a:rPr lang="en-US" dirty="0">
                <a:solidFill>
                  <a:srgbClr val="0070C0"/>
                </a:solidFill>
                <a:ea typeface="Calibri" panose="020F0502020204030204" pitchFamily="34" charset="0"/>
              </a:rPr>
              <a:t> bit </a:t>
            </a:r>
            <a:r>
              <a:rPr lang="en-US" dirty="0" err="1">
                <a:solidFill>
                  <a:srgbClr val="0070C0"/>
                </a:solidFill>
                <a:ea typeface="Calibri" panose="020F0502020204030204" pitchFamily="34" charset="0"/>
              </a:rPr>
              <a:t>nào</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đó</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của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TRISx</a:t>
            </a:r>
            <a:r>
              <a:rPr lang="en-US" dirty="0">
                <a:solidFill>
                  <a:srgbClr val="0070C0"/>
                </a:solidFill>
                <a:ea typeface="Calibri" panose="020F0502020204030204" pitchFamily="34" charset="0"/>
              </a:rPr>
              <a:t> =1 </a:t>
            </a:r>
            <a:r>
              <a:rPr lang="en-US" dirty="0" err="1">
                <a:solidFill>
                  <a:srgbClr val="0070C0"/>
                </a:solidFill>
                <a:ea typeface="Calibri" panose="020F0502020204030204" pitchFamily="34" charset="0"/>
              </a:rPr>
              <a:t>thì</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bít</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tương</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ứng</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của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cổng</a:t>
            </a:r>
            <a:r>
              <a:rPr lang="en-US" dirty="0">
                <a:solidFill>
                  <a:srgbClr val="0070C0"/>
                </a:solidFill>
                <a:ea typeface="Calibri" panose="020F0502020204030204" pitchFamily="34" charset="0"/>
              </a:rPr>
              <a:t> x </a:t>
            </a:r>
            <a:r>
              <a:rPr lang="en-US" dirty="0" err="1">
                <a:solidFill>
                  <a:srgbClr val="0070C0"/>
                </a:solidFill>
                <a:ea typeface="Calibri" panose="020F0502020204030204" pitchFamily="34" charset="0"/>
              </a:rPr>
              <a:t>sẽ</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là</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cổng</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vào</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và</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ngược</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lại</a:t>
            </a:r>
            <a:r>
              <a:rPr lang="en-US" dirty="0">
                <a:solidFill>
                  <a:srgbClr val="0070C0"/>
                </a:solidFill>
                <a:ea typeface="Calibri" panose="020F0502020204030204" pitchFamily="34" charset="0"/>
              </a:rPr>
              <a:t>.</a:t>
            </a:r>
            <a:endParaRPr lang="en-US" sz="1600" dirty="0">
              <a:solidFill>
                <a:srgbClr val="0070C0"/>
              </a:solidFill>
              <a:ea typeface="Calibri" panose="020F0502020204030204" pitchFamily="34" charset="0"/>
            </a:endParaRPr>
          </a:p>
          <a:p>
            <a:pPr marL="342900" lvl="0" indent="-342900" algn="just">
              <a:lnSpc>
                <a:spcPct val="120000"/>
              </a:lnSpc>
              <a:spcBef>
                <a:spcPts val="100"/>
              </a:spcBef>
              <a:spcAft>
                <a:spcPts val="100"/>
              </a:spcAft>
              <a:buFont typeface="Symbol" panose="05050102010706020507" pitchFamily="18" charset="2"/>
              <a:buChar char=""/>
              <a:tabLst>
                <a:tab pos="457200" algn="l"/>
              </a:tabLst>
            </a:pPr>
            <a:r>
              <a:rPr lang="en-US" b="1" dirty="0" err="1">
                <a:solidFill>
                  <a:srgbClr val="FF0000"/>
                </a:solidFill>
                <a:ea typeface="Calibri" panose="020F0502020204030204" pitchFamily="34" charset="0"/>
              </a:rPr>
              <a:t>PORT</a:t>
            </a:r>
            <a:r>
              <a:rPr lang="en-US" dirty="0" err="1">
                <a:solidFill>
                  <a:srgbClr val="0070C0"/>
                </a:solidFill>
                <a:ea typeface="Calibri" panose="020F0502020204030204" pitchFamily="34" charset="0"/>
              </a:rPr>
              <a:t>x</a:t>
            </a:r>
            <a:r>
              <a:rPr lang="en-US" dirty="0">
                <a:solidFill>
                  <a:srgbClr val="0070C0"/>
                </a:solidFill>
                <a:ea typeface="Calibri" panose="020F0502020204030204" pitchFamily="34" charset="0"/>
              </a:rPr>
              <a:t>: PORTA, PORTB, PORTC,… </a:t>
            </a:r>
            <a:r>
              <a:rPr lang="en-US" dirty="0" err="1">
                <a:solidFill>
                  <a:srgbClr val="0070C0"/>
                </a:solidFill>
                <a:ea typeface="Calibri" panose="020F0502020204030204" pitchFamily="34" charset="0"/>
              </a:rPr>
              <a:t>để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nhập</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có</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thể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xuất</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giá</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trị</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ra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cổng</a:t>
            </a:r>
            <a:endParaRPr lang="en-US" sz="1600" dirty="0">
              <a:solidFill>
                <a:srgbClr val="0070C0"/>
              </a:solidFill>
              <a:ea typeface="Calibri" panose="020F0502020204030204" pitchFamily="34" charset="0"/>
            </a:endParaRPr>
          </a:p>
          <a:p>
            <a:pPr algn="just">
              <a:lnSpc>
                <a:spcPct val="120000"/>
              </a:lnSpc>
              <a:spcBef>
                <a:spcPts val="100"/>
              </a:spcBef>
              <a:spcAft>
                <a:spcPts val="100"/>
              </a:spcAft>
            </a:pPr>
            <a:r>
              <a:rPr lang="en-US" dirty="0">
                <a:solidFill>
                  <a:srgbClr val="0070C0"/>
                </a:solidFill>
                <a:ea typeface="Calibri" panose="020F0502020204030204" pitchFamily="34" charset="0"/>
              </a:rPr>
              <a:t> </a:t>
            </a:r>
            <a:endParaRPr lang="en-US" sz="1600" dirty="0">
              <a:solidFill>
                <a:srgbClr val="0070C0"/>
              </a:solidFill>
              <a:ea typeface="Calibri" panose="020F0502020204030204" pitchFamily="34" charset="0"/>
            </a:endParaRPr>
          </a:p>
        </p:txBody>
      </p:sp>
    </p:spTree>
    <p:extLst>
      <p:ext uri="{BB962C8B-B14F-4D97-AF65-F5344CB8AC3E}">
        <p14:creationId xmlns:p14="http://schemas.microsoft.com/office/powerpoint/2010/main" val="231143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CÁC THANH GHI PORT CỦA PIC18</a:t>
            </a:r>
          </a:p>
        </p:txBody>
      </p:sp>
      <p:sp>
        <p:nvSpPr>
          <p:cNvPr id="19" name="Rectangle 18"/>
          <p:cNvSpPr/>
          <p:nvPr/>
        </p:nvSpPr>
        <p:spPr>
          <a:xfrm>
            <a:off x="0" y="1219200"/>
            <a:ext cx="9144000" cy="954107"/>
          </a:xfrm>
          <a:prstGeom prst="rect">
            <a:avLst/>
          </a:prstGeom>
        </p:spPr>
        <p:txBody>
          <a:bodyPr wrap="square">
            <a:spAutoFit/>
          </a:bodyPr>
          <a:lstStyle/>
          <a:p>
            <a:r>
              <a:rPr lang="en-US" sz="2800" dirty="0" err="1">
                <a:ea typeface="Calibri" panose="020F0502020204030204" pitchFamily="34" charset="0"/>
              </a:rPr>
              <a:t>Để</a:t>
            </a:r>
            <a:r>
              <a:rPr lang="en-US" sz="2800" dirty="0">
                <a:ea typeface="Calibri" panose="020F0502020204030204" pitchFamily="34" charset="0"/>
              </a:rPr>
              <a:t> </a:t>
            </a:r>
            <a:r>
              <a:rPr lang="en-US" sz="2800" dirty="0" err="1">
                <a:ea typeface="Calibri" panose="020F0502020204030204" pitchFamily="34" charset="0"/>
              </a:rPr>
              <a:t>xuất</a:t>
            </a:r>
            <a:r>
              <a:rPr lang="en-US" sz="2800" dirty="0">
                <a:ea typeface="Calibri" panose="020F0502020204030204" pitchFamily="34" charset="0"/>
              </a:rPr>
              <a:t>/</a:t>
            </a:r>
            <a:r>
              <a:rPr lang="en-US" sz="2800" dirty="0" err="1">
                <a:ea typeface="Calibri" panose="020F0502020204030204" pitchFamily="34" charset="0"/>
              </a:rPr>
              <a:t>nhập</a:t>
            </a:r>
            <a:r>
              <a:rPr lang="en-US" sz="2800" dirty="0">
                <a:ea typeface="Calibri" panose="020F0502020204030204" pitchFamily="34" charset="0"/>
              </a:rPr>
              <a:t> </a:t>
            </a:r>
            <a:r>
              <a:rPr lang="en-US" sz="2800" dirty="0" err="1">
                <a:ea typeface="Calibri" panose="020F0502020204030204" pitchFamily="34" charset="0"/>
              </a:rPr>
              <a:t>cổng</a:t>
            </a:r>
            <a:r>
              <a:rPr lang="en-US" sz="2800" dirty="0">
                <a:ea typeface="Calibri" panose="020F0502020204030204" pitchFamily="34" charset="0"/>
              </a:rPr>
              <a:t> </a:t>
            </a:r>
            <a:r>
              <a:rPr lang="en-US" sz="2800" dirty="0" err="1">
                <a:ea typeface="Calibri" panose="020F0502020204030204" pitchFamily="34" charset="0"/>
              </a:rPr>
              <a:t>vào</a:t>
            </a:r>
            <a:r>
              <a:rPr lang="en-US" sz="2800" dirty="0">
                <a:ea typeface="Calibri" panose="020F0502020204030204" pitchFamily="34" charset="0"/>
              </a:rPr>
              <a:t>/</a:t>
            </a:r>
            <a:r>
              <a:rPr lang="en-US" sz="2800" dirty="0" err="1">
                <a:ea typeface="Calibri" panose="020F0502020204030204" pitchFamily="34" charset="0"/>
              </a:rPr>
              <a:t>ra</a:t>
            </a:r>
            <a:r>
              <a:rPr lang="en-US" sz="2800" dirty="0">
                <a:ea typeface="Calibri" panose="020F0502020204030204" pitchFamily="34" charset="0"/>
              </a:rPr>
              <a:t> </a:t>
            </a:r>
            <a:r>
              <a:rPr lang="en-US" sz="2800" dirty="0" err="1">
                <a:ea typeface="Calibri" panose="020F0502020204030204" pitchFamily="34" charset="0"/>
              </a:rPr>
              <a:t>của</a:t>
            </a:r>
            <a:r>
              <a:rPr lang="en-US" sz="2800" dirty="0">
                <a:ea typeface="Calibri" panose="020F0502020204030204" pitchFamily="34" charset="0"/>
              </a:rPr>
              <a:t> PIC </a:t>
            </a:r>
            <a:r>
              <a:rPr lang="en-US" sz="2800" dirty="0" err="1">
                <a:ea typeface="Calibri" panose="020F0502020204030204" pitchFamily="34" charset="0"/>
              </a:rPr>
              <a:t>phải</a:t>
            </a:r>
            <a:r>
              <a:rPr lang="en-US" sz="2800" dirty="0">
                <a:ea typeface="Calibri" panose="020F0502020204030204" pitchFamily="34" charset="0"/>
              </a:rPr>
              <a:t> </a:t>
            </a:r>
            <a:r>
              <a:rPr lang="en-US" sz="2800" dirty="0" err="1">
                <a:ea typeface="Calibri" panose="020F0502020204030204" pitchFamily="34" charset="0"/>
              </a:rPr>
              <a:t>thông</a:t>
            </a:r>
            <a:r>
              <a:rPr lang="en-US" sz="2800" dirty="0">
                <a:ea typeface="Calibri" panose="020F0502020204030204" pitchFamily="34" charset="0"/>
              </a:rPr>
              <a:t> qua 3 </a:t>
            </a:r>
            <a:r>
              <a:rPr lang="en-US" sz="2800" dirty="0" err="1">
                <a:ea typeface="Calibri" panose="020F0502020204030204" pitchFamily="34" charset="0"/>
              </a:rPr>
              <a:t>thanh</a:t>
            </a:r>
            <a:r>
              <a:rPr lang="en-US" sz="2800" dirty="0">
                <a:ea typeface="Calibri" panose="020F0502020204030204" pitchFamily="34" charset="0"/>
              </a:rPr>
              <a:t> </a:t>
            </a:r>
            <a:r>
              <a:rPr lang="en-US" sz="2800" dirty="0" err="1">
                <a:ea typeface="Calibri" panose="020F0502020204030204" pitchFamily="34" charset="0"/>
              </a:rPr>
              <a:t>ghi</a:t>
            </a:r>
            <a:r>
              <a:rPr lang="en-US" sz="2800" dirty="0">
                <a:ea typeface="Calibri" panose="020F0502020204030204" pitchFamily="34" charset="0"/>
              </a:rPr>
              <a:t>:</a:t>
            </a:r>
          </a:p>
          <a:p>
            <a:endParaRPr lang="en-US" sz="2800" dirty="0"/>
          </a:p>
        </p:txBody>
      </p:sp>
      <p:sp>
        <p:nvSpPr>
          <p:cNvPr id="21" name="Rectangle 20"/>
          <p:cNvSpPr/>
          <p:nvPr/>
        </p:nvSpPr>
        <p:spPr>
          <a:xfrm>
            <a:off x="25400" y="1696253"/>
            <a:ext cx="8966200" cy="2163669"/>
          </a:xfrm>
          <a:prstGeom prst="rect">
            <a:avLst/>
          </a:prstGeom>
        </p:spPr>
        <p:txBody>
          <a:bodyPr wrap="square">
            <a:spAutoFit/>
          </a:bodyPr>
          <a:lstStyle/>
          <a:p>
            <a:pPr marL="342900" lvl="0" indent="-342900" algn="just">
              <a:lnSpc>
                <a:spcPct val="120000"/>
              </a:lnSpc>
              <a:spcBef>
                <a:spcPts val="100"/>
              </a:spcBef>
              <a:spcAft>
                <a:spcPts val="100"/>
              </a:spcAft>
              <a:buFont typeface="Symbol" panose="05050102010706020507" pitchFamily="18" charset="2"/>
              <a:buChar char=""/>
              <a:tabLst>
                <a:tab pos="457200" algn="l"/>
              </a:tabLst>
            </a:pPr>
            <a:r>
              <a:rPr lang="en-US" b="1" dirty="0" err="1">
                <a:solidFill>
                  <a:srgbClr val="FF0000"/>
                </a:solidFill>
                <a:ea typeface="Calibri" panose="020F0502020204030204" pitchFamily="34" charset="0"/>
              </a:rPr>
              <a:t>TRIS</a:t>
            </a:r>
            <a:r>
              <a:rPr lang="en-US" dirty="0" err="1">
                <a:solidFill>
                  <a:srgbClr val="0070C0"/>
                </a:solidFill>
                <a:ea typeface="Calibri" panose="020F0502020204030204" pitchFamily="34" charset="0"/>
              </a:rPr>
              <a:t>x</a:t>
            </a:r>
            <a:r>
              <a:rPr lang="en-US" dirty="0">
                <a:solidFill>
                  <a:srgbClr val="0070C0"/>
                </a:solidFill>
                <a:ea typeface="Calibri" panose="020F0502020204030204" pitchFamily="34" charset="0"/>
              </a:rPr>
              <a:t>: TRISA, TRISB, TRISC,… </a:t>
            </a:r>
            <a:r>
              <a:rPr lang="en-US" dirty="0" err="1">
                <a:solidFill>
                  <a:srgbClr val="0070C0"/>
                </a:solidFill>
                <a:ea typeface="Calibri" panose="020F0502020204030204" pitchFamily="34" charset="0"/>
              </a:rPr>
              <a:t>để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xác</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định</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hướng</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vào</a:t>
            </a:r>
            <a:r>
              <a:rPr lang="en-US" dirty="0">
                <a:solidFill>
                  <a:srgbClr val="0070C0"/>
                </a:solidFill>
                <a:ea typeface="Calibri" panose="020F0502020204030204" pitchFamily="34" charset="0"/>
              </a:rPr>
              <a:t>/</a:t>
            </a:r>
            <a:r>
              <a:rPr lang="en-US" dirty="0" err="1">
                <a:solidFill>
                  <a:srgbClr val="0070C0"/>
                </a:solidFill>
                <a:ea typeface="Calibri" panose="020F0502020204030204" pitchFamily="34" charset="0"/>
              </a:rPr>
              <a:t>ra.</a:t>
            </a:r>
            <a:r>
              <a:rPr lang="en-US" dirty="0">
                <a:solidFill>
                  <a:srgbClr val="0070C0"/>
                </a:solidFill>
                <a:ea typeface="Calibri" panose="020F0502020204030204" pitchFamily="34" charset="0"/>
              </a:rPr>
              <a:t> </a:t>
            </a:r>
            <a:endParaRPr lang="en-US" sz="1600" dirty="0">
              <a:solidFill>
                <a:srgbClr val="0070C0"/>
              </a:solidFill>
              <a:ea typeface="Calibri" panose="020F0502020204030204" pitchFamily="34" charset="0"/>
            </a:endParaRPr>
          </a:p>
          <a:p>
            <a:pPr marL="342900" lvl="0" indent="-342900" algn="just">
              <a:lnSpc>
                <a:spcPct val="120000"/>
              </a:lnSpc>
              <a:spcBef>
                <a:spcPts val="100"/>
              </a:spcBef>
              <a:spcAft>
                <a:spcPts val="100"/>
              </a:spcAft>
              <a:buFont typeface="Symbol" panose="05050102010706020507" pitchFamily="18" charset="2"/>
              <a:buChar char=""/>
              <a:tabLst>
                <a:tab pos="457200" algn="l"/>
              </a:tabLst>
            </a:pPr>
            <a:r>
              <a:rPr lang="en-US" b="1" dirty="0" err="1">
                <a:solidFill>
                  <a:srgbClr val="FF0000"/>
                </a:solidFill>
                <a:ea typeface="Calibri" panose="020F0502020204030204" pitchFamily="34" charset="0"/>
              </a:rPr>
              <a:t>PORT</a:t>
            </a:r>
            <a:r>
              <a:rPr lang="en-US" dirty="0" err="1">
                <a:solidFill>
                  <a:srgbClr val="0070C0"/>
                </a:solidFill>
                <a:ea typeface="Calibri" panose="020F0502020204030204" pitchFamily="34" charset="0"/>
              </a:rPr>
              <a:t>x</a:t>
            </a:r>
            <a:r>
              <a:rPr lang="en-US" dirty="0">
                <a:solidFill>
                  <a:srgbClr val="0070C0"/>
                </a:solidFill>
                <a:ea typeface="Calibri" panose="020F0502020204030204" pitchFamily="34" charset="0"/>
              </a:rPr>
              <a:t>: PORTA, PORTB, PORTC,… </a:t>
            </a:r>
            <a:r>
              <a:rPr lang="en-US" dirty="0" err="1">
                <a:solidFill>
                  <a:srgbClr val="0070C0"/>
                </a:solidFill>
                <a:ea typeface="Calibri" panose="020F0502020204030204" pitchFamily="34" charset="0"/>
              </a:rPr>
              <a:t>để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nhập</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có</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thể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xuất</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giá</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trị</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ra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cổng</a:t>
            </a:r>
            <a:endParaRPr lang="en-US" sz="1600" dirty="0">
              <a:solidFill>
                <a:srgbClr val="0070C0"/>
              </a:solidFill>
              <a:ea typeface="Calibri" panose="020F0502020204030204" pitchFamily="34" charset="0"/>
            </a:endParaRPr>
          </a:p>
          <a:p>
            <a:pPr marL="342900" lvl="0" indent="-342900" algn="just">
              <a:lnSpc>
                <a:spcPct val="120000"/>
              </a:lnSpc>
              <a:spcBef>
                <a:spcPts val="100"/>
              </a:spcBef>
              <a:spcAft>
                <a:spcPts val="100"/>
              </a:spcAft>
              <a:buFont typeface="Symbol" panose="05050102010706020507" pitchFamily="18" charset="2"/>
              <a:buChar char=""/>
              <a:tabLst>
                <a:tab pos="457200" algn="l"/>
              </a:tabLst>
            </a:pPr>
            <a:r>
              <a:rPr lang="en-US" b="1" dirty="0" err="1">
                <a:solidFill>
                  <a:srgbClr val="FF0000"/>
                </a:solidFill>
                <a:ea typeface="Calibri" panose="020F0502020204030204" pitchFamily="34" charset="0"/>
              </a:rPr>
              <a:t>LAT</a:t>
            </a:r>
            <a:r>
              <a:rPr lang="en-US" dirty="0" err="1">
                <a:solidFill>
                  <a:srgbClr val="0070C0"/>
                </a:solidFill>
                <a:ea typeface="Calibri" panose="020F0502020204030204" pitchFamily="34" charset="0"/>
              </a:rPr>
              <a:t>x</a:t>
            </a:r>
            <a:r>
              <a:rPr lang="en-US" dirty="0">
                <a:solidFill>
                  <a:srgbClr val="0070C0"/>
                </a:solidFill>
                <a:ea typeface="Calibri" panose="020F0502020204030204" pitchFamily="34" charset="0"/>
              </a:rPr>
              <a:t>: LATA, LATB,..</a:t>
            </a:r>
            <a:r>
              <a:rPr lang="en-US" dirty="0" err="1">
                <a:solidFill>
                  <a:srgbClr val="0070C0"/>
                </a:solidFill>
                <a:ea typeface="Calibri" panose="020F0502020204030204" pitchFamily="34" charset="0"/>
              </a:rPr>
              <a:t>để</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nhập</a:t>
            </a:r>
            <a:r>
              <a:rPr lang="en-US" dirty="0">
                <a:solidFill>
                  <a:srgbClr val="0070C0"/>
                </a:solidFill>
                <a:ea typeface="Calibri" panose="020F0502020204030204" pitchFamily="34" charset="0"/>
              </a:rPr>
              <a:t>/</a:t>
            </a:r>
            <a:r>
              <a:rPr lang="en-US" dirty="0" err="1">
                <a:solidFill>
                  <a:srgbClr val="0070C0"/>
                </a:solidFill>
                <a:ea typeface="Calibri" panose="020F0502020204030204" pitchFamily="34" charset="0"/>
              </a:rPr>
              <a:t>xuất</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giá</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trị</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ra</a:t>
            </a:r>
            <a:r>
              <a:rPr lang="en-US" dirty="0">
                <a:solidFill>
                  <a:srgbClr val="0070C0"/>
                </a:solidFill>
                <a:ea typeface="Calibri" panose="020F0502020204030204" pitchFamily="34" charset="0"/>
              </a:rPr>
              <a:t> </a:t>
            </a:r>
            <a:r>
              <a:rPr lang="en-US" dirty="0" err="1">
                <a:solidFill>
                  <a:srgbClr val="0070C0"/>
                </a:solidFill>
                <a:ea typeface="Calibri" panose="020F0502020204030204" pitchFamily="34" charset="0"/>
              </a:rPr>
              <a:t>cổng</a:t>
            </a:r>
            <a:r>
              <a:rPr lang="en-US" dirty="0">
                <a:solidFill>
                  <a:srgbClr val="0070C0"/>
                </a:solidFill>
                <a:ea typeface="Calibri" panose="020F0502020204030204" pitchFamily="34" charset="0"/>
              </a:rPr>
              <a:t>. </a:t>
            </a:r>
            <a:r>
              <a:rPr lang="vi-VN" b="1" i="1" dirty="0"/>
              <a:t>Giá trị của LATx ko bị ảnh hưởng bởi mạch ngoài </a:t>
            </a:r>
            <a:r>
              <a:rPr lang="en-US" b="1" i="1" dirty="0"/>
              <a:t>. </a:t>
            </a:r>
            <a:r>
              <a:rPr lang="vi-VN" b="1" dirty="0">
                <a:solidFill>
                  <a:schemeClr val="bg2"/>
                </a:solidFill>
              </a:rPr>
              <a:t>Một lần đọc thanh ghi LATx </a:t>
            </a:r>
            <a:r>
              <a:rPr lang="en-US" b="1" dirty="0">
                <a:solidFill>
                  <a:schemeClr val="bg2"/>
                </a:solidFill>
              </a:rPr>
              <a:t>là </a:t>
            </a:r>
            <a:r>
              <a:rPr lang="vi-VN" b="1" dirty="0">
                <a:solidFill>
                  <a:schemeClr val="bg2"/>
                </a:solidFill>
              </a:rPr>
              <a:t>đọc các giá trị được</a:t>
            </a:r>
            <a:r>
              <a:rPr lang="en-US" b="1" dirty="0">
                <a:solidFill>
                  <a:schemeClr val="bg2"/>
                </a:solidFill>
              </a:rPr>
              <a:t> </a:t>
            </a:r>
            <a:r>
              <a:rPr lang="en-US" b="1" dirty="0" err="1">
                <a:solidFill>
                  <a:schemeClr val="bg2"/>
                </a:solidFill>
              </a:rPr>
              <a:t>chốt</a:t>
            </a:r>
            <a:r>
              <a:rPr lang="vi-VN" b="1" dirty="0">
                <a:solidFill>
                  <a:schemeClr val="bg2"/>
                </a:solidFill>
              </a:rPr>
              <a:t> giữ trong các PORT I/O, trong khi đọc thanh ghi PORTx </a:t>
            </a:r>
            <a:r>
              <a:rPr lang="en-US" b="1" dirty="0">
                <a:solidFill>
                  <a:schemeClr val="bg2"/>
                </a:solidFill>
              </a:rPr>
              <a:t>là </a:t>
            </a:r>
            <a:r>
              <a:rPr lang="vi-VN" b="1" dirty="0">
                <a:solidFill>
                  <a:schemeClr val="bg2"/>
                </a:solidFill>
              </a:rPr>
              <a:t>đọc giá trị chân I/O thực tế</a:t>
            </a:r>
            <a:r>
              <a:rPr lang="en-US" b="1" dirty="0">
                <a:solidFill>
                  <a:schemeClr val="bg2"/>
                </a:solidFill>
              </a:rPr>
              <a:t> </a:t>
            </a:r>
            <a:r>
              <a:rPr lang="en-US" b="1" dirty="0" err="1">
                <a:solidFill>
                  <a:schemeClr val="bg2"/>
                </a:solidFill>
              </a:rPr>
              <a:t>bên</a:t>
            </a:r>
            <a:r>
              <a:rPr lang="en-US" b="1" dirty="0">
                <a:solidFill>
                  <a:schemeClr val="bg2"/>
                </a:solidFill>
              </a:rPr>
              <a:t> </a:t>
            </a:r>
            <a:r>
              <a:rPr lang="en-US" b="1" dirty="0" err="1">
                <a:solidFill>
                  <a:schemeClr val="bg2"/>
                </a:solidFill>
              </a:rPr>
              <a:t>ngoài</a:t>
            </a:r>
            <a:r>
              <a:rPr lang="vi-VN" b="1" dirty="0">
                <a:solidFill>
                  <a:schemeClr val="bg2"/>
                </a:solidFill>
              </a:rPr>
              <a:t>.</a:t>
            </a:r>
            <a:endParaRPr lang="en-US" b="1" dirty="0">
              <a:solidFill>
                <a:schemeClr val="bg2"/>
              </a:solidFill>
              <a:ea typeface="Calibri" panose="020F0502020204030204" pitchFamily="34" charset="0"/>
            </a:endParaRPr>
          </a:p>
          <a:p>
            <a:pPr algn="just">
              <a:lnSpc>
                <a:spcPct val="120000"/>
              </a:lnSpc>
              <a:spcBef>
                <a:spcPts val="100"/>
              </a:spcBef>
              <a:spcAft>
                <a:spcPts val="100"/>
              </a:spcAft>
            </a:pPr>
            <a:r>
              <a:rPr lang="en-US" dirty="0">
                <a:solidFill>
                  <a:srgbClr val="0070C0"/>
                </a:solidFill>
                <a:ea typeface="Calibri" panose="020F0502020204030204" pitchFamily="34" charset="0"/>
              </a:rPr>
              <a:t> </a:t>
            </a:r>
            <a:endParaRPr lang="en-US" sz="1600" dirty="0">
              <a:solidFill>
                <a:srgbClr val="0070C0"/>
              </a:solidFill>
              <a:ea typeface="Calibri" panose="020F0502020204030204" pitchFamily="34" charset="0"/>
            </a:endParaRPr>
          </a:p>
        </p:txBody>
      </p:sp>
      <p:pic>
        <p:nvPicPr>
          <p:cNvPr id="98313" name="Picture 9" descr="I/O Ports - Developer Hel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706265"/>
            <a:ext cx="5334000" cy="291353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stretch>
            <a:fillRect/>
          </a:stretch>
        </p:blipFill>
        <p:spPr>
          <a:xfrm>
            <a:off x="5105400" y="3395676"/>
            <a:ext cx="3972560" cy="3462323"/>
          </a:xfrm>
          <a:prstGeom prst="rect">
            <a:avLst/>
          </a:prstGeom>
        </p:spPr>
      </p:pic>
    </p:spTree>
    <p:extLst>
      <p:ext uri="{BB962C8B-B14F-4D97-AF65-F5344CB8AC3E}">
        <p14:creationId xmlns:p14="http://schemas.microsoft.com/office/powerpoint/2010/main" val="3184484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B</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18</a:t>
            </a:fld>
            <a:endParaRPr lang="en-US"/>
          </a:p>
        </p:txBody>
      </p:sp>
      <p:sp>
        <p:nvSpPr>
          <p:cNvPr id="6" name="Rectangle 2"/>
          <p:cNvSpPr>
            <a:spLocks noChangeArrowheads="1"/>
          </p:cNvSpPr>
          <p:nvPr/>
        </p:nvSpPr>
        <p:spPr bwMode="auto">
          <a:xfrm>
            <a:off x="209550" y="1273314"/>
            <a:ext cx="88582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ea typeface="Calibri" panose="020F0502020204030204" pitchFamily="34" charset="0"/>
              </a:rPr>
              <a:t>Khi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kết</a:t>
            </a:r>
            <a:r>
              <a:rPr kumimoji="0" lang="en-US" altLang="en-US" sz="2000" b="0" i="0" u="none" strike="noStrike" cap="none" normalizeH="0" dirty="0">
                <a:ln>
                  <a:noFill/>
                </a:ln>
                <a:solidFill>
                  <a:schemeClr val="tx1"/>
                </a:solidFill>
                <a:effectLst/>
                <a:ea typeface="Calibri" panose="020F0502020204030204" pitchFamily="34" charset="0"/>
              </a:rPr>
              <a:t> </a:t>
            </a:r>
            <a:r>
              <a:rPr kumimoji="0" lang="en-US" altLang="en-US" sz="2000" b="0" i="0" u="none" strike="noStrike" cap="none" normalizeH="0" dirty="0" err="1">
                <a:ln>
                  <a:noFill/>
                </a:ln>
                <a:solidFill>
                  <a:schemeClr val="tx1"/>
                </a:solidFill>
                <a:effectLst/>
                <a:ea typeface="Calibri" panose="020F0502020204030204" pitchFamily="34" charset="0"/>
              </a:rPr>
              <a:t>đọc</a:t>
            </a:r>
            <a:r>
              <a:rPr kumimoji="0" lang="en-US" altLang="en-US" sz="2000" b="0" i="0" u="none" strike="noStrike" cap="none" normalizeH="0" dirty="0">
                <a:ln>
                  <a:noFill/>
                </a:ln>
                <a:solidFill>
                  <a:schemeClr val="tx1"/>
                </a:solidFill>
                <a:effectLst/>
                <a:ea typeface="Calibri" panose="020F0502020204030204" pitchFamily="34" charset="0"/>
              </a:rPr>
              <a:t> data </a:t>
            </a:r>
            <a:r>
              <a:rPr kumimoji="0" lang="en-US" altLang="en-US" sz="2000" b="0" i="0" u="none" strike="noStrike" cap="none" normalizeH="0" dirty="0" err="1">
                <a:ln>
                  <a:noFill/>
                </a:ln>
                <a:solidFill>
                  <a:schemeClr val="tx1"/>
                </a:solidFill>
                <a:effectLst/>
                <a:ea typeface="Calibri" panose="020F0502020204030204" pitchFamily="34" charset="0"/>
              </a:rPr>
              <a:t>vào</a:t>
            </a:r>
            <a:r>
              <a:rPr kumimoji="0" lang="en-US" altLang="en-US" sz="2000" b="0" i="0" u="none" strike="noStrike" cap="none" normalizeH="0" dirty="0">
                <a:ln>
                  <a:noFill/>
                </a:ln>
                <a:solidFill>
                  <a:schemeClr val="tx1"/>
                </a:solidFill>
                <a:effectLst/>
                <a:ea typeface="Calibri" panose="020F0502020204030204" pitchFamily="34" charset="0"/>
              </a:rPr>
              <a:t> </a:t>
            </a:r>
            <a:r>
              <a:rPr kumimoji="0" lang="en-US" altLang="en-US" sz="2000" b="0" i="0" u="none" strike="noStrike" cap="none" normalizeH="0" dirty="0" err="1">
                <a:ln>
                  <a:noFill/>
                </a:ln>
                <a:solidFill>
                  <a:schemeClr val="tx1"/>
                </a:solidFill>
                <a:effectLst/>
                <a:ea typeface="Calibri" panose="020F0502020204030204" pitchFamily="34" charset="0"/>
              </a:rPr>
              <a:t>với</a:t>
            </a:r>
            <a:r>
              <a:rPr kumimoji="0" lang="en-US" altLang="en-US" sz="2000" b="0" i="0" u="none" strike="noStrike" cap="none" normalizeH="0" dirty="0">
                <a:ln>
                  <a:noFill/>
                </a:ln>
                <a:solidFill>
                  <a:schemeClr val="tx1"/>
                </a:solidFill>
                <a:effectLst/>
                <a:ea typeface="Calibri" panose="020F0502020204030204" pitchFamily="34" charset="0"/>
              </a:rPr>
              <a:t> </a:t>
            </a:r>
            <a:r>
              <a:rPr lang="en-US" altLang="en-US" sz="2000" dirty="0">
                <a:ea typeface="Calibri" panose="020F0502020204030204" pitchFamily="34" charset="0"/>
              </a:rPr>
              <a:t>PORTB </a:t>
            </a:r>
            <a:r>
              <a:rPr lang="en-US" altLang="en-US" sz="2000" dirty="0" err="1">
                <a:ea typeface="Calibri" panose="020F0502020204030204" pitchFamily="34" charset="0"/>
              </a:rPr>
              <a:t>thi</a:t>
            </a:r>
            <a:r>
              <a:rPr lang="en-US" altLang="en-US" sz="2000" dirty="0">
                <a:ea typeface="Calibri" panose="020F0502020204030204" pitchFamily="34" charset="0"/>
              </a:rPr>
              <a:t>̀ </a:t>
            </a:r>
            <a:r>
              <a:rPr lang="en-US" altLang="en-US" sz="2000" dirty="0" err="1">
                <a:ea typeface="Calibri" panose="020F0502020204030204" pitchFamily="34" charset="0"/>
              </a:rPr>
              <a:t>cần</a:t>
            </a:r>
            <a:r>
              <a:rPr lang="en-US" altLang="en-US" sz="2000" dirty="0">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Điện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trở</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treo</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có</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thể</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được</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sử</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dụng</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thông</a:t>
            </a:r>
            <a:r>
              <a:rPr kumimoji="0" lang="en-US" altLang="en-US" sz="2000" b="0" i="0" u="none" strike="noStrike" cap="none" normalizeH="0" baseline="0" dirty="0">
                <a:ln>
                  <a:noFill/>
                </a:ln>
                <a:solidFill>
                  <a:schemeClr val="tx1"/>
                </a:solidFill>
                <a:effectLst/>
                <a:ea typeface="Calibri" panose="020F0502020204030204" pitchFamily="34" charset="0"/>
              </a:rPr>
              <a:t> qua </a:t>
            </a:r>
            <a:r>
              <a:rPr kumimoji="0" lang="en-US" altLang="en-US" sz="2000" b="0" i="0" u="none" strike="noStrike" cap="none" normalizeH="0" baseline="0" dirty="0" err="1">
                <a:ln>
                  <a:noFill/>
                </a:ln>
                <a:solidFill>
                  <a:schemeClr val="tx1"/>
                </a:solidFill>
                <a:effectLst/>
                <a:ea typeface="Calibri" panose="020F0502020204030204" pitchFamily="34" charset="0"/>
              </a:rPr>
              <a:t>lập</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trình</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cho</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thanh</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ghi</a:t>
            </a:r>
            <a:r>
              <a:rPr kumimoji="0" lang="en-US" altLang="en-US" sz="2000" b="0" i="0" u="none" strike="noStrike" cap="none" normalizeH="0" baseline="0" dirty="0">
                <a:ln>
                  <a:noFill/>
                </a:ln>
                <a:solidFill>
                  <a:schemeClr val="tx1"/>
                </a:solidFill>
                <a:effectLst/>
                <a:ea typeface="Calibri" panose="020F0502020204030204" pitchFamily="34" charset="0"/>
              </a:rPr>
              <a:t> INTCON2 (</a:t>
            </a:r>
            <a:r>
              <a:rPr kumimoji="0" lang="en-US" altLang="en-US" sz="2000" b="0" i="0" u="none" strike="noStrike" cap="none" normalizeH="0" baseline="0" dirty="0" err="1">
                <a:ln>
                  <a:noFill/>
                </a:ln>
                <a:solidFill>
                  <a:schemeClr val="tx1"/>
                </a:solidFill>
                <a:effectLst/>
                <a:ea typeface="Calibri" panose="020F0502020204030204" pitchFamily="34" charset="0"/>
              </a:rPr>
              <a:t>portb-pullup</a:t>
            </a:r>
            <a:r>
              <a:rPr kumimoji="0" lang="en-US" altLang="en-US" sz="2000" b="0" i="0" u="none" strike="noStrike" cap="none" normalizeH="0" baseline="0" dirty="0">
                <a:ln>
                  <a:noFill/>
                </a:ln>
                <a:solidFill>
                  <a:schemeClr val="tx1"/>
                </a:solidFill>
                <a:effectLst/>
                <a:ea typeface="Calibri" panose="020F0502020204030204" pitchFamily="34" charset="0"/>
              </a:rPr>
              <a:t>). </a:t>
            </a:r>
            <a:r>
              <a:rPr lang="en-US" altLang="en-US" sz="2000" dirty="0" err="1">
                <a:ea typeface="Calibri" panose="020F0502020204030204" pitchFamily="34" charset="0"/>
              </a:rPr>
              <a:t>Xuất</a:t>
            </a:r>
            <a:r>
              <a:rPr lang="en-US" altLang="en-US" sz="2000" dirty="0">
                <a:ea typeface="Calibri" panose="020F0502020204030204" pitchFamily="34" charset="0"/>
              </a:rPr>
              <a:t> </a:t>
            </a:r>
            <a:r>
              <a:rPr lang="en-US" altLang="en-US" sz="2000" dirty="0" err="1">
                <a:ea typeface="Calibri" panose="020F0502020204030204" pitchFamily="34" charset="0"/>
              </a:rPr>
              <a:t>thi</a:t>
            </a:r>
            <a:r>
              <a:rPr lang="en-US" altLang="en-US" sz="2000" dirty="0">
                <a:ea typeface="Calibri" panose="020F0502020204030204" pitchFamily="34" charset="0"/>
              </a:rPr>
              <a:t>̀ </a:t>
            </a:r>
            <a:r>
              <a:rPr lang="en-US" altLang="en-US" sz="2000" dirty="0" err="1">
                <a:ea typeface="Calibri" panose="020F0502020204030204" pitchFamily="34" charset="0"/>
              </a:rPr>
              <a:t>không</a:t>
            </a:r>
            <a:r>
              <a:rPr lang="en-US" altLang="en-US" sz="2000" dirty="0">
                <a:ea typeface="Calibri" panose="020F0502020204030204" pitchFamily="34" charset="0"/>
              </a:rPr>
              <a:t> </a:t>
            </a:r>
            <a:r>
              <a:rPr lang="en-US" altLang="en-US" sz="2000" dirty="0" err="1">
                <a:ea typeface="Calibri" panose="020F0502020204030204" pitchFamily="34" charset="0"/>
              </a:rPr>
              <a:t>cần</a:t>
            </a:r>
            <a:r>
              <a:rPr lang="en-US" altLang="en-US" sz="2000" dirty="0">
                <a:ea typeface="Calibri" panose="020F050202020403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7521" name="Picture 2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069" y="2583180"/>
            <a:ext cx="3889931" cy="24727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76200" y="5791200"/>
            <a:ext cx="8915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ea typeface="Calibri" panose="020F0502020204030204" pitchFamily="34" charset="0"/>
              </a:rPr>
              <a:t>Cổng</a:t>
            </a:r>
            <a:r>
              <a:rPr kumimoji="0" lang="en-US" altLang="en-US" sz="2000" b="0" i="0" u="none" strike="noStrike" cap="none" normalizeH="0" baseline="0" dirty="0">
                <a:ln>
                  <a:noFill/>
                </a:ln>
                <a:solidFill>
                  <a:schemeClr val="tx1"/>
                </a:solidFill>
                <a:effectLst/>
                <a:ea typeface="Calibri" panose="020F0502020204030204" pitchFamily="34" charset="0"/>
              </a:rPr>
              <a:t> RB </a:t>
            </a:r>
            <a:r>
              <a:rPr kumimoji="0" lang="en-US" altLang="en-US" sz="2000" b="0" i="0" u="none" strike="noStrike" cap="none" normalizeH="0" baseline="0" dirty="0" err="1">
                <a:ln>
                  <a:noFill/>
                </a:ln>
                <a:solidFill>
                  <a:schemeClr val="tx1"/>
                </a:solidFill>
                <a:effectLst/>
                <a:ea typeface="Calibri" panose="020F0502020204030204" pitchFamily="34" charset="0"/>
              </a:rPr>
              <a:t>còn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có</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tính</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năng</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tạo</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ngắt</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1" i="0" u="sng" strike="noStrike" cap="none" normalizeH="0" baseline="0" dirty="0">
                <a:ln>
                  <a:noFill/>
                </a:ln>
                <a:solidFill>
                  <a:srgbClr val="0070C0"/>
                </a:solidFill>
                <a:effectLst/>
                <a:ea typeface="Calibri" panose="020F0502020204030204" pitchFamily="34" charset="0"/>
              </a:rPr>
              <a:t>on-change</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tức</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là</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nếu</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có</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bất</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kỳ</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thay</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đổi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gì</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trên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chân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RBi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thì</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sẽ</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sinh</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ngắt</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nên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rất</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thuận</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lợi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cho</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việc</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ghép</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nối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với</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phím</a:t>
            </a:r>
            <a:r>
              <a:rPr kumimoji="0" lang="en-US" altLang="en-US" sz="2000" b="0" i="0" u="none" strike="noStrike" cap="none" normalizeH="0" baseline="0" dirty="0">
                <a:ln>
                  <a:noFill/>
                </a:ln>
                <a:solidFill>
                  <a:schemeClr val="tx1"/>
                </a:solidFill>
                <a:effectLst/>
                <a:ea typeface="Calibri" panose="020F0502020204030204" pitchFamily="34" charset="0"/>
              </a:rPr>
              <a:t> </a:t>
            </a:r>
            <a:r>
              <a:rPr kumimoji="0" lang="en-US" altLang="en-US" sz="2000" b="0" i="0" u="none" strike="noStrike" cap="none" normalizeH="0" baseline="0" dirty="0" err="1">
                <a:ln>
                  <a:noFill/>
                </a:ln>
                <a:solidFill>
                  <a:schemeClr val="tx1"/>
                </a:solidFill>
                <a:effectLst/>
                <a:ea typeface="Calibri" panose="020F0502020204030204" pitchFamily="34" charset="0"/>
              </a:rPr>
              <a:t>bấm</a:t>
            </a:r>
            <a:r>
              <a:rPr kumimoji="0" lang="en-US" altLang="en-US" sz="2000" b="0" i="0" u="none" strike="noStrike" cap="none" normalizeH="0" baseline="0" dirty="0">
                <a:ln>
                  <a:noFill/>
                </a:ln>
                <a:solidFill>
                  <a:schemeClr val="tx1"/>
                </a:solidFill>
                <a:effectLst/>
                <a:ea typeface="Calibri" panose="020F050202020403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762000" y="1981200"/>
            <a:ext cx="3590558" cy="3794760"/>
          </a:xfrm>
          <a:prstGeom prst="rect">
            <a:avLst/>
          </a:prstGeom>
        </p:spPr>
      </p:pic>
    </p:spTree>
    <p:extLst>
      <p:ext uri="{BB962C8B-B14F-4D97-AF65-F5344CB8AC3E}">
        <p14:creationId xmlns:p14="http://schemas.microsoft.com/office/powerpoint/2010/main" val="2118980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CÁC HÀM VÀO/RA DỮ LIỆU</a:t>
            </a:r>
            <a:endParaRPr lang="en-US" dirty="0"/>
          </a:p>
        </p:txBody>
      </p:sp>
      <p:sp>
        <p:nvSpPr>
          <p:cNvPr id="307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3072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7D6B1D2-8E85-44C1-BD12-473EEE24EA57}" type="slidenum">
              <a:rPr lang="en-US" smtClean="0">
                <a:solidFill>
                  <a:srgbClr val="00B888"/>
                </a:solidFill>
              </a:rPr>
              <a:pPr eaLnBrk="1" hangingPunct="1"/>
              <a:t>19</a:t>
            </a:fld>
            <a:endParaRPr lang="en-US">
              <a:solidFill>
                <a:srgbClr val="00B888"/>
              </a:solidFill>
            </a:endParaRPr>
          </a:p>
        </p:txBody>
      </p:sp>
      <p:pic>
        <p:nvPicPr>
          <p:cNvPr id="307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0"/>
            <a:ext cx="65532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endParaRPr lang="en-US">
              <a:solidFill>
                <a:srgbClr val="00B888"/>
              </a:solidFill>
            </a:endParaRPr>
          </a:p>
        </p:txBody>
      </p:sp>
      <p:sp>
        <p:nvSpPr>
          <p:cNvPr id="16387" name="Rectangle 1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195DCFA1-E8AC-49B9-9F01-C2A6CF40E5E2}" type="slidenum">
              <a:rPr lang="en-US" smtClean="0">
                <a:solidFill>
                  <a:srgbClr val="00B888"/>
                </a:solidFill>
              </a:rPr>
              <a:pPr eaLnBrk="1" hangingPunct="1"/>
              <a:t>2</a:t>
            </a:fld>
            <a:endParaRPr lang="en-US">
              <a:solidFill>
                <a:srgbClr val="00B888"/>
              </a:solidFill>
            </a:endParaRPr>
          </a:p>
        </p:txBody>
      </p:sp>
      <p:sp>
        <p:nvSpPr>
          <p:cNvPr id="40962" name="Rectangle 2"/>
          <p:cNvSpPr>
            <a:spLocks noGrp="1" noChangeArrowheads="1"/>
          </p:cNvSpPr>
          <p:nvPr>
            <p:ph type="ctrTitle"/>
          </p:nvPr>
        </p:nvSpPr>
        <p:spPr>
          <a:xfrm>
            <a:off x="685800" y="2424113"/>
            <a:ext cx="7772400" cy="852487"/>
          </a:xfrm>
        </p:spPr>
        <p:txBody>
          <a:bodyPr/>
          <a:lstStyle/>
          <a:p>
            <a:pPr algn="ctr" eaLnBrk="1" hangingPunct="1"/>
            <a:r>
              <a:rPr lang="en-US" sz="4800">
                <a:solidFill>
                  <a:schemeClr val="hlink"/>
                </a:solidFill>
              </a:rPr>
              <a:t>LẬP TRÌNH NHÚNG</a:t>
            </a:r>
          </a:p>
        </p:txBody>
      </p:sp>
      <p:sp>
        <p:nvSpPr>
          <p:cNvPr id="40964" name="Rectangle 4"/>
          <p:cNvSpPr>
            <a:spLocks noChangeArrowheads="1"/>
          </p:cNvSpPr>
          <p:nvPr/>
        </p:nvSpPr>
        <p:spPr bwMode="auto">
          <a:xfrm>
            <a:off x="762000" y="381000"/>
            <a:ext cx="762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prstTxWarp prst="textPlain">
              <a:avLst/>
            </a:prstTxWarp>
          </a:bodyPr>
          <a:lstStyle/>
          <a:p>
            <a:pPr algn="ctr">
              <a:defRPr/>
            </a:pPr>
            <a:r>
              <a:rPr lang="en-US" sz="800" b="1">
                <a:solidFill>
                  <a:srgbClr val="00B888"/>
                </a:solidFill>
              </a:rPr>
              <a:t>TRƯỜNG ĐẠI HỌC GIAO THÔNG VẬN TẢI</a:t>
            </a:r>
            <a:br>
              <a:rPr lang="en-US" sz="800" b="1">
                <a:solidFill>
                  <a:srgbClr val="00B888"/>
                </a:solidFill>
              </a:rPr>
            </a:br>
            <a:r>
              <a:rPr lang="en-US" sz="800" b="1">
                <a:solidFill>
                  <a:schemeClr val="accent2"/>
                </a:solidFill>
              </a:rPr>
              <a:t>----------&amp;&amp;&amp;&amp;&amp;---------</a:t>
            </a:r>
          </a:p>
        </p:txBody>
      </p:sp>
      <p:sp>
        <p:nvSpPr>
          <p:cNvPr id="40967" name="Rectangle 7"/>
          <p:cNvSpPr>
            <a:spLocks noChangeArrowheads="1"/>
          </p:cNvSpPr>
          <p:nvPr/>
        </p:nvSpPr>
        <p:spPr bwMode="auto">
          <a:xfrm>
            <a:off x="762000" y="3581400"/>
            <a:ext cx="7620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prstTxWarp prst="textFadeUp">
              <a:avLst/>
            </a:prstTxWarp>
          </a:bodyPr>
          <a:lstStyle/>
          <a:p>
            <a:pPr algn="ctr">
              <a:defRPr/>
            </a:pPr>
            <a:r>
              <a:rPr lang="de-DE" altLang="zh-CN" sz="1400" b="1" u="sng">
                <a:solidFill>
                  <a:srgbClr val="CC0066"/>
                </a:solidFill>
                <a:ea typeface="SimSun" pitchFamily="2" charset="-122"/>
              </a:rPr>
              <a:t>CHƯƠNG 4: </a:t>
            </a:r>
            <a:br>
              <a:rPr lang="de-DE" altLang="zh-CN" sz="1400" b="1">
                <a:solidFill>
                  <a:srgbClr val="CC0066"/>
                </a:solidFill>
                <a:ea typeface="SimSun" pitchFamily="2" charset="-122"/>
              </a:rPr>
            </a:br>
            <a:r>
              <a:rPr lang="de-DE" altLang="zh-CN" sz="1400" b="1">
                <a:solidFill>
                  <a:srgbClr val="CC0066"/>
                </a:solidFill>
                <a:ea typeface="SimSun" pitchFamily="2" charset="-122"/>
              </a:rPr>
              <a:t>LẬP TRÌNH CCS CHO </a:t>
            </a:r>
          </a:p>
          <a:p>
            <a:pPr algn="ctr">
              <a:defRPr/>
            </a:pPr>
            <a:r>
              <a:rPr lang="de-DE" altLang="zh-CN" sz="1400" b="1">
                <a:solidFill>
                  <a:srgbClr val="CC0066"/>
                </a:solidFill>
                <a:ea typeface="SimSun" pitchFamily="2" charset="-122"/>
              </a:rPr>
              <a:t>VI ĐIỀU KHIỂN PIC16F877A</a:t>
            </a:r>
            <a:endParaRPr lang="en-US" altLang="zh-CN" sz="1400" b="1">
              <a:solidFill>
                <a:srgbClr val="CC0066"/>
              </a:solidFill>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p:cTn id="7" dur="1000" fill="hold"/>
                                        <p:tgtEl>
                                          <p:spTgt spid="40964"/>
                                        </p:tgtEl>
                                        <p:attrNameLst>
                                          <p:attrName>ppt_w</p:attrName>
                                        </p:attrNameLst>
                                      </p:cBhvr>
                                      <p:tavLst>
                                        <p:tav tm="0">
                                          <p:val>
                                            <p:fltVal val="0"/>
                                          </p:val>
                                        </p:tav>
                                        <p:tav tm="100000">
                                          <p:val>
                                            <p:strVal val="#ppt_w"/>
                                          </p:val>
                                        </p:tav>
                                      </p:tavLst>
                                    </p:anim>
                                    <p:anim calcmode="lin" valueType="num">
                                      <p:cBhvr>
                                        <p:cTn id="8" dur="1000" fill="hold"/>
                                        <p:tgtEl>
                                          <p:spTgt spid="40964"/>
                                        </p:tgtEl>
                                        <p:attrNameLst>
                                          <p:attrName>ppt_h</p:attrName>
                                        </p:attrNameLst>
                                      </p:cBhvr>
                                      <p:tavLst>
                                        <p:tav tm="0">
                                          <p:val>
                                            <p:fltVal val="0"/>
                                          </p:val>
                                        </p:tav>
                                        <p:tav tm="100000">
                                          <p:val>
                                            <p:strVal val="#ppt_h"/>
                                          </p:val>
                                        </p:tav>
                                      </p:tavLst>
                                    </p:anim>
                                    <p:anim calcmode="lin" valueType="num">
                                      <p:cBhvr>
                                        <p:cTn id="9" dur="1000" fill="hold"/>
                                        <p:tgtEl>
                                          <p:spTgt spid="40964"/>
                                        </p:tgtEl>
                                        <p:attrNameLst>
                                          <p:attrName>style.rotation</p:attrName>
                                        </p:attrNameLst>
                                      </p:cBhvr>
                                      <p:tavLst>
                                        <p:tav tm="0">
                                          <p:val>
                                            <p:fltVal val="90"/>
                                          </p:val>
                                        </p:tav>
                                        <p:tav tm="100000">
                                          <p:val>
                                            <p:fltVal val="0"/>
                                          </p:val>
                                        </p:tav>
                                      </p:tavLst>
                                    </p:anim>
                                    <p:animEffect transition="in" filter="fade">
                                      <p:cBhvr>
                                        <p:cTn id="10" dur="1000"/>
                                        <p:tgtEl>
                                          <p:spTgt spid="40964"/>
                                        </p:tgtEl>
                                      </p:cBhvr>
                                    </p:animEffect>
                                  </p:childTnLst>
                                </p:cTn>
                              </p:par>
                            </p:childTnLst>
                          </p:cTn>
                        </p:par>
                        <p:par>
                          <p:cTn id="11" fill="hold" nodeType="afterGroup">
                            <p:stCondLst>
                              <p:cond delay="1000"/>
                            </p:stCondLst>
                            <p:childTnLst>
                              <p:par>
                                <p:cTn id="12" presetID="3" presetClass="entr" presetSubtype="10" fill="hold" grpId="0" nodeType="afterEffect">
                                  <p:stCondLst>
                                    <p:cond delay="0"/>
                                  </p:stCondLst>
                                  <p:childTnLst>
                                    <p:set>
                                      <p:cBhvr>
                                        <p:cTn id="13" dur="1" fill="hold">
                                          <p:stCondLst>
                                            <p:cond delay="0"/>
                                          </p:stCondLst>
                                        </p:cTn>
                                        <p:tgtEl>
                                          <p:spTgt spid="40962"/>
                                        </p:tgtEl>
                                        <p:attrNameLst>
                                          <p:attrName>style.visibility</p:attrName>
                                        </p:attrNameLst>
                                      </p:cBhvr>
                                      <p:to>
                                        <p:strVal val="visible"/>
                                      </p:to>
                                    </p:set>
                                    <p:animEffect transition="in" filter="blinds(horizontal)">
                                      <p:cBhvr>
                                        <p:cTn id="14" dur="500"/>
                                        <p:tgtEl>
                                          <p:spTgt spid="40962"/>
                                        </p:tgtEl>
                                      </p:cBhvr>
                                    </p:animEffect>
                                  </p:childTnLst>
                                </p:cTn>
                              </p:par>
                            </p:childTnLst>
                          </p:cTn>
                        </p:par>
                        <p:par>
                          <p:cTn id="15" fill="hold" nodeType="afterGroup">
                            <p:stCondLst>
                              <p:cond delay="1500"/>
                            </p:stCondLst>
                            <p:childTnLst>
                              <p:par>
                                <p:cTn id="16" presetID="4" presetClass="entr" presetSubtype="16" fill="hold" nodeType="afterEffect">
                                  <p:stCondLst>
                                    <p:cond delay="0"/>
                                  </p:stCondLst>
                                  <p:childTnLst>
                                    <p:set>
                                      <p:cBhvr>
                                        <p:cTn id="17" dur="1" fill="hold">
                                          <p:stCondLst>
                                            <p:cond delay="0"/>
                                          </p:stCondLst>
                                        </p:cTn>
                                        <p:tgtEl>
                                          <p:spTgt spid="40967"/>
                                        </p:tgtEl>
                                        <p:attrNameLst>
                                          <p:attrName>style.visibility</p:attrName>
                                        </p:attrNameLst>
                                      </p:cBhvr>
                                      <p:to>
                                        <p:strVal val="visible"/>
                                      </p:to>
                                    </p:set>
                                    <p:animEffect transition="in" filter="box(in)">
                                      <p:cBhvr>
                                        <p:cTn id="18"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CÁC HÀM VÀO/RA DỮ LIỆU</a:t>
            </a:r>
            <a:endParaRPr lang="en-US" dirty="0"/>
          </a:p>
        </p:txBody>
      </p:sp>
      <p:sp>
        <p:nvSpPr>
          <p:cNvPr id="3" name="Content Placeholder 2"/>
          <p:cNvSpPr>
            <a:spLocks noGrp="1"/>
          </p:cNvSpPr>
          <p:nvPr>
            <p:ph idx="1"/>
          </p:nvPr>
        </p:nvSpPr>
        <p:spPr>
          <a:xfrm>
            <a:off x="228600" y="1295400"/>
            <a:ext cx="8534400" cy="5562600"/>
          </a:xfrm>
        </p:spPr>
        <p:txBody>
          <a:bodyPr/>
          <a:lstStyle/>
          <a:p>
            <a:pPr>
              <a:buFont typeface="+mj-lt"/>
              <a:buAutoNum type="arabicPeriod"/>
            </a:pPr>
            <a:r>
              <a:rPr lang="en-US" sz="1600"/>
              <a:t>#include&lt;16F877A.h&gt; </a:t>
            </a:r>
          </a:p>
          <a:p>
            <a:pPr>
              <a:buFont typeface="+mj-lt"/>
              <a:buAutoNum type="arabicPeriod"/>
            </a:pPr>
            <a:r>
              <a:rPr lang="en-US" sz="1600"/>
              <a:t>#FUSES XT,NOWDT,PUT,NOPROTECT,NOBROWNOUT,NOLVP </a:t>
            </a:r>
          </a:p>
          <a:p>
            <a:pPr>
              <a:buFont typeface="+mj-lt"/>
              <a:buAutoNum type="arabicPeriod"/>
            </a:pPr>
            <a:r>
              <a:rPr lang="en-US" sz="1600" i="1">
                <a:solidFill>
                  <a:srgbClr val="00B050"/>
                </a:solidFill>
              </a:rPr>
              <a:t>/* XT: su dung thach anh tan so thap (=4mhz)</a:t>
            </a:r>
          </a:p>
          <a:p>
            <a:pPr>
              <a:buFont typeface="+mj-lt"/>
              <a:buAutoNum type="arabicPeriod"/>
            </a:pPr>
            <a:r>
              <a:rPr lang="en-US" sz="1600" i="1">
                <a:solidFill>
                  <a:srgbClr val="00B050"/>
                </a:solidFill>
              </a:rPr>
              <a:t>NOWDT:khong su dung che do Watch Dog Timer </a:t>
            </a:r>
          </a:p>
          <a:p>
            <a:pPr>
              <a:buFont typeface="+mj-lt"/>
              <a:buAutoNum type="arabicPeriod"/>
            </a:pPr>
            <a:r>
              <a:rPr lang="en-US" sz="1600" i="1">
                <a:solidFill>
                  <a:srgbClr val="00B050"/>
                </a:solidFill>
              </a:rPr>
              <a:t>PUT(power up timer): chon che do lam viec cho pic khi dien ap da on dinh</a:t>
            </a:r>
          </a:p>
          <a:p>
            <a:pPr>
              <a:buFont typeface="+mj-lt"/>
              <a:buAutoNum type="arabicPeriod"/>
            </a:pPr>
            <a:r>
              <a:rPr lang="en-US" sz="1600" i="1">
                <a:solidFill>
                  <a:srgbClr val="00B050"/>
                </a:solidFill>
              </a:rPr>
              <a:t>NOPROTECT : khong cho phep doc lai ma chuong trinh trong chip </a:t>
            </a:r>
          </a:p>
          <a:p>
            <a:pPr>
              <a:buFont typeface="+mj-lt"/>
              <a:buAutoNum type="arabicPeriod"/>
            </a:pPr>
            <a:r>
              <a:rPr lang="en-US" sz="1600" i="1">
                <a:solidFill>
                  <a:srgbClr val="00B050"/>
                </a:solidFill>
              </a:rPr>
              <a:t>NOBROWNOUT : khong reset lai pic khi bi sut ap </a:t>
            </a:r>
          </a:p>
          <a:p>
            <a:pPr>
              <a:buFont typeface="+mj-lt"/>
              <a:buAutoNum type="arabicPeriod"/>
            </a:pPr>
            <a:r>
              <a:rPr lang="en-US" sz="1600" i="1">
                <a:solidFill>
                  <a:srgbClr val="00B050"/>
                </a:solidFill>
              </a:rPr>
              <a:t>NOLVP(low voltage programming) : ?? */ </a:t>
            </a:r>
          </a:p>
          <a:p>
            <a:pPr>
              <a:buFont typeface="+mj-lt"/>
              <a:buAutoNum type="arabicPeriod"/>
            </a:pPr>
            <a:r>
              <a:rPr lang="en-US" sz="1600"/>
              <a:t>#USE DELAY(CLOCK=4000000) </a:t>
            </a:r>
          </a:p>
          <a:p>
            <a:pPr>
              <a:buFont typeface="+mj-lt"/>
              <a:buAutoNum type="arabicPeriod"/>
            </a:pPr>
            <a:r>
              <a:rPr lang="en-US" sz="1600"/>
              <a:t>#USE FAST_IO(D) </a:t>
            </a:r>
          </a:p>
          <a:p>
            <a:pPr>
              <a:buFont typeface="+mj-lt"/>
              <a:buAutoNum type="arabicPeriod"/>
            </a:pPr>
            <a:r>
              <a:rPr lang="en-US" sz="1600"/>
              <a:t>void main() </a:t>
            </a:r>
          </a:p>
          <a:p>
            <a:pPr>
              <a:buFont typeface="+mj-lt"/>
              <a:buAutoNum type="arabicPeriod"/>
            </a:pPr>
            <a:r>
              <a:rPr lang="en-US" sz="1600"/>
              <a:t>{ set_tris_b(0); </a:t>
            </a:r>
          </a:p>
          <a:p>
            <a:pPr>
              <a:buFont typeface="+mj-lt"/>
              <a:buAutoNum type="arabicPeriod"/>
            </a:pPr>
            <a:r>
              <a:rPr lang="en-US" sz="1600"/>
              <a:t>      while(true) //tao vong lap vo tan </a:t>
            </a:r>
          </a:p>
          <a:p>
            <a:pPr>
              <a:buFont typeface="+mj-lt"/>
              <a:buAutoNum type="arabicPeriod"/>
            </a:pPr>
            <a:r>
              <a:rPr lang="en-US" sz="1600"/>
              <a:t>        { output_high(PIN_D0); delay_ms(500); </a:t>
            </a:r>
          </a:p>
          <a:p>
            <a:pPr>
              <a:buFont typeface="+mj-lt"/>
              <a:buAutoNum type="arabicPeriod"/>
            </a:pPr>
            <a:r>
              <a:rPr lang="en-US" sz="1600"/>
              <a:t>           output_low(PIN_D0); delay_ms(500); </a:t>
            </a:r>
          </a:p>
          <a:p>
            <a:pPr>
              <a:buFont typeface="+mj-lt"/>
              <a:buAutoNum type="arabicPeriod"/>
            </a:pPr>
            <a:r>
              <a:rPr lang="en-US" sz="1600"/>
              <a:t>           output_D(255); delay_ms(500); </a:t>
            </a:r>
          </a:p>
          <a:p>
            <a:pPr>
              <a:buFont typeface="+mj-lt"/>
              <a:buAutoNum type="arabicPeriod"/>
            </a:pPr>
            <a:r>
              <a:rPr lang="en-US" sz="1600"/>
              <a:t>            output_D(0); delay_ms(500); </a:t>
            </a:r>
          </a:p>
          <a:p>
            <a:pPr>
              <a:buFont typeface="+mj-lt"/>
              <a:buAutoNum type="arabicPeriod"/>
            </a:pPr>
            <a:r>
              <a:rPr lang="en-US" sz="1600"/>
              <a:t>         }</a:t>
            </a:r>
          </a:p>
          <a:p>
            <a:pPr>
              <a:buFont typeface="+mj-lt"/>
              <a:buAutoNum type="arabicPeriod"/>
            </a:pPr>
            <a:r>
              <a:rPr lang="en-US" sz="1600"/>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20</a:t>
            </a:fld>
            <a:endParaRPr lang="en-US"/>
          </a:p>
        </p:txBody>
      </p:sp>
    </p:spTree>
    <p:extLst>
      <p:ext uri="{BB962C8B-B14F-4D97-AF65-F5344CB8AC3E}">
        <p14:creationId xmlns:p14="http://schemas.microsoft.com/office/powerpoint/2010/main" val="13537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CÁC HÀM VÀO/RA DỮ LIỆU</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21</a:t>
            </a:fld>
            <a:endParaRPr lang="en-US"/>
          </a:p>
        </p:txBody>
      </p:sp>
      <p:pic>
        <p:nvPicPr>
          <p:cNvPr id="99330" name="Picture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1279264"/>
            <a:ext cx="6705600" cy="510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30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endParaRPr lang="en-US"/>
          </a:p>
        </p:txBody>
      </p:sp>
      <p:sp>
        <p:nvSpPr>
          <p:cNvPr id="31747" name="Content Placeholder 2"/>
          <p:cNvSpPr>
            <a:spLocks noGrp="1"/>
          </p:cNvSpPr>
          <p:nvPr>
            <p:ph idx="1"/>
          </p:nvPr>
        </p:nvSpPr>
        <p:spPr/>
        <p:txBody>
          <a:bodyPr/>
          <a:lstStyle/>
          <a:p>
            <a:endParaRPr lang="en-US"/>
          </a:p>
        </p:txBody>
      </p:sp>
      <p:sp>
        <p:nvSpPr>
          <p:cNvPr id="3174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317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62AE4C9-FE8C-4AEE-9D0C-CCA460D9E440}" type="slidenum">
              <a:rPr lang="en-US" smtClean="0">
                <a:solidFill>
                  <a:srgbClr val="00B888"/>
                </a:solidFill>
              </a:rPr>
              <a:pPr eaLnBrk="1" hangingPunct="1"/>
              <a:t>22</a:t>
            </a:fld>
            <a:endParaRPr lang="en-US">
              <a:solidFill>
                <a:srgbClr val="00B888"/>
              </a:solidFill>
            </a:endParaRPr>
          </a:p>
        </p:txBody>
      </p:sp>
      <p:pic>
        <p:nvPicPr>
          <p:cNvPr id="317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8738"/>
            <a:ext cx="9439275" cy="675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CÁC HÀM VÀO/RA DỮ LIỆU</a:t>
            </a:r>
          </a:p>
        </p:txBody>
      </p:sp>
      <p:sp>
        <p:nvSpPr>
          <p:cNvPr id="327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277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1003F451-FE44-48AE-8547-29C624688033}" type="slidenum">
              <a:rPr lang="en-US" altLang="en-US" smtClean="0">
                <a:solidFill>
                  <a:srgbClr val="00B888"/>
                </a:solidFill>
              </a:rPr>
              <a:pPr eaLnBrk="1" hangingPunct="1"/>
              <a:t>23</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Output_low</a:t>
            </a:r>
            <a:r>
              <a:rPr lang="en-US" dirty="0"/>
              <a:t>(pin), </a:t>
            </a:r>
            <a:r>
              <a:rPr lang="en-US" dirty="0" err="1"/>
              <a:t>Output_high</a:t>
            </a:r>
            <a:r>
              <a:rPr lang="en-US" dirty="0"/>
              <a:t>(pin)</a:t>
            </a:r>
          </a:p>
          <a:p>
            <a:pPr lvl="1">
              <a:defRPr/>
            </a:pPr>
            <a:r>
              <a:rPr lang="en-US" dirty="0" err="1">
                <a:ea typeface="+mn-ea"/>
              </a:rPr>
              <a:t>Dùng</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mức</a:t>
            </a:r>
            <a:r>
              <a:rPr lang="en-US" dirty="0">
                <a:ea typeface="+mn-ea"/>
              </a:rPr>
              <a:t> 0 (low, 0V) hay </a:t>
            </a:r>
            <a:r>
              <a:rPr lang="en-US" dirty="0" err="1">
                <a:ea typeface="+mn-ea"/>
              </a:rPr>
              <a:t>mức</a:t>
            </a:r>
            <a:r>
              <a:rPr lang="en-US" dirty="0">
                <a:ea typeface="+mn-ea"/>
              </a:rPr>
              <a:t> 1 (high, 5V) </a:t>
            </a:r>
            <a:r>
              <a:rPr lang="en-US" dirty="0" err="1">
                <a:ea typeface="+mn-ea"/>
              </a:rPr>
              <a:t>cho</a:t>
            </a:r>
            <a:r>
              <a:rPr lang="en-US" dirty="0">
                <a:ea typeface="+mn-ea"/>
              </a:rPr>
              <a:t> </a:t>
            </a:r>
            <a:r>
              <a:rPr lang="en-US" dirty="0" err="1">
                <a:ea typeface="+mn-ea"/>
              </a:rPr>
              <a:t>chân</a:t>
            </a:r>
            <a:r>
              <a:rPr lang="en-US" dirty="0">
                <a:ea typeface="+mn-ea"/>
              </a:rPr>
              <a:t> IC, pin </a:t>
            </a:r>
            <a:r>
              <a:rPr lang="en-US" dirty="0" err="1">
                <a:ea typeface="+mn-ea"/>
              </a:rPr>
              <a:t>chỉ</a:t>
            </a:r>
            <a:r>
              <a:rPr lang="en-US" dirty="0">
                <a:ea typeface="+mn-ea"/>
              </a:rPr>
              <a:t> </a:t>
            </a:r>
            <a:r>
              <a:rPr lang="en-US" dirty="0" err="1">
                <a:ea typeface="+mn-ea"/>
              </a:rPr>
              <a:t>vị</a:t>
            </a:r>
            <a:r>
              <a:rPr lang="en-US" dirty="0">
                <a:ea typeface="+mn-ea"/>
              </a:rPr>
              <a:t> </a:t>
            </a:r>
            <a:r>
              <a:rPr lang="en-US" dirty="0" err="1">
                <a:ea typeface="+mn-ea"/>
              </a:rPr>
              <a:t>trí</a:t>
            </a:r>
            <a:r>
              <a:rPr lang="en-US" dirty="0">
                <a:ea typeface="+mn-ea"/>
              </a:rPr>
              <a:t> </a:t>
            </a:r>
            <a:r>
              <a:rPr lang="en-US" dirty="0" err="1">
                <a:ea typeface="+mn-ea"/>
              </a:rPr>
              <a:t>chân</a:t>
            </a:r>
            <a:r>
              <a:rPr lang="en-US" dirty="0">
                <a:ea typeface="+mn-ea"/>
              </a:rPr>
              <a:t>. </a:t>
            </a: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sẽ</a:t>
            </a:r>
            <a:r>
              <a:rPr lang="en-US" dirty="0">
                <a:ea typeface="+mn-ea"/>
              </a:rPr>
              <a:t> </a:t>
            </a:r>
            <a:r>
              <a:rPr lang="en-US" dirty="0" err="1">
                <a:ea typeface="+mn-ea"/>
              </a:rPr>
              <a:t>đặt</a:t>
            </a:r>
            <a:r>
              <a:rPr lang="en-US" dirty="0">
                <a:ea typeface="+mn-ea"/>
              </a:rPr>
              <a:t> pin </a:t>
            </a:r>
            <a:r>
              <a:rPr lang="en-US" dirty="0" err="1">
                <a:ea typeface="+mn-ea"/>
              </a:rPr>
              <a:t>làm</a:t>
            </a:r>
            <a:r>
              <a:rPr lang="en-US" dirty="0">
                <a:ea typeface="+mn-ea"/>
              </a:rPr>
              <a:t> </a:t>
            </a:r>
            <a:r>
              <a:rPr lang="en-US" dirty="0" err="1">
                <a:ea typeface="+mn-ea"/>
              </a:rPr>
              <a:t>đầu</a:t>
            </a:r>
            <a:r>
              <a:rPr lang="en-US" dirty="0">
                <a:ea typeface="+mn-ea"/>
              </a:rPr>
              <a:t> </a:t>
            </a:r>
            <a:r>
              <a:rPr lang="en-US" dirty="0" err="1">
                <a:ea typeface="+mn-ea"/>
              </a:rPr>
              <a:t>ra</a:t>
            </a:r>
            <a:r>
              <a:rPr lang="en-US" dirty="0">
                <a:ea typeface="+mn-ea"/>
              </a:rPr>
              <a:t>, </a:t>
            </a:r>
            <a:r>
              <a:rPr lang="en-US" dirty="0" err="1">
                <a:ea typeface="+mn-ea"/>
              </a:rPr>
              <a:t>dài</a:t>
            </a:r>
            <a:r>
              <a:rPr lang="en-US" dirty="0">
                <a:ea typeface="+mn-ea"/>
              </a:rPr>
              <a:t> 2-4 </a:t>
            </a:r>
            <a:r>
              <a:rPr lang="en-US" dirty="0" err="1">
                <a:ea typeface="+mn-ea"/>
              </a:rPr>
              <a:t>chu</a:t>
            </a:r>
            <a:r>
              <a:rPr lang="en-US" dirty="0">
                <a:ea typeface="+mn-ea"/>
              </a:rPr>
              <a:t> </a:t>
            </a:r>
            <a:r>
              <a:rPr lang="en-US" dirty="0" err="1">
                <a:ea typeface="+mn-ea"/>
              </a:rPr>
              <a:t>kỳ</a:t>
            </a:r>
            <a:r>
              <a:rPr lang="en-US" dirty="0">
                <a:ea typeface="+mn-ea"/>
              </a:rPr>
              <a:t> </a:t>
            </a:r>
            <a:r>
              <a:rPr lang="en-US" dirty="0" err="1">
                <a:ea typeface="+mn-ea"/>
              </a:rPr>
              <a:t>máy</a:t>
            </a:r>
            <a:r>
              <a:rPr lang="en-US" dirty="0">
                <a:ea typeface="+mn-ea"/>
              </a:rPr>
              <a:t>. </a:t>
            </a:r>
          </a:p>
          <a:p>
            <a:pPr lvl="1">
              <a:defRPr/>
            </a:pPr>
            <a:r>
              <a:rPr lang="en-US" dirty="0">
                <a:ea typeface="+mn-ea"/>
              </a:rPr>
              <a:t>VD: </a:t>
            </a:r>
            <a:r>
              <a:rPr lang="en-US" dirty="0" err="1">
                <a:ea typeface="+mn-ea"/>
              </a:rPr>
              <a:t>Chương</a:t>
            </a:r>
            <a:r>
              <a:rPr lang="en-US" dirty="0">
                <a:ea typeface="+mn-ea"/>
              </a:rPr>
              <a:t> </a:t>
            </a:r>
            <a:r>
              <a:rPr lang="en-US" dirty="0" err="1">
                <a:ea typeface="+mn-ea"/>
              </a:rPr>
              <a:t>trình</a:t>
            </a:r>
            <a:r>
              <a:rPr lang="en-US" dirty="0">
                <a:ea typeface="+mn-ea"/>
              </a:rPr>
              <a:t> </a:t>
            </a:r>
            <a:r>
              <a:rPr lang="en-US" dirty="0" err="1">
                <a:ea typeface="+mn-ea"/>
              </a:rPr>
              <a:t>sau</a:t>
            </a:r>
            <a:r>
              <a:rPr lang="en-US" dirty="0">
                <a:ea typeface="+mn-ea"/>
              </a:rPr>
              <a:t> </a:t>
            </a:r>
            <a:r>
              <a:rPr lang="en-US" dirty="0" err="1">
                <a:ea typeface="+mn-ea"/>
              </a:rPr>
              <a:t>xuất</a:t>
            </a:r>
            <a:r>
              <a:rPr lang="en-US" dirty="0">
                <a:ea typeface="+mn-ea"/>
              </a:rPr>
              <a:t> </a:t>
            </a:r>
            <a:r>
              <a:rPr lang="en-US" dirty="0" err="1">
                <a:ea typeface="+mn-ea"/>
              </a:rPr>
              <a:t>xung</a:t>
            </a:r>
            <a:r>
              <a:rPr lang="en-US" dirty="0">
                <a:ea typeface="+mn-ea"/>
              </a:rPr>
              <a:t> </a:t>
            </a:r>
            <a:r>
              <a:rPr lang="en-US" dirty="0" err="1">
                <a:ea typeface="+mn-ea"/>
              </a:rPr>
              <a:t>vuông</a:t>
            </a:r>
            <a:r>
              <a:rPr lang="en-US" dirty="0">
                <a:ea typeface="+mn-ea"/>
              </a:rPr>
              <a:t> </a:t>
            </a:r>
            <a:r>
              <a:rPr lang="en-US" dirty="0" err="1">
                <a:ea typeface="+mn-ea"/>
              </a:rPr>
              <a:t>chu</a:t>
            </a:r>
            <a:r>
              <a:rPr lang="en-US" dirty="0">
                <a:ea typeface="+mn-ea"/>
              </a:rPr>
              <a:t> </a:t>
            </a:r>
            <a:r>
              <a:rPr lang="en-US" dirty="0" err="1">
                <a:ea typeface="+mn-ea"/>
              </a:rPr>
              <a:t>kỳ</a:t>
            </a:r>
            <a:r>
              <a:rPr lang="en-US" dirty="0">
                <a:ea typeface="+mn-ea"/>
              </a:rPr>
              <a:t> 1s, duty = 50% </a:t>
            </a:r>
            <a:r>
              <a:rPr lang="en-US" dirty="0" err="1">
                <a:ea typeface="+mn-ea"/>
              </a:rPr>
              <a:t>ra</a:t>
            </a:r>
            <a:r>
              <a:rPr lang="en-US" dirty="0">
                <a:ea typeface="+mn-ea"/>
              </a:rPr>
              <a:t> </a:t>
            </a:r>
            <a:r>
              <a:rPr lang="en-US" dirty="0" err="1">
                <a:ea typeface="+mn-ea"/>
              </a:rPr>
              <a:t>chân</a:t>
            </a:r>
            <a:r>
              <a:rPr lang="en-US" dirty="0">
                <a:ea typeface="+mn-ea"/>
              </a:rPr>
              <a:t> B0, </a:t>
            </a:r>
            <a:r>
              <a:rPr lang="en-US" dirty="0" err="1">
                <a:ea typeface="+mn-ea"/>
              </a:rPr>
              <a:t>Nối</a:t>
            </a:r>
            <a:r>
              <a:rPr lang="en-US" dirty="0">
                <a:ea typeface="+mn-ea"/>
              </a:rPr>
              <a:t> B0 </a:t>
            </a:r>
            <a:r>
              <a:rPr lang="en-US" dirty="0" err="1">
                <a:ea typeface="+mn-ea"/>
              </a:rPr>
              <a:t>với</a:t>
            </a:r>
            <a:r>
              <a:rPr lang="en-US" dirty="0">
                <a:ea typeface="+mn-ea"/>
              </a:rPr>
              <a:t> 1 LED </a:t>
            </a:r>
            <a:r>
              <a:rPr lang="en-US" dirty="0" err="1">
                <a:ea typeface="+mn-ea"/>
              </a:rPr>
              <a:t>sẽ</a:t>
            </a:r>
            <a:r>
              <a:rPr lang="en-US" dirty="0">
                <a:ea typeface="+mn-ea"/>
              </a:rPr>
              <a:t> </a:t>
            </a:r>
            <a:r>
              <a:rPr lang="en-US" dirty="0" err="1">
                <a:ea typeface="+mn-ea"/>
              </a:rPr>
              <a:t>làm</a:t>
            </a:r>
            <a:r>
              <a:rPr lang="en-US" dirty="0">
                <a:ea typeface="+mn-ea"/>
              </a:rPr>
              <a:t> </a:t>
            </a:r>
            <a:r>
              <a:rPr lang="en-US" dirty="0" err="1">
                <a:ea typeface="+mn-ea"/>
              </a:rPr>
              <a:t>nhấp</a:t>
            </a:r>
            <a:r>
              <a:rPr lang="en-US" dirty="0">
                <a:ea typeface="+mn-ea"/>
              </a:rPr>
              <a:t> </a:t>
            </a:r>
            <a:r>
              <a:rPr lang="en-US" dirty="0" err="1">
                <a:ea typeface="+mn-ea"/>
              </a:rPr>
              <a:t>nháy</a:t>
            </a:r>
            <a:r>
              <a:rPr lang="en-US" dirty="0">
                <a:ea typeface="+mn-ea"/>
              </a:rPr>
              <a:t> LED.</a:t>
            </a:r>
          </a:p>
          <a:p>
            <a:pPr lvl="2">
              <a:buFont typeface="Courier New" pitchFamily="49" charset="0"/>
              <a:buNone/>
              <a:defRPr/>
            </a:pPr>
            <a:r>
              <a:rPr lang="de-DE" sz="1600" i="1">
                <a:ea typeface="+mn-ea"/>
              </a:rPr>
              <a:t>#Include&lt;16F877A.h</a:t>
            </a:r>
            <a:r>
              <a:rPr lang="de-DE" sz="1600" i="1" dirty="0">
                <a:ea typeface="+mn-ea"/>
              </a:rPr>
              <a:t>&gt;          //Khai bao su dung vi dieu </a:t>
            </a:r>
            <a:r>
              <a:rPr lang="de-DE" sz="1600" i="1">
                <a:ea typeface="+mn-ea"/>
              </a:rPr>
              <a:t>khien PIC16F877A</a:t>
            </a:r>
            <a:endParaRPr lang="en-US" sz="1600" dirty="0">
              <a:ea typeface="+mn-ea"/>
            </a:endParaRPr>
          </a:p>
          <a:p>
            <a:pPr lvl="2">
              <a:buFont typeface="Courier New" pitchFamily="49" charset="0"/>
              <a:buNone/>
              <a:defRPr/>
            </a:pPr>
            <a:r>
              <a:rPr lang="de-DE" sz="1600" i="1" dirty="0">
                <a:ea typeface="+mn-ea"/>
              </a:rPr>
              <a:t>#Use delay(clock=12000000)//Su dung bo dao dong thach anh 12MHz</a:t>
            </a:r>
            <a:endParaRPr lang="en-US" sz="1600" dirty="0">
              <a:ea typeface="+mn-ea"/>
            </a:endParaRPr>
          </a:p>
          <a:p>
            <a:pPr lvl="2">
              <a:buFont typeface="Courier New" pitchFamily="49" charset="0"/>
              <a:buNone/>
              <a:defRPr/>
            </a:pPr>
            <a:r>
              <a:rPr lang="de-DE" sz="1600" i="1" dirty="0">
                <a:ea typeface="+mn-ea"/>
              </a:rPr>
              <a:t>Void Main()	          //Chuong trinh chinh</a:t>
            </a:r>
            <a:endParaRPr lang="en-US" sz="1600" dirty="0">
              <a:ea typeface="+mn-ea"/>
            </a:endParaRPr>
          </a:p>
          <a:p>
            <a:pPr lvl="2">
              <a:buFont typeface="Courier New" pitchFamily="49" charset="0"/>
              <a:buNone/>
              <a:defRPr/>
            </a:pPr>
            <a:r>
              <a:rPr lang="de-DE" sz="1600" i="1" dirty="0">
                <a:ea typeface="+mn-ea"/>
              </a:rPr>
              <a:t>{	While(1)	//Vong lap vo han</a:t>
            </a:r>
            <a:endParaRPr lang="en-US" sz="1600" dirty="0">
              <a:ea typeface="+mn-ea"/>
            </a:endParaRPr>
          </a:p>
          <a:p>
            <a:pPr lvl="2">
              <a:buFont typeface="Courier New" pitchFamily="49" charset="0"/>
              <a:buNone/>
              <a:defRPr/>
            </a:pPr>
            <a:r>
              <a:rPr lang="de-DE" sz="1600" i="1" dirty="0">
                <a:ea typeface="+mn-ea"/>
              </a:rPr>
              <a:t>	{	Output_high(Pin_B0); //Sang LED noi voi chan B0</a:t>
            </a:r>
            <a:endParaRPr lang="en-US" sz="1600" dirty="0">
              <a:ea typeface="+mn-ea"/>
            </a:endParaRPr>
          </a:p>
          <a:p>
            <a:pPr lvl="2">
              <a:buFont typeface="Courier New" pitchFamily="49" charset="0"/>
              <a:buNone/>
              <a:defRPr/>
            </a:pPr>
            <a:r>
              <a:rPr lang="de-DE" sz="1600" i="1" dirty="0">
                <a:ea typeface="+mn-ea"/>
              </a:rPr>
              <a:t>		Delay_ms(500); 		//delay 500ms</a:t>
            </a:r>
            <a:endParaRPr lang="en-US" sz="1600" dirty="0">
              <a:ea typeface="+mn-ea"/>
            </a:endParaRPr>
          </a:p>
          <a:p>
            <a:pPr lvl="2">
              <a:buFont typeface="Courier New" pitchFamily="49" charset="0"/>
              <a:buNone/>
              <a:defRPr/>
            </a:pPr>
            <a:r>
              <a:rPr lang="de-DE" sz="1600" i="1" dirty="0">
                <a:ea typeface="+mn-ea"/>
              </a:rPr>
              <a:t>		Output_low(Pin_B0);	//Tat LED noi voi chan B0</a:t>
            </a:r>
            <a:endParaRPr lang="en-US" sz="1600" dirty="0">
              <a:ea typeface="+mn-ea"/>
            </a:endParaRPr>
          </a:p>
          <a:p>
            <a:pPr lvl="2">
              <a:buFont typeface="Courier New" pitchFamily="49" charset="0"/>
              <a:buNone/>
              <a:defRPr/>
            </a:pPr>
            <a:r>
              <a:rPr lang="de-DE" sz="1600" i="1" dirty="0">
                <a:ea typeface="+mn-ea"/>
              </a:rPr>
              <a:t>		Delay_ms(500); 		//delay 500ms</a:t>
            </a:r>
            <a:endParaRPr lang="en-US" sz="1600" dirty="0">
              <a:ea typeface="+mn-ea"/>
            </a:endParaRPr>
          </a:p>
          <a:p>
            <a:pPr lvl="2">
              <a:buFont typeface="Courier New" pitchFamily="49" charset="0"/>
              <a:buNone/>
              <a:defRPr/>
            </a:pPr>
            <a:r>
              <a:rPr lang="de-DE" sz="1600" i="1" dirty="0">
                <a:ea typeface="+mn-ea"/>
              </a:rPr>
              <a:t>}</a:t>
            </a:r>
            <a:endParaRPr lang="en-US" sz="1600" dirty="0">
              <a:ea typeface="+mn-ea"/>
            </a:endParaRPr>
          </a:p>
          <a:p>
            <a:pPr lvl="2">
              <a:buFont typeface="Courier New" pitchFamily="49" charset="0"/>
              <a:buNone/>
              <a:defRPr/>
            </a:pPr>
            <a:r>
              <a:rPr lang="de-DE" sz="1600" i="1" dirty="0">
                <a:ea typeface="+mn-ea"/>
              </a:rPr>
              <a:t>}</a:t>
            </a:r>
            <a:endParaRPr lang="en-US" sz="1600" dirty="0">
              <a:ea typeface="+mn-ea"/>
            </a:endParaRPr>
          </a:p>
          <a:p>
            <a:pPr lvl="2">
              <a:buFont typeface="Courier New" pitchFamily="49" charset="0"/>
              <a:buNone/>
              <a:defRPr/>
            </a:pPr>
            <a:endParaRPr lang="en-US" sz="1600" b="1" i="1" dirty="0">
              <a:ea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endParaRPr lang="en-US"/>
          </a:p>
        </p:txBody>
      </p:sp>
      <p:sp>
        <p:nvSpPr>
          <p:cNvPr id="33795" name="Content Placeholder 2"/>
          <p:cNvSpPr>
            <a:spLocks noGrp="1"/>
          </p:cNvSpPr>
          <p:nvPr>
            <p:ph idx="1"/>
          </p:nvPr>
        </p:nvSpPr>
        <p:spPr/>
        <p:txBody>
          <a:bodyPr/>
          <a:lstStyle/>
          <a:p>
            <a:endParaRPr lang="en-US"/>
          </a:p>
        </p:txBody>
      </p:sp>
      <p:sp>
        <p:nvSpPr>
          <p:cNvPr id="337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3379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B51CA29-E072-4BD0-9690-ED17485F4B6E}" type="slidenum">
              <a:rPr lang="en-US" smtClean="0">
                <a:solidFill>
                  <a:srgbClr val="00B888"/>
                </a:solidFill>
              </a:rPr>
              <a:pPr eaLnBrk="1" hangingPunct="1"/>
              <a:t>24</a:t>
            </a:fld>
            <a:endParaRPr lang="en-US">
              <a:solidFill>
                <a:srgbClr val="00B888"/>
              </a:solidFill>
            </a:endParaRPr>
          </a:p>
        </p:txBody>
      </p:sp>
      <p:grpSp>
        <p:nvGrpSpPr>
          <p:cNvPr id="33798" name="Group 4"/>
          <p:cNvGrpSpPr>
            <a:grpSpLocks noChangeAspect="1"/>
          </p:cNvGrpSpPr>
          <p:nvPr/>
        </p:nvGrpSpPr>
        <p:grpSpPr bwMode="auto">
          <a:xfrm>
            <a:off x="2286000" y="1066800"/>
            <a:ext cx="5143500" cy="5118100"/>
            <a:chOff x="2527" y="1294"/>
            <a:chExt cx="6750" cy="6909"/>
          </a:xfrm>
        </p:grpSpPr>
        <p:sp>
          <p:nvSpPr>
            <p:cNvPr id="33799" name="AutoShape 5"/>
            <p:cNvSpPr>
              <a:spLocks noChangeAspect="1" noChangeArrowheads="1"/>
            </p:cNvSpPr>
            <p:nvPr/>
          </p:nvSpPr>
          <p:spPr bwMode="auto">
            <a:xfrm>
              <a:off x="2527" y="1294"/>
              <a:ext cx="6750" cy="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00" name="Rectangle 6"/>
            <p:cNvSpPr>
              <a:spLocks noChangeArrowheads="1"/>
            </p:cNvSpPr>
            <p:nvPr/>
          </p:nvSpPr>
          <p:spPr bwMode="auto">
            <a:xfrm>
              <a:off x="5077" y="3575"/>
              <a:ext cx="1950" cy="616"/>
            </a:xfrm>
            <a:prstGeom prst="rect">
              <a:avLst/>
            </a:prstGeom>
            <a:solidFill>
              <a:srgbClr val="FFFFFF"/>
            </a:solidFill>
            <a:ln w="9525">
              <a:solidFill>
                <a:srgbClr val="000000"/>
              </a:solidFill>
              <a:miter lim="800000"/>
              <a:headEnd/>
              <a:tailEnd/>
            </a:ln>
          </p:spPr>
          <p:txBody>
            <a:bodyPr/>
            <a:lstStyle/>
            <a:p>
              <a:pPr algn="ctr"/>
              <a:r>
                <a:rPr lang="en-US" sz="1200" b="1"/>
                <a:t>Sáng Led</a:t>
              </a:r>
              <a:endParaRPr lang="en-US"/>
            </a:p>
          </p:txBody>
        </p:sp>
        <p:sp>
          <p:nvSpPr>
            <p:cNvPr id="33801" name="Oval 7"/>
            <p:cNvSpPr>
              <a:spLocks noChangeArrowheads="1"/>
            </p:cNvSpPr>
            <p:nvPr/>
          </p:nvSpPr>
          <p:spPr bwMode="auto">
            <a:xfrm>
              <a:off x="4927" y="2032"/>
              <a:ext cx="2100" cy="926"/>
            </a:xfrm>
            <a:prstGeom prst="ellipse">
              <a:avLst/>
            </a:prstGeom>
            <a:solidFill>
              <a:srgbClr val="FFFFFF"/>
            </a:solidFill>
            <a:ln w="9525">
              <a:solidFill>
                <a:srgbClr val="000000"/>
              </a:solidFill>
              <a:round/>
              <a:headEnd/>
              <a:tailEnd/>
            </a:ln>
          </p:spPr>
          <p:txBody>
            <a:bodyPr/>
            <a:lstStyle/>
            <a:p>
              <a:r>
                <a:rPr lang="en-US" sz="1200">
                  <a:solidFill>
                    <a:srgbClr val="FF0000"/>
                  </a:solidFill>
                </a:rPr>
                <a:t>Chương trình </a:t>
              </a:r>
            </a:p>
            <a:p>
              <a:r>
                <a:rPr lang="en-US" sz="1200">
                  <a:solidFill>
                    <a:srgbClr val="FF0000"/>
                  </a:solidFill>
                </a:rPr>
                <a:t>      chính     </a:t>
              </a:r>
              <a:endParaRPr lang="en-US"/>
            </a:p>
          </p:txBody>
        </p:sp>
        <p:sp>
          <p:nvSpPr>
            <p:cNvPr id="33802" name="Rectangle 8"/>
            <p:cNvSpPr>
              <a:spLocks noChangeArrowheads="1"/>
            </p:cNvSpPr>
            <p:nvPr/>
          </p:nvSpPr>
          <p:spPr bwMode="auto">
            <a:xfrm>
              <a:off x="5077" y="4655"/>
              <a:ext cx="1950" cy="617"/>
            </a:xfrm>
            <a:prstGeom prst="rect">
              <a:avLst/>
            </a:prstGeom>
            <a:solidFill>
              <a:srgbClr val="FFFFFF"/>
            </a:solidFill>
            <a:ln w="9525">
              <a:solidFill>
                <a:srgbClr val="000000"/>
              </a:solidFill>
              <a:miter lim="800000"/>
              <a:headEnd/>
              <a:tailEnd/>
            </a:ln>
          </p:spPr>
          <p:txBody>
            <a:bodyPr/>
            <a:lstStyle/>
            <a:p>
              <a:pPr algn="ctr"/>
              <a:r>
                <a:rPr lang="en-US" sz="1200" b="1"/>
                <a:t>Trễ 0.5 giây</a:t>
              </a:r>
              <a:endParaRPr lang="en-US"/>
            </a:p>
          </p:txBody>
        </p:sp>
        <p:sp>
          <p:nvSpPr>
            <p:cNvPr id="33803" name="Rectangle 9"/>
            <p:cNvSpPr>
              <a:spLocks noChangeArrowheads="1"/>
            </p:cNvSpPr>
            <p:nvPr/>
          </p:nvSpPr>
          <p:spPr bwMode="auto">
            <a:xfrm>
              <a:off x="5077" y="5735"/>
              <a:ext cx="1950" cy="619"/>
            </a:xfrm>
            <a:prstGeom prst="rect">
              <a:avLst/>
            </a:prstGeom>
            <a:solidFill>
              <a:srgbClr val="FFFFFF"/>
            </a:solidFill>
            <a:ln w="9525">
              <a:solidFill>
                <a:srgbClr val="000000"/>
              </a:solidFill>
              <a:miter lim="800000"/>
              <a:headEnd/>
              <a:tailEnd/>
            </a:ln>
          </p:spPr>
          <p:txBody>
            <a:bodyPr/>
            <a:lstStyle/>
            <a:p>
              <a:pPr algn="ctr"/>
              <a:r>
                <a:rPr lang="en-US" sz="1200" b="1"/>
                <a:t>Tắt Led</a:t>
              </a:r>
              <a:endParaRPr lang="en-US"/>
            </a:p>
          </p:txBody>
        </p:sp>
        <p:sp>
          <p:nvSpPr>
            <p:cNvPr id="33804" name="Rectangle 10"/>
            <p:cNvSpPr>
              <a:spLocks noChangeArrowheads="1"/>
            </p:cNvSpPr>
            <p:nvPr/>
          </p:nvSpPr>
          <p:spPr bwMode="auto">
            <a:xfrm>
              <a:off x="5077" y="6815"/>
              <a:ext cx="1950" cy="618"/>
            </a:xfrm>
            <a:prstGeom prst="rect">
              <a:avLst/>
            </a:prstGeom>
            <a:solidFill>
              <a:srgbClr val="FFFFFF"/>
            </a:solidFill>
            <a:ln w="9525">
              <a:solidFill>
                <a:srgbClr val="000000"/>
              </a:solidFill>
              <a:miter lim="800000"/>
              <a:headEnd/>
              <a:tailEnd/>
            </a:ln>
          </p:spPr>
          <p:txBody>
            <a:bodyPr/>
            <a:lstStyle/>
            <a:p>
              <a:pPr algn="ctr"/>
              <a:r>
                <a:rPr lang="en-US" sz="1200" b="1"/>
                <a:t>Trễ 0.5 giây</a:t>
              </a:r>
              <a:endParaRPr lang="en-US"/>
            </a:p>
          </p:txBody>
        </p:sp>
        <p:sp>
          <p:nvSpPr>
            <p:cNvPr id="33805" name="Line 11"/>
            <p:cNvSpPr>
              <a:spLocks noChangeShapeType="1"/>
            </p:cNvSpPr>
            <p:nvPr/>
          </p:nvSpPr>
          <p:spPr bwMode="auto">
            <a:xfrm>
              <a:off x="5977" y="4192"/>
              <a:ext cx="0" cy="4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6" name="Line 12"/>
            <p:cNvSpPr>
              <a:spLocks noChangeShapeType="1"/>
            </p:cNvSpPr>
            <p:nvPr/>
          </p:nvSpPr>
          <p:spPr bwMode="auto">
            <a:xfrm>
              <a:off x="5977" y="5272"/>
              <a:ext cx="0" cy="4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7" name="Line 13"/>
            <p:cNvSpPr>
              <a:spLocks noChangeShapeType="1"/>
            </p:cNvSpPr>
            <p:nvPr/>
          </p:nvSpPr>
          <p:spPr bwMode="auto">
            <a:xfrm>
              <a:off x="5977" y="6352"/>
              <a:ext cx="0" cy="4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8" name="Line 14"/>
            <p:cNvSpPr>
              <a:spLocks noChangeShapeType="1"/>
            </p:cNvSpPr>
            <p:nvPr/>
          </p:nvSpPr>
          <p:spPr bwMode="auto">
            <a:xfrm>
              <a:off x="5977" y="2958"/>
              <a:ext cx="0" cy="61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9" name="Line 15"/>
            <p:cNvSpPr>
              <a:spLocks noChangeShapeType="1"/>
            </p:cNvSpPr>
            <p:nvPr/>
          </p:nvSpPr>
          <p:spPr bwMode="auto">
            <a:xfrm>
              <a:off x="5977" y="7432"/>
              <a:ext cx="0" cy="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0" name="Line 16"/>
            <p:cNvSpPr>
              <a:spLocks noChangeShapeType="1"/>
            </p:cNvSpPr>
            <p:nvPr/>
          </p:nvSpPr>
          <p:spPr bwMode="auto">
            <a:xfrm flipH="1">
              <a:off x="4027" y="7895"/>
              <a:ext cx="1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1" name="Line 17"/>
            <p:cNvSpPr>
              <a:spLocks noChangeShapeType="1"/>
            </p:cNvSpPr>
            <p:nvPr/>
          </p:nvSpPr>
          <p:spPr bwMode="auto">
            <a:xfrm flipV="1">
              <a:off x="4027" y="3266"/>
              <a:ext cx="0" cy="46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2" name="Line 18"/>
            <p:cNvSpPr>
              <a:spLocks noChangeShapeType="1"/>
            </p:cNvSpPr>
            <p:nvPr/>
          </p:nvSpPr>
          <p:spPr bwMode="auto">
            <a:xfrm>
              <a:off x="4027" y="3266"/>
              <a:ext cx="19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CÁC HÀM VÀO/RA DỮ LIỆU</a:t>
            </a:r>
          </a:p>
        </p:txBody>
      </p:sp>
      <p:sp>
        <p:nvSpPr>
          <p:cNvPr id="3481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482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12994FD-A6D2-4C4E-A19E-36BDD9D51E9C}" type="slidenum">
              <a:rPr lang="en-US" altLang="en-US" smtClean="0">
                <a:solidFill>
                  <a:srgbClr val="00B888"/>
                </a:solidFill>
              </a:rPr>
              <a:pPr eaLnBrk="1" hangingPunct="1"/>
              <a:t>25</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Output_bit</a:t>
            </a:r>
            <a:r>
              <a:rPr lang="en-US" dirty="0"/>
              <a:t>(Pin, Value)</a:t>
            </a:r>
          </a:p>
          <a:p>
            <a:pPr lvl="1">
              <a:defRPr/>
            </a:pPr>
            <a:r>
              <a:rPr lang="en-US" i="1" dirty="0">
                <a:ea typeface="+mn-ea"/>
              </a:rPr>
              <a:t>Pin</a:t>
            </a:r>
            <a:r>
              <a:rPr lang="en-US" dirty="0">
                <a:ea typeface="+mn-ea"/>
              </a:rPr>
              <a:t>: </a:t>
            </a:r>
            <a:r>
              <a:rPr lang="en-US" dirty="0" err="1">
                <a:ea typeface="+mn-ea"/>
              </a:rPr>
              <a:t>Tên</a:t>
            </a:r>
            <a:r>
              <a:rPr lang="en-US" dirty="0">
                <a:ea typeface="+mn-ea"/>
              </a:rPr>
              <a:t> </a:t>
            </a:r>
            <a:r>
              <a:rPr lang="en-US" dirty="0" err="1">
                <a:ea typeface="+mn-ea"/>
              </a:rPr>
              <a:t>chân</a:t>
            </a:r>
            <a:endParaRPr lang="en-US" dirty="0">
              <a:ea typeface="+mn-ea"/>
            </a:endParaRPr>
          </a:p>
          <a:p>
            <a:pPr lvl="1">
              <a:defRPr/>
            </a:pPr>
            <a:r>
              <a:rPr lang="en-US" i="1" dirty="0">
                <a:ea typeface="+mn-ea"/>
              </a:rPr>
              <a:t>Value</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0 Hay 1</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cũng</a:t>
            </a:r>
            <a:r>
              <a:rPr lang="en-US" dirty="0">
                <a:ea typeface="+mn-ea"/>
              </a:rPr>
              <a:t> </a:t>
            </a:r>
            <a:r>
              <a:rPr lang="en-US" dirty="0" err="1">
                <a:ea typeface="+mn-ea"/>
              </a:rPr>
              <a:t>xuất</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0 </a:t>
            </a:r>
            <a:r>
              <a:rPr lang="en-US" dirty="0" err="1">
                <a:ea typeface="+mn-ea"/>
              </a:rPr>
              <a:t>hoặc</a:t>
            </a:r>
            <a:r>
              <a:rPr lang="en-US" dirty="0">
                <a:ea typeface="+mn-ea"/>
              </a:rPr>
              <a:t> 1 </a:t>
            </a:r>
            <a:r>
              <a:rPr lang="en-US" dirty="0" err="1">
                <a:ea typeface="+mn-ea"/>
              </a:rPr>
              <a:t>trên</a:t>
            </a:r>
            <a:r>
              <a:rPr lang="en-US" dirty="0">
                <a:ea typeface="+mn-ea"/>
              </a:rPr>
              <a:t> Pin </a:t>
            </a:r>
            <a:r>
              <a:rPr lang="en-US" dirty="0" err="1">
                <a:ea typeface="+mn-ea"/>
              </a:rPr>
              <a:t>tương</a:t>
            </a:r>
            <a:r>
              <a:rPr lang="en-US" dirty="0">
                <a:ea typeface="+mn-ea"/>
              </a:rPr>
              <a:t> </a:t>
            </a:r>
            <a:r>
              <a:rPr lang="en-US" dirty="0" err="1">
                <a:ea typeface="+mn-ea"/>
              </a:rPr>
              <a:t>tự</a:t>
            </a:r>
            <a:r>
              <a:rPr lang="en-US" dirty="0">
                <a:ea typeface="+mn-ea"/>
              </a:rPr>
              <a:t> </a:t>
            </a:r>
            <a:r>
              <a:rPr lang="en-US" dirty="0" err="1">
                <a:ea typeface="+mn-ea"/>
              </a:rPr>
              <a:t>như</a:t>
            </a:r>
            <a:r>
              <a:rPr lang="en-US" dirty="0">
                <a:ea typeface="+mn-ea"/>
              </a:rPr>
              <a:t> 2 </a:t>
            </a:r>
            <a:r>
              <a:rPr lang="en-US" dirty="0" err="1">
                <a:ea typeface="+mn-ea"/>
              </a:rPr>
              <a:t>hàm</a:t>
            </a:r>
            <a:r>
              <a:rPr lang="en-US" dirty="0">
                <a:ea typeface="+mn-ea"/>
              </a:rPr>
              <a:t> </a:t>
            </a:r>
            <a:r>
              <a:rPr lang="en-US" dirty="0" err="1">
                <a:ea typeface="+mn-ea"/>
              </a:rPr>
              <a:t>trên</a:t>
            </a:r>
            <a:r>
              <a:rPr lang="en-US" dirty="0">
                <a:ea typeface="+mn-ea"/>
              </a:rPr>
              <a:t>. </a:t>
            </a:r>
            <a:r>
              <a:rPr lang="en-US" dirty="0" err="1">
                <a:ea typeface="+mn-ea"/>
              </a:rPr>
              <a:t>Thường</a:t>
            </a:r>
            <a:r>
              <a:rPr lang="en-US" dirty="0">
                <a:ea typeface="+mn-ea"/>
              </a:rPr>
              <a:t> </a:t>
            </a:r>
            <a:r>
              <a:rPr lang="en-US" dirty="0" err="1">
                <a:ea typeface="+mn-ea"/>
              </a:rPr>
              <a:t>nó</a:t>
            </a:r>
            <a:r>
              <a:rPr lang="en-US" dirty="0">
                <a:ea typeface="+mn-ea"/>
              </a:rPr>
              <a:t> </a:t>
            </a:r>
            <a:r>
              <a:rPr lang="en-US" dirty="0" err="1">
                <a:ea typeface="+mn-ea"/>
              </a:rPr>
              <a:t>dùng</a:t>
            </a:r>
            <a:r>
              <a:rPr lang="en-US" dirty="0">
                <a:ea typeface="+mn-ea"/>
              </a:rPr>
              <a:t> </a:t>
            </a:r>
            <a:r>
              <a:rPr lang="en-US" dirty="0" err="1">
                <a:ea typeface="+mn-ea"/>
              </a:rPr>
              <a:t>khi</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ra</a:t>
            </a:r>
            <a:r>
              <a:rPr lang="en-US" dirty="0">
                <a:ea typeface="+mn-ea"/>
              </a:rPr>
              <a:t> </a:t>
            </a:r>
            <a:r>
              <a:rPr lang="en-US" dirty="0" err="1">
                <a:ea typeface="+mn-ea"/>
              </a:rPr>
              <a:t>tuỳ</a:t>
            </a:r>
            <a:r>
              <a:rPr lang="en-US" dirty="0">
                <a:ea typeface="+mn-ea"/>
              </a:rPr>
              <a:t> </a:t>
            </a:r>
            <a:r>
              <a:rPr lang="en-US" dirty="0" err="1">
                <a:ea typeface="+mn-ea"/>
              </a:rPr>
              <a:t>thuộc</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biến</a:t>
            </a:r>
            <a:r>
              <a:rPr lang="en-US" dirty="0">
                <a:ea typeface="+mn-ea"/>
              </a:rPr>
              <a:t> </a:t>
            </a:r>
            <a:r>
              <a:rPr lang="en-US" dirty="0" err="1">
                <a:ea typeface="+mn-ea"/>
              </a:rPr>
              <a:t>nào</a:t>
            </a:r>
            <a:r>
              <a:rPr lang="en-US" dirty="0">
                <a:ea typeface="+mn-ea"/>
              </a:rPr>
              <a:t> </a:t>
            </a:r>
            <a:r>
              <a:rPr lang="en-US" dirty="0" err="1">
                <a:ea typeface="+mn-ea"/>
              </a:rPr>
              <a:t>đó</a:t>
            </a:r>
            <a:r>
              <a:rPr lang="en-US" dirty="0">
                <a:ea typeface="+mn-ea"/>
              </a:rPr>
              <a:t> hay </a:t>
            </a:r>
            <a:r>
              <a:rPr lang="en-US" dirty="0" err="1">
                <a:ea typeface="+mn-ea"/>
              </a:rPr>
              <a:t>muốn</a:t>
            </a:r>
            <a:r>
              <a:rPr lang="en-US" dirty="0">
                <a:ea typeface="+mn-ea"/>
              </a:rPr>
              <a:t> </a:t>
            </a:r>
            <a:r>
              <a:rPr lang="en-US" dirty="0" err="1">
                <a:ea typeface="+mn-ea"/>
              </a:rPr>
              <a:t>xuất</a:t>
            </a:r>
            <a:r>
              <a:rPr lang="en-US" dirty="0">
                <a:ea typeface="+mn-ea"/>
              </a:rPr>
              <a:t> </a:t>
            </a:r>
            <a:r>
              <a:rPr lang="en-US" dirty="0" err="1">
                <a:ea typeface="+mn-ea"/>
              </a:rPr>
              <a:t>đảo</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ngõ</a:t>
            </a:r>
            <a:r>
              <a:rPr lang="en-US" dirty="0">
                <a:ea typeface="+mn-ea"/>
              </a:rPr>
              <a:t> </a:t>
            </a:r>
            <a:r>
              <a:rPr lang="en-US" dirty="0" err="1">
                <a:ea typeface="+mn-ea"/>
              </a:rPr>
              <a:t>ra</a:t>
            </a:r>
            <a:r>
              <a:rPr lang="en-US" dirty="0">
                <a:ea typeface="+mn-ea"/>
              </a:rPr>
              <a:t> </a:t>
            </a:r>
            <a:r>
              <a:rPr lang="en-US" dirty="0" err="1">
                <a:ea typeface="+mn-ea"/>
              </a:rPr>
              <a:t>trước</a:t>
            </a:r>
            <a:r>
              <a:rPr lang="en-US" dirty="0">
                <a:ea typeface="+mn-ea"/>
              </a:rPr>
              <a:t> </a:t>
            </a:r>
            <a:r>
              <a:rPr lang="en-US" err="1">
                <a:ea typeface="+mn-ea"/>
              </a:rPr>
              <a:t>đó</a:t>
            </a:r>
            <a:r>
              <a:rPr lang="en-US">
                <a:ea typeface="+mn-ea"/>
              </a:rPr>
              <a:t>.</a:t>
            </a:r>
          </a:p>
          <a:p>
            <a:pPr lvl="2">
              <a:buNone/>
              <a:defRPr/>
            </a:pPr>
            <a:r>
              <a:rPr lang="de-DE" sz="1600" i="1"/>
              <a:t>#Include&lt;16F877A.h&gt;                       //Khai bao su dung vi dieu khien PIC16F877A</a:t>
            </a:r>
            <a:endParaRPr lang="en-US" sz="1600"/>
          </a:p>
          <a:p>
            <a:pPr lvl="2">
              <a:buNone/>
              <a:defRPr/>
            </a:pPr>
            <a:r>
              <a:rPr lang="de-DE" sz="1600" i="1"/>
              <a:t>#Use delay(clock=12000000)                 /Su dung bo dao dong thach anh 12MHz</a:t>
            </a:r>
            <a:endParaRPr lang="en-US" sz="1600"/>
          </a:p>
          <a:p>
            <a:pPr lvl="2">
              <a:buNone/>
              <a:defRPr/>
            </a:pPr>
            <a:r>
              <a:rPr lang="de-DE" sz="1600" i="1"/>
              <a:t>Void Main()	                              //Chuong trinh chinh</a:t>
            </a:r>
            <a:endParaRPr lang="en-US" sz="1600"/>
          </a:p>
          <a:p>
            <a:pPr lvl="2">
              <a:buNone/>
              <a:defRPr/>
            </a:pPr>
            <a:r>
              <a:rPr lang="de-DE" sz="1600" i="1"/>
              <a:t>{	While(1)	                              //Vong lap vo han</a:t>
            </a:r>
            <a:endParaRPr lang="en-US" sz="1600"/>
          </a:p>
          <a:p>
            <a:pPr lvl="2">
              <a:buNone/>
              <a:defRPr/>
            </a:pPr>
            <a:r>
              <a:rPr lang="de-DE" sz="1600" i="1"/>
              <a:t>	{	</a:t>
            </a:r>
            <a:r>
              <a:rPr lang="de-DE" sz="1600" b="1" i="1">
                <a:solidFill>
                  <a:srgbClr val="0070C0"/>
                </a:solidFill>
              </a:rPr>
              <a:t>Output_bit(Pin_B0,1);            </a:t>
            </a:r>
            <a:r>
              <a:rPr lang="de-DE" sz="1600" i="1"/>
              <a:t>//Sang LED noi voi chan B0</a:t>
            </a:r>
            <a:endParaRPr lang="en-US" sz="1600"/>
          </a:p>
          <a:p>
            <a:pPr lvl="2">
              <a:buNone/>
              <a:defRPr/>
            </a:pPr>
            <a:r>
              <a:rPr lang="de-DE" sz="1600" i="1"/>
              <a:t>		Delay_ms(500); 	            //delay 500ms</a:t>
            </a:r>
            <a:endParaRPr lang="en-US" sz="1600"/>
          </a:p>
          <a:p>
            <a:pPr lvl="2">
              <a:buNone/>
              <a:defRPr/>
            </a:pPr>
            <a:r>
              <a:rPr lang="de-DE" sz="1600" i="1"/>
              <a:t>		</a:t>
            </a:r>
            <a:r>
              <a:rPr lang="de-DE" sz="1600" b="1" i="1">
                <a:solidFill>
                  <a:srgbClr val="0070C0"/>
                </a:solidFill>
              </a:rPr>
              <a:t>Output_bit(Pin_B0,0);</a:t>
            </a:r>
            <a:r>
              <a:rPr lang="de-DE" sz="1600" i="1"/>
              <a:t>           //Tat LED noi voi chan B0</a:t>
            </a:r>
            <a:endParaRPr lang="en-US" sz="1600"/>
          </a:p>
          <a:p>
            <a:pPr lvl="2">
              <a:buNone/>
              <a:defRPr/>
            </a:pPr>
            <a:r>
              <a:rPr lang="de-DE" sz="1600" i="1"/>
              <a:t>		Delay_ms(500); 	            //delay 500ms</a:t>
            </a:r>
            <a:endParaRPr lang="en-US" sz="1600"/>
          </a:p>
          <a:p>
            <a:pPr lvl="2">
              <a:buNone/>
              <a:defRPr/>
            </a:pPr>
            <a:r>
              <a:rPr lang="de-DE" sz="1600" i="1"/>
              <a:t>}</a:t>
            </a:r>
            <a:endParaRPr lang="en-US" sz="1600"/>
          </a:p>
          <a:p>
            <a:pPr lvl="2">
              <a:buNone/>
              <a:defRPr/>
            </a:pPr>
            <a:r>
              <a:rPr lang="de-DE" sz="1600" i="1"/>
              <a:t>}</a:t>
            </a:r>
            <a:endParaRPr lang="en-US" sz="1600"/>
          </a:p>
          <a:p>
            <a:pPr marL="457200" lvl="1" indent="0">
              <a:buNone/>
              <a:defRPr/>
            </a:pPr>
            <a:endParaRPr lang="en-US">
              <a:ea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CÁC HÀM VÀO/RA DỮ LIỆU</a:t>
            </a:r>
          </a:p>
        </p:txBody>
      </p:sp>
      <p:sp>
        <p:nvSpPr>
          <p:cNvPr id="358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584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DD98695-EDCC-4497-8A3F-63E42848A0A7}" type="slidenum">
              <a:rPr lang="en-US" altLang="en-US" smtClean="0">
                <a:solidFill>
                  <a:srgbClr val="00B888"/>
                </a:solidFill>
              </a:rPr>
              <a:pPr eaLnBrk="1" hangingPunct="1"/>
              <a:t>26</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Output_bit</a:t>
            </a:r>
            <a:r>
              <a:rPr lang="en-US" dirty="0"/>
              <a:t>(Pin, Value)</a:t>
            </a:r>
          </a:p>
          <a:p>
            <a:pPr lvl="1">
              <a:defRPr/>
            </a:pPr>
            <a:r>
              <a:rPr lang="en-US" dirty="0">
                <a:ea typeface="+mn-ea"/>
              </a:rPr>
              <a:t>VD: </a:t>
            </a:r>
            <a:r>
              <a:rPr lang="en-US" dirty="0" err="1">
                <a:ea typeface="+mn-ea"/>
              </a:rPr>
              <a:t>Chương</a:t>
            </a:r>
            <a:r>
              <a:rPr lang="en-US" dirty="0">
                <a:ea typeface="+mn-ea"/>
              </a:rPr>
              <a:t> </a:t>
            </a:r>
            <a:r>
              <a:rPr lang="en-US" dirty="0" err="1">
                <a:ea typeface="+mn-ea"/>
              </a:rPr>
              <a:t>trình</a:t>
            </a:r>
            <a:r>
              <a:rPr lang="en-US" dirty="0">
                <a:ea typeface="+mn-ea"/>
              </a:rPr>
              <a:t> </a:t>
            </a:r>
            <a:r>
              <a:rPr lang="en-US" dirty="0" err="1">
                <a:ea typeface="+mn-ea"/>
              </a:rPr>
              <a:t>xuất</a:t>
            </a:r>
            <a:r>
              <a:rPr lang="en-US" dirty="0">
                <a:ea typeface="+mn-ea"/>
              </a:rPr>
              <a:t> </a:t>
            </a:r>
            <a:r>
              <a:rPr lang="en-US" dirty="0" err="1">
                <a:ea typeface="+mn-ea"/>
              </a:rPr>
              <a:t>xung</a:t>
            </a:r>
            <a:r>
              <a:rPr lang="en-US" dirty="0">
                <a:ea typeface="+mn-ea"/>
              </a:rPr>
              <a:t> </a:t>
            </a:r>
            <a:r>
              <a:rPr lang="en-US" dirty="0" err="1">
                <a:ea typeface="+mn-ea"/>
              </a:rPr>
              <a:t>vuông</a:t>
            </a:r>
            <a:r>
              <a:rPr lang="en-US" dirty="0">
                <a:ea typeface="+mn-ea"/>
              </a:rPr>
              <a:t> </a:t>
            </a:r>
            <a:r>
              <a:rPr lang="en-US" dirty="0" err="1">
                <a:ea typeface="+mn-ea"/>
              </a:rPr>
              <a:t>chu</a:t>
            </a:r>
            <a:r>
              <a:rPr lang="en-US" dirty="0">
                <a:ea typeface="+mn-ea"/>
              </a:rPr>
              <a:t> </a:t>
            </a:r>
            <a:r>
              <a:rPr lang="en-US" dirty="0" err="1">
                <a:ea typeface="+mn-ea"/>
              </a:rPr>
              <a:t>kỳ</a:t>
            </a:r>
            <a:r>
              <a:rPr lang="en-US" dirty="0">
                <a:ea typeface="+mn-ea"/>
              </a:rPr>
              <a:t> 1s, duty = 50%</a:t>
            </a:r>
          </a:p>
          <a:p>
            <a:pPr lvl="2">
              <a:buFont typeface="Courier New" pitchFamily="49" charset="0"/>
              <a:buNone/>
              <a:defRPr/>
            </a:pPr>
            <a:r>
              <a:rPr lang="de-DE" i="1">
                <a:ea typeface="+mn-ea"/>
              </a:rPr>
              <a:t>#Include&lt;16F877A.h</a:t>
            </a:r>
            <a:r>
              <a:rPr lang="de-DE" i="1" dirty="0">
                <a:ea typeface="+mn-ea"/>
              </a:rPr>
              <a:t>&gt;</a:t>
            </a:r>
            <a:endParaRPr lang="en-US" i="1" dirty="0">
              <a:ea typeface="+mn-ea"/>
            </a:endParaRPr>
          </a:p>
          <a:p>
            <a:pPr lvl="2">
              <a:buFont typeface="Courier New" pitchFamily="49" charset="0"/>
              <a:buNone/>
              <a:defRPr/>
            </a:pPr>
            <a:r>
              <a:rPr lang="de-DE" i="1" dirty="0">
                <a:ea typeface="+mn-ea"/>
              </a:rPr>
              <a:t>#</a:t>
            </a:r>
            <a:r>
              <a:rPr lang="de-DE" i="1">
                <a:ea typeface="+mn-ea"/>
              </a:rPr>
              <a:t>Use delay(clock=12000000)</a:t>
            </a:r>
            <a:endParaRPr lang="en-US" i="1" dirty="0">
              <a:ea typeface="+mn-ea"/>
            </a:endParaRPr>
          </a:p>
          <a:p>
            <a:pPr lvl="2">
              <a:buFont typeface="Courier New" pitchFamily="49" charset="0"/>
              <a:buNone/>
              <a:defRPr/>
            </a:pPr>
            <a:r>
              <a:rPr lang="de-DE" i="1">
                <a:ea typeface="+mn-ea"/>
              </a:rPr>
              <a:t>Int1 x=1;</a:t>
            </a:r>
            <a:endParaRPr lang="en-US" dirty="0">
              <a:ea typeface="+mn-ea"/>
            </a:endParaRPr>
          </a:p>
          <a:p>
            <a:pPr lvl="2">
              <a:buFont typeface="Courier New" pitchFamily="49" charset="0"/>
              <a:buNone/>
              <a:defRPr/>
            </a:pPr>
            <a:r>
              <a:rPr lang="de-DE" i="1" dirty="0">
                <a:ea typeface="+mn-ea"/>
              </a:rPr>
              <a:t>Void Main()	//Chuong trinh chinh</a:t>
            </a:r>
            <a:endParaRPr lang="en-US" dirty="0">
              <a:ea typeface="+mn-ea"/>
            </a:endParaRPr>
          </a:p>
          <a:p>
            <a:pPr lvl="2">
              <a:buFont typeface="Courier New" pitchFamily="49" charset="0"/>
              <a:buNone/>
              <a:defRPr/>
            </a:pPr>
            <a:r>
              <a:rPr lang="de-DE" i="1" dirty="0">
                <a:ea typeface="+mn-ea"/>
              </a:rPr>
              <a:t>{	</a:t>
            </a:r>
          </a:p>
          <a:p>
            <a:pPr lvl="2">
              <a:buFont typeface="Courier New" pitchFamily="49" charset="0"/>
              <a:buNone/>
              <a:defRPr/>
            </a:pPr>
            <a:r>
              <a:rPr lang="de-DE" i="1" dirty="0">
                <a:ea typeface="+mn-ea"/>
              </a:rPr>
              <a:t>	While(1)	//Vong lap vo han</a:t>
            </a:r>
            <a:endParaRPr lang="en-US" dirty="0">
              <a:ea typeface="+mn-ea"/>
            </a:endParaRPr>
          </a:p>
          <a:p>
            <a:pPr lvl="2">
              <a:buFont typeface="Courier New" pitchFamily="49" charset="0"/>
              <a:buNone/>
              <a:defRPr/>
            </a:pPr>
            <a:r>
              <a:rPr lang="de-DE" i="1" dirty="0">
                <a:ea typeface="+mn-ea"/>
              </a:rPr>
              <a:t>	{	</a:t>
            </a:r>
          </a:p>
          <a:p>
            <a:pPr lvl="2">
              <a:buFont typeface="Courier New" pitchFamily="49" charset="0"/>
              <a:buNone/>
              <a:defRPr/>
            </a:pPr>
            <a:r>
              <a:rPr lang="de-DE" i="1" dirty="0">
                <a:ea typeface="+mn-ea"/>
              </a:rPr>
              <a:t>		</a:t>
            </a:r>
            <a:r>
              <a:rPr lang="de-DE" b="1" i="1" dirty="0">
                <a:solidFill>
                  <a:srgbClr val="0070C0"/>
                </a:solidFill>
                <a:ea typeface="+mn-ea"/>
              </a:rPr>
              <a:t>Output_bit(Pin_B0, !x)</a:t>
            </a:r>
            <a:r>
              <a:rPr lang="de-DE" i="1" dirty="0">
                <a:ea typeface="+mn-ea"/>
              </a:rPr>
              <a:t>;//Dao trang thai chan B0</a:t>
            </a:r>
            <a:endParaRPr lang="en-US" dirty="0">
              <a:ea typeface="+mn-ea"/>
            </a:endParaRPr>
          </a:p>
          <a:p>
            <a:pPr lvl="2">
              <a:buFont typeface="Courier New" pitchFamily="49" charset="0"/>
              <a:buNone/>
              <a:defRPr/>
            </a:pPr>
            <a:r>
              <a:rPr lang="de-DE" i="1" dirty="0">
                <a:ea typeface="+mn-ea"/>
              </a:rPr>
              <a:t>		Delay_ms(500); 	         //delay 500ms</a:t>
            </a:r>
            <a:endParaRPr lang="en-US" dirty="0">
              <a:ea typeface="+mn-ea"/>
            </a:endParaRPr>
          </a:p>
          <a:p>
            <a:pPr lvl="2">
              <a:buFont typeface="Courier New" pitchFamily="49" charset="0"/>
              <a:buNone/>
              <a:defRPr/>
            </a:pPr>
            <a:r>
              <a:rPr lang="de-DE" i="1" dirty="0">
                <a:ea typeface="+mn-ea"/>
              </a:rPr>
              <a:t>	}</a:t>
            </a:r>
            <a:endParaRPr lang="en-US" dirty="0">
              <a:ea typeface="+mn-ea"/>
            </a:endParaRPr>
          </a:p>
          <a:p>
            <a:pPr lvl="2">
              <a:buFont typeface="Courier New" pitchFamily="49" charset="0"/>
              <a:buNone/>
              <a:defRPr/>
            </a:pPr>
            <a:r>
              <a:rPr lang="de-DE" i="1" dirty="0">
                <a:ea typeface="+mn-ea"/>
              </a:rPr>
              <a:t>}</a:t>
            </a:r>
            <a:endParaRPr lang="en-US" dirty="0">
              <a:ea typeface="+mn-ea"/>
            </a:endParaRPr>
          </a:p>
          <a:p>
            <a:pPr lvl="4">
              <a:buFont typeface="Arial" charset="0"/>
              <a:buNone/>
              <a:defRPr/>
            </a:pPr>
            <a:endParaRPr lang="en-US" sz="1200" b="1" i="1" dirty="0">
              <a:solidFill>
                <a:srgbClr val="FF0000"/>
              </a:solidFill>
              <a:ea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CÁC HÀM VÀO/RA DỮ LIỆU</a:t>
            </a:r>
          </a:p>
        </p:txBody>
      </p:sp>
      <p:sp>
        <p:nvSpPr>
          <p:cNvPr id="3686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68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25B9C67-FBF7-42F2-93A4-C57F21C208F4}" type="slidenum">
              <a:rPr lang="en-US" altLang="en-US" smtClean="0">
                <a:solidFill>
                  <a:srgbClr val="00B888"/>
                </a:solidFill>
              </a:rPr>
              <a:pPr eaLnBrk="1" hangingPunct="1"/>
              <a:t>27</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Input(Pin)</a:t>
            </a:r>
          </a:p>
          <a:p>
            <a:pPr lvl="1">
              <a:buFont typeface="Wingdings" pitchFamily="2" charset="2"/>
              <a:buNone/>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0 hay 1 </a:t>
            </a:r>
            <a:r>
              <a:rPr lang="en-US" dirty="0" err="1">
                <a:ea typeface="+mn-ea"/>
              </a:rPr>
              <a:t>là</a:t>
            </a:r>
            <a:r>
              <a:rPr lang="en-US" dirty="0">
                <a:ea typeface="+mn-ea"/>
              </a:rPr>
              <a:t> </a:t>
            </a:r>
            <a:r>
              <a:rPr lang="en-US" dirty="0" err="1">
                <a:ea typeface="+mn-ea"/>
              </a:rPr>
              <a:t>trạng</a:t>
            </a:r>
            <a:r>
              <a:rPr lang="en-US" dirty="0">
                <a:ea typeface="+mn-ea"/>
              </a:rPr>
              <a:t> </a:t>
            </a:r>
            <a:r>
              <a:rPr lang="en-US" dirty="0" err="1">
                <a:ea typeface="+mn-ea"/>
              </a:rPr>
              <a:t>thái</a:t>
            </a:r>
            <a:r>
              <a:rPr lang="en-US" dirty="0">
                <a:ea typeface="+mn-ea"/>
              </a:rPr>
              <a:t> </a:t>
            </a:r>
            <a:r>
              <a:rPr lang="en-US" dirty="0" err="1">
                <a:ea typeface="+mn-ea"/>
              </a:rPr>
              <a:t>của</a:t>
            </a:r>
            <a:r>
              <a:rPr lang="en-US" dirty="0">
                <a:ea typeface="+mn-ea"/>
              </a:rPr>
              <a:t> </a:t>
            </a:r>
            <a:r>
              <a:rPr lang="en-US" dirty="0" err="1">
                <a:ea typeface="+mn-ea"/>
              </a:rPr>
              <a:t>chân</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là</a:t>
            </a:r>
            <a:r>
              <a:rPr lang="en-US" dirty="0">
                <a:ea typeface="+mn-ea"/>
              </a:rPr>
              <a:t> 1 bit.</a:t>
            </a:r>
          </a:p>
          <a:p>
            <a:pPr lvl="1">
              <a:defRPr/>
            </a:pPr>
            <a:r>
              <a:rPr lang="en-US" dirty="0"/>
              <a:t>VD: </a:t>
            </a:r>
          </a:p>
          <a:p>
            <a:pPr lvl="1">
              <a:buNone/>
              <a:defRPr/>
            </a:pPr>
            <a:r>
              <a:rPr lang="en-US" altLang="en-US" i="1" dirty="0">
                <a:solidFill>
                  <a:srgbClr val="FF0000"/>
                </a:solidFill>
              </a:rPr>
              <a:t>while ( !input(PIN_B1) ); // waits for B1 to go high</a:t>
            </a:r>
          </a:p>
          <a:p>
            <a:pPr lvl="1">
              <a:buNone/>
              <a:defRPr/>
            </a:pPr>
            <a:r>
              <a:rPr lang="en-US" altLang="en-US" i="1" dirty="0">
                <a:solidFill>
                  <a:srgbClr val="FF0000"/>
                </a:solidFill>
              </a:rPr>
              <a:t>if( input(PIN_A0) )</a:t>
            </a:r>
          </a:p>
          <a:p>
            <a:pPr marL="0" indent="0">
              <a:buNone/>
              <a:defRPr/>
            </a:pPr>
            <a:r>
              <a:rPr lang="en-US" dirty="0" err="1"/>
              <a:t>Output_X</a:t>
            </a:r>
            <a:r>
              <a:rPr lang="en-US" dirty="0"/>
              <a:t>(Value)</a:t>
            </a:r>
          </a:p>
          <a:p>
            <a:pPr lvl="1">
              <a:defRPr/>
            </a:pPr>
            <a:r>
              <a:rPr lang="en-US" dirty="0">
                <a:ea typeface="+mn-ea"/>
              </a:rPr>
              <a:t>X: </a:t>
            </a:r>
            <a:r>
              <a:rPr lang="en-US" dirty="0" err="1">
                <a:ea typeface="+mn-ea"/>
              </a:rPr>
              <a:t>Tên</a:t>
            </a:r>
            <a:r>
              <a:rPr lang="en-US" dirty="0">
                <a:ea typeface="+mn-ea"/>
              </a:rPr>
              <a:t> port </a:t>
            </a:r>
            <a:r>
              <a:rPr lang="en-US" dirty="0" err="1">
                <a:ea typeface="+mn-ea"/>
              </a:rPr>
              <a:t>có</a:t>
            </a:r>
            <a:r>
              <a:rPr lang="en-US" dirty="0">
                <a:ea typeface="+mn-ea"/>
              </a:rPr>
              <a:t> </a:t>
            </a:r>
            <a:r>
              <a:rPr lang="en-US" dirty="0" err="1">
                <a:ea typeface="+mn-ea"/>
              </a:rPr>
              <a:t>trên</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a:t>
            </a:r>
          </a:p>
          <a:p>
            <a:pPr lvl="1">
              <a:defRPr/>
            </a:pPr>
            <a:r>
              <a:rPr lang="en-US" dirty="0">
                <a:ea typeface="+mn-ea"/>
              </a:rPr>
              <a:t>Value: </a:t>
            </a:r>
            <a:r>
              <a:rPr lang="en-US" dirty="0" err="1">
                <a:ea typeface="+mn-ea"/>
              </a:rPr>
              <a:t>Giá</a:t>
            </a:r>
            <a:r>
              <a:rPr lang="en-US" dirty="0">
                <a:ea typeface="+mn-ea"/>
              </a:rPr>
              <a:t> </a:t>
            </a:r>
            <a:r>
              <a:rPr lang="en-US" dirty="0" err="1">
                <a:ea typeface="+mn-ea"/>
              </a:rPr>
              <a:t>trị</a:t>
            </a:r>
            <a:r>
              <a:rPr lang="en-US" dirty="0">
                <a:ea typeface="+mn-ea"/>
              </a:rPr>
              <a:t> 1 byte.</a:t>
            </a:r>
          </a:p>
          <a:p>
            <a:pPr lvl="1">
              <a:buFont typeface="Wingdings" pitchFamily="2" charset="2"/>
              <a:buNone/>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xuất</a:t>
            </a:r>
            <a:r>
              <a:rPr lang="en-US" dirty="0">
                <a:ea typeface="+mn-ea"/>
              </a:rPr>
              <a:t> </a:t>
            </a:r>
            <a:r>
              <a:rPr lang="en-US" dirty="0" err="1">
                <a:ea typeface="+mn-ea"/>
              </a:rPr>
              <a:t>ra</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1 byte </a:t>
            </a:r>
            <a:r>
              <a:rPr lang="en-US" dirty="0" err="1">
                <a:ea typeface="+mn-ea"/>
              </a:rPr>
              <a:t>ra</a:t>
            </a:r>
            <a:r>
              <a:rPr lang="en-US" dirty="0">
                <a:ea typeface="+mn-ea"/>
              </a:rPr>
              <a:t> port, </a:t>
            </a:r>
            <a:r>
              <a:rPr lang="en-US" dirty="0" err="1">
                <a:ea typeface="+mn-ea"/>
              </a:rPr>
              <a:t>tất</a:t>
            </a:r>
            <a:r>
              <a:rPr lang="en-US" dirty="0">
                <a:ea typeface="+mn-ea"/>
              </a:rPr>
              <a:t> </a:t>
            </a:r>
            <a:r>
              <a:rPr lang="en-US" dirty="0" err="1">
                <a:ea typeface="+mn-ea"/>
              </a:rPr>
              <a:t>cả</a:t>
            </a:r>
            <a:r>
              <a:rPr lang="en-US" dirty="0">
                <a:ea typeface="+mn-ea"/>
              </a:rPr>
              <a:t> </a:t>
            </a:r>
            <a:r>
              <a:rPr lang="en-US" dirty="0" err="1">
                <a:ea typeface="+mn-ea"/>
              </a:rPr>
              <a:t>chân</a:t>
            </a:r>
            <a:r>
              <a:rPr lang="en-US" dirty="0">
                <a:ea typeface="+mn-ea"/>
              </a:rPr>
              <a:t> </a:t>
            </a:r>
            <a:r>
              <a:rPr lang="en-US" dirty="0" err="1">
                <a:ea typeface="+mn-ea"/>
              </a:rPr>
              <a:t>của</a:t>
            </a:r>
            <a:r>
              <a:rPr lang="en-US" dirty="0">
                <a:ea typeface="+mn-ea"/>
              </a:rPr>
              <a:t> port </a:t>
            </a:r>
            <a:r>
              <a:rPr lang="en-US" dirty="0" err="1">
                <a:ea typeface="+mn-ea"/>
              </a:rPr>
              <a:t>đó</a:t>
            </a:r>
            <a:r>
              <a:rPr lang="en-US" dirty="0">
                <a:ea typeface="+mn-ea"/>
              </a:rPr>
              <a:t> </a:t>
            </a:r>
            <a:r>
              <a:rPr lang="en-US" dirty="0" err="1">
                <a:ea typeface="+mn-ea"/>
              </a:rPr>
              <a:t>đều</a:t>
            </a:r>
            <a:r>
              <a:rPr lang="en-US" dirty="0">
                <a:ea typeface="+mn-ea"/>
              </a:rPr>
              <a:t> </a:t>
            </a:r>
            <a:r>
              <a:rPr lang="en-US" dirty="0" err="1">
                <a:ea typeface="+mn-ea"/>
              </a:rPr>
              <a:t>là</a:t>
            </a:r>
            <a:r>
              <a:rPr lang="en-US" dirty="0">
                <a:ea typeface="+mn-ea"/>
              </a:rPr>
              <a:t> </a:t>
            </a:r>
            <a:r>
              <a:rPr lang="en-US" dirty="0" err="1">
                <a:ea typeface="+mn-ea"/>
              </a:rPr>
              <a:t>ngõ</a:t>
            </a:r>
            <a:r>
              <a:rPr lang="en-US" dirty="0">
                <a:ea typeface="+mn-ea"/>
              </a:rPr>
              <a:t> </a:t>
            </a:r>
            <a:r>
              <a:rPr lang="en-US" dirty="0" err="1">
                <a:ea typeface="+mn-ea"/>
              </a:rPr>
              <a:t>ra</a:t>
            </a:r>
            <a:r>
              <a:rPr lang="en-US" dirty="0">
                <a:ea typeface="+mn-ea"/>
              </a:rPr>
              <a:t>.</a:t>
            </a:r>
          </a:p>
          <a:p>
            <a:pPr lvl="1">
              <a:defRPr/>
            </a:pPr>
            <a:r>
              <a:rPr lang="en-US" dirty="0">
                <a:ea typeface="+mn-ea"/>
              </a:rPr>
              <a:t>VD: </a:t>
            </a:r>
          </a:p>
          <a:p>
            <a:pPr lvl="2">
              <a:buFont typeface="Courier New" pitchFamily="49" charset="0"/>
              <a:buNone/>
              <a:defRPr/>
            </a:pPr>
            <a:r>
              <a:rPr lang="de-DE" dirty="0">
                <a:ea typeface="+mn-ea"/>
              </a:rPr>
              <a:t>Output_B(135);	//Xuất giá trị 0b10000111 ra port B</a:t>
            </a:r>
            <a:endParaRPr lang="en-US" dirty="0">
              <a:ea typeface="+mn-ea"/>
            </a:endParaRPr>
          </a:p>
        </p:txBody>
      </p:sp>
      <p:sp>
        <p:nvSpPr>
          <p:cNvPr id="2" name="Rectangle 1"/>
          <p:cNvSpPr>
            <a:spLocks noChangeArrowheads="1"/>
          </p:cNvSpPr>
          <p:nvPr/>
        </p:nvSpPr>
        <p:spPr bwMode="auto">
          <a:xfrm>
            <a:off x="4114415" y="-107722"/>
            <a:ext cx="91517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Ví</a:t>
            </a:r>
            <a:r>
              <a:rPr kumimoji="0" lang="en-US" altLang="en-US"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dụ</a:t>
            </a:r>
            <a:r>
              <a:rPr kumimoji="0" lang="en-US" altLang="en-US"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CÁC HÀM VÀO/RA DỮ LIỆU</a:t>
            </a:r>
          </a:p>
        </p:txBody>
      </p:sp>
      <p:sp>
        <p:nvSpPr>
          <p:cNvPr id="3789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789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4E0DED9-B587-4D9C-B185-B777A013E3BE}" type="slidenum">
              <a:rPr lang="en-US" altLang="en-US" smtClean="0">
                <a:solidFill>
                  <a:srgbClr val="00B888"/>
                </a:solidFill>
              </a:rPr>
              <a:pPr eaLnBrk="1" hangingPunct="1"/>
              <a:t>28</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Input_X</a:t>
            </a:r>
            <a:r>
              <a:rPr lang="en-US" dirty="0"/>
              <a:t>()</a:t>
            </a:r>
          </a:p>
          <a:p>
            <a:pPr lvl="1">
              <a:defRPr/>
            </a:pPr>
            <a:r>
              <a:rPr lang="en-US" dirty="0">
                <a:ea typeface="+mn-ea"/>
              </a:rPr>
              <a:t>X: </a:t>
            </a:r>
            <a:r>
              <a:rPr lang="en-US" dirty="0" err="1">
                <a:ea typeface="+mn-ea"/>
              </a:rPr>
              <a:t>Tên</a:t>
            </a:r>
            <a:r>
              <a:rPr lang="en-US" dirty="0">
                <a:ea typeface="+mn-ea"/>
              </a:rPr>
              <a:t> port </a:t>
            </a:r>
            <a:r>
              <a:rPr lang="en-US" dirty="0" err="1">
                <a:ea typeface="+mn-ea"/>
              </a:rPr>
              <a:t>có</a:t>
            </a:r>
            <a:r>
              <a:rPr lang="en-US" dirty="0">
                <a:ea typeface="+mn-ea"/>
              </a:rPr>
              <a:t> </a:t>
            </a:r>
            <a:r>
              <a:rPr lang="en-US" dirty="0" err="1">
                <a:ea typeface="+mn-ea"/>
              </a:rPr>
              <a:t>trên</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8 bit </a:t>
            </a:r>
            <a:r>
              <a:rPr lang="en-US" dirty="0" err="1">
                <a:ea typeface="+mn-ea"/>
              </a:rPr>
              <a:t>là</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đang</a:t>
            </a:r>
            <a:r>
              <a:rPr lang="en-US" dirty="0">
                <a:ea typeface="+mn-ea"/>
              </a:rPr>
              <a:t> </a:t>
            </a:r>
            <a:r>
              <a:rPr lang="en-US" dirty="0" err="1">
                <a:ea typeface="+mn-ea"/>
              </a:rPr>
              <a:t>hiện</a:t>
            </a:r>
            <a:r>
              <a:rPr lang="en-US" dirty="0">
                <a:ea typeface="+mn-ea"/>
              </a:rPr>
              <a:t> </a:t>
            </a:r>
            <a:r>
              <a:rPr lang="en-US" dirty="0" err="1">
                <a:ea typeface="+mn-ea"/>
              </a:rPr>
              <a:t>hữu</a:t>
            </a:r>
            <a:r>
              <a:rPr lang="en-US" dirty="0">
                <a:ea typeface="+mn-ea"/>
              </a:rPr>
              <a:t> </a:t>
            </a:r>
            <a:r>
              <a:rPr lang="en-US" dirty="0" err="1">
                <a:ea typeface="+mn-ea"/>
              </a:rPr>
              <a:t>của</a:t>
            </a:r>
            <a:r>
              <a:rPr lang="en-US" dirty="0">
                <a:ea typeface="+mn-ea"/>
              </a:rPr>
              <a:t> port </a:t>
            </a:r>
            <a:r>
              <a:rPr lang="en-US" dirty="0" err="1">
                <a:ea typeface="+mn-ea"/>
              </a:rPr>
              <a:t>đó</a:t>
            </a:r>
            <a:r>
              <a:rPr lang="en-US" dirty="0">
                <a:ea typeface="+mn-ea"/>
              </a:rPr>
              <a:t>.</a:t>
            </a:r>
          </a:p>
          <a:p>
            <a:pPr lvl="1">
              <a:defRPr/>
            </a:pPr>
            <a:r>
              <a:rPr lang="en-US" dirty="0">
                <a:ea typeface="+mn-ea"/>
              </a:rPr>
              <a:t>VD:</a:t>
            </a:r>
          </a:p>
          <a:p>
            <a:pPr lvl="2">
              <a:buFont typeface="Courier New" pitchFamily="49" charset="0"/>
              <a:buNone/>
              <a:defRPr/>
            </a:pPr>
            <a:r>
              <a:rPr lang="de-DE" dirty="0">
                <a:ea typeface="+mn-ea"/>
              </a:rPr>
              <a:t>Int8 m;</a:t>
            </a:r>
            <a:endParaRPr lang="en-US" dirty="0">
              <a:ea typeface="+mn-ea"/>
            </a:endParaRPr>
          </a:p>
          <a:p>
            <a:pPr lvl="2">
              <a:buFont typeface="Courier New" pitchFamily="49" charset="0"/>
              <a:buNone/>
              <a:defRPr/>
            </a:pPr>
            <a:r>
              <a:rPr lang="de-DE" dirty="0">
                <a:ea typeface="+mn-ea"/>
              </a:rPr>
              <a:t>m = </a:t>
            </a:r>
            <a:r>
              <a:rPr lang="de-DE">
                <a:ea typeface="+mn-ea"/>
              </a:rPr>
              <a:t>Input_C(); //m là dữ liệu 8 bit</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t>CÁC HÀM VÀO/RA DỮ LIỆU</a:t>
            </a:r>
          </a:p>
        </p:txBody>
      </p:sp>
      <p:sp>
        <p:nvSpPr>
          <p:cNvPr id="3891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389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5D196F9-F6DC-42BC-B51A-38278EB4EB24}" type="slidenum">
              <a:rPr lang="en-US" altLang="en-US" smtClean="0">
                <a:solidFill>
                  <a:srgbClr val="00B888"/>
                </a:solidFill>
              </a:rPr>
              <a:pPr eaLnBrk="1" hangingPunct="1"/>
              <a:t>29</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Set_tris_X</a:t>
            </a:r>
            <a:r>
              <a:rPr lang="en-US" dirty="0"/>
              <a:t>(Value)</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định</a:t>
            </a:r>
            <a:r>
              <a:rPr lang="en-US" dirty="0">
                <a:ea typeface="+mn-ea"/>
              </a:rPr>
              <a:t> </a:t>
            </a:r>
            <a:r>
              <a:rPr lang="en-US" dirty="0" err="1">
                <a:ea typeface="+mn-ea"/>
              </a:rPr>
              <a:t>nghĩa</a:t>
            </a:r>
            <a:r>
              <a:rPr lang="en-US" dirty="0">
                <a:ea typeface="+mn-ea"/>
              </a:rPr>
              <a:t> </a:t>
            </a:r>
            <a:r>
              <a:rPr lang="en-US" dirty="0" err="1">
                <a:ea typeface="+mn-ea"/>
              </a:rPr>
              <a:t>chân</a:t>
            </a:r>
            <a:r>
              <a:rPr lang="en-US" dirty="0">
                <a:ea typeface="+mn-ea"/>
              </a:rPr>
              <a:t> IO </a:t>
            </a:r>
            <a:r>
              <a:rPr lang="en-US" dirty="0" err="1">
                <a:ea typeface="+mn-ea"/>
              </a:rPr>
              <a:t>cho</a:t>
            </a:r>
            <a:r>
              <a:rPr lang="en-US" dirty="0">
                <a:ea typeface="+mn-ea"/>
              </a:rPr>
              <a:t> 1 port </a:t>
            </a:r>
            <a:r>
              <a:rPr lang="en-US" dirty="0" err="1">
                <a:ea typeface="+mn-ea"/>
              </a:rPr>
              <a:t>là</a:t>
            </a:r>
            <a:r>
              <a:rPr lang="en-US" dirty="0">
                <a:ea typeface="+mn-ea"/>
              </a:rPr>
              <a:t> </a:t>
            </a:r>
            <a:r>
              <a:rPr lang="en-US" dirty="0" err="1">
                <a:ea typeface="+mn-ea"/>
              </a:rPr>
              <a:t>ngõ</a:t>
            </a:r>
            <a:r>
              <a:rPr lang="en-US" dirty="0">
                <a:ea typeface="+mn-ea"/>
              </a:rPr>
              <a:t> </a:t>
            </a:r>
            <a:r>
              <a:rPr lang="en-US" dirty="0" err="1">
                <a:ea typeface="+mn-ea"/>
              </a:rPr>
              <a:t>vào</a:t>
            </a:r>
            <a:r>
              <a:rPr lang="en-US" dirty="0">
                <a:ea typeface="+mn-ea"/>
              </a:rPr>
              <a:t> hay </a:t>
            </a:r>
            <a:r>
              <a:rPr lang="en-US" dirty="0" err="1">
                <a:ea typeface="+mn-ea"/>
              </a:rPr>
              <a:t>ngõ</a:t>
            </a:r>
            <a:r>
              <a:rPr lang="en-US" dirty="0">
                <a:ea typeface="+mn-ea"/>
              </a:rPr>
              <a:t> </a:t>
            </a:r>
            <a:r>
              <a:rPr lang="en-US" dirty="0" err="1">
                <a:ea typeface="+mn-ea"/>
              </a:rPr>
              <a:t>ra</a:t>
            </a:r>
            <a:r>
              <a:rPr lang="en-US" dirty="0">
                <a:ea typeface="+mn-ea"/>
              </a:rPr>
              <a:t>. </a:t>
            </a:r>
            <a:r>
              <a:rPr lang="en-US" u="sng" dirty="0" err="1">
                <a:solidFill>
                  <a:srgbClr val="0070C0"/>
                </a:solidFill>
                <a:ea typeface="+mn-ea"/>
              </a:rPr>
              <a:t>Chỉ</a:t>
            </a:r>
            <a:r>
              <a:rPr lang="en-US" u="sng" dirty="0">
                <a:solidFill>
                  <a:srgbClr val="0070C0"/>
                </a:solidFill>
                <a:ea typeface="+mn-ea"/>
              </a:rPr>
              <a:t> </a:t>
            </a:r>
            <a:r>
              <a:rPr lang="en-US" u="sng" dirty="0" err="1">
                <a:solidFill>
                  <a:srgbClr val="0070C0"/>
                </a:solidFill>
                <a:ea typeface="+mn-ea"/>
              </a:rPr>
              <a:t>được</a:t>
            </a:r>
            <a:r>
              <a:rPr lang="en-US" u="sng" dirty="0">
                <a:solidFill>
                  <a:srgbClr val="0070C0"/>
                </a:solidFill>
                <a:ea typeface="+mn-ea"/>
              </a:rPr>
              <a:t> </a:t>
            </a:r>
            <a:r>
              <a:rPr lang="en-US" u="sng" dirty="0" err="1">
                <a:solidFill>
                  <a:srgbClr val="0070C0"/>
                </a:solidFill>
                <a:ea typeface="+mn-ea"/>
              </a:rPr>
              <a:t>dùng</a:t>
            </a:r>
            <a:r>
              <a:rPr lang="en-US" u="sng" dirty="0">
                <a:solidFill>
                  <a:srgbClr val="0070C0"/>
                </a:solidFill>
                <a:ea typeface="+mn-ea"/>
              </a:rPr>
              <a:t> </a:t>
            </a:r>
            <a:r>
              <a:rPr lang="en-US" u="sng" dirty="0" err="1">
                <a:solidFill>
                  <a:srgbClr val="0070C0"/>
                </a:solidFill>
                <a:ea typeface="+mn-ea"/>
              </a:rPr>
              <a:t>với</a:t>
            </a:r>
            <a:r>
              <a:rPr lang="en-US" dirty="0">
                <a:ea typeface="+mn-ea"/>
              </a:rPr>
              <a:t> </a:t>
            </a:r>
            <a:r>
              <a:rPr lang="en-US" b="1" i="1" dirty="0">
                <a:solidFill>
                  <a:srgbClr val="FF0000"/>
                </a:solidFill>
                <a:ea typeface="+mn-ea"/>
                <a:hlinkClick r:id="rId3" action="ppaction://hlinksldjump"/>
              </a:rPr>
              <a:t>#</a:t>
            </a:r>
            <a:r>
              <a:rPr lang="en-US" b="1" i="1">
                <a:solidFill>
                  <a:srgbClr val="FF0000"/>
                </a:solidFill>
                <a:ea typeface="+mn-ea"/>
                <a:hlinkClick r:id="rId3" action="ppaction://hlinksldjump"/>
              </a:rPr>
              <a:t>Use fast_IO( ). </a:t>
            </a:r>
            <a:endParaRPr lang="en-US" b="1" i="1" dirty="0">
              <a:solidFill>
                <a:srgbClr val="FF0000"/>
              </a:solidFill>
              <a:ea typeface="+mn-ea"/>
            </a:endParaRPr>
          </a:p>
          <a:p>
            <a:pPr lvl="1">
              <a:defRPr/>
            </a:pPr>
            <a:r>
              <a:rPr lang="en-US" dirty="0">
                <a:ea typeface="+mn-ea"/>
              </a:rPr>
              <a:t>Value: </a:t>
            </a:r>
            <a:r>
              <a:rPr lang="en-US" dirty="0" err="1">
                <a:ea typeface="+mn-ea"/>
              </a:rPr>
              <a:t>Giá</a:t>
            </a:r>
            <a:r>
              <a:rPr lang="en-US" dirty="0">
                <a:ea typeface="+mn-ea"/>
              </a:rPr>
              <a:t> </a:t>
            </a:r>
            <a:r>
              <a:rPr lang="en-US" dirty="0" err="1">
                <a:ea typeface="+mn-ea"/>
              </a:rPr>
              <a:t>trị</a:t>
            </a:r>
            <a:r>
              <a:rPr lang="en-US" dirty="0">
                <a:ea typeface="+mn-ea"/>
              </a:rPr>
              <a:t> 8 bit, </a:t>
            </a:r>
            <a:r>
              <a:rPr lang="en-US" dirty="0" err="1">
                <a:ea typeface="+mn-ea"/>
              </a:rPr>
              <a:t>mỗi</a:t>
            </a:r>
            <a:r>
              <a:rPr lang="en-US" dirty="0">
                <a:ea typeface="+mn-ea"/>
              </a:rPr>
              <a:t> bit </a:t>
            </a:r>
            <a:r>
              <a:rPr lang="en-US" dirty="0" err="1">
                <a:ea typeface="+mn-ea"/>
              </a:rPr>
              <a:t>đại</a:t>
            </a:r>
            <a:r>
              <a:rPr lang="en-US" dirty="0">
                <a:ea typeface="+mn-ea"/>
              </a:rPr>
              <a:t> </a:t>
            </a:r>
            <a:r>
              <a:rPr lang="en-US" dirty="0" err="1">
                <a:ea typeface="+mn-ea"/>
              </a:rPr>
              <a:t>diện</a:t>
            </a:r>
            <a:r>
              <a:rPr lang="en-US" dirty="0">
                <a:ea typeface="+mn-ea"/>
              </a:rPr>
              <a:t> 1 </a:t>
            </a:r>
            <a:r>
              <a:rPr lang="en-US" dirty="0" err="1">
                <a:ea typeface="+mn-ea"/>
              </a:rPr>
              <a:t>chân</a:t>
            </a:r>
            <a:r>
              <a:rPr lang="en-US" dirty="0">
                <a:ea typeface="+mn-ea"/>
              </a:rPr>
              <a:t> </a:t>
            </a:r>
            <a:r>
              <a:rPr lang="en-US" dirty="0" err="1">
                <a:ea typeface="+mn-ea"/>
              </a:rPr>
              <a:t>và</a:t>
            </a:r>
            <a:r>
              <a:rPr lang="en-US" dirty="0">
                <a:ea typeface="+mn-ea"/>
              </a:rPr>
              <a:t> bit </a:t>
            </a:r>
            <a:r>
              <a:rPr lang="en-US">
                <a:ea typeface="+mn-ea"/>
              </a:rPr>
              <a:t>= 1 </a:t>
            </a:r>
            <a:r>
              <a:rPr lang="en-US" dirty="0" err="1">
                <a:ea typeface="+mn-ea"/>
              </a:rPr>
              <a:t>sẽ</a:t>
            </a:r>
            <a:r>
              <a:rPr lang="en-US" dirty="0">
                <a:ea typeface="+mn-ea"/>
              </a:rPr>
              <a:t> </a:t>
            </a:r>
            <a:r>
              <a:rPr lang="en-US" dirty="0" err="1">
                <a:ea typeface="+mn-ea"/>
              </a:rPr>
              <a:t>đặt</a:t>
            </a:r>
            <a:r>
              <a:rPr lang="en-US" dirty="0">
                <a:ea typeface="+mn-ea"/>
              </a:rPr>
              <a:t> </a:t>
            </a:r>
            <a:r>
              <a:rPr lang="en-US" dirty="0" err="1">
                <a:ea typeface="+mn-ea"/>
              </a:rPr>
              <a:t>chân</a:t>
            </a:r>
            <a:r>
              <a:rPr lang="en-US" dirty="0">
                <a:ea typeface="+mn-ea"/>
              </a:rPr>
              <a:t> </a:t>
            </a:r>
            <a:r>
              <a:rPr lang="en-US" dirty="0" err="1">
                <a:ea typeface="+mn-ea"/>
              </a:rPr>
              <a:t>đó</a:t>
            </a:r>
            <a:r>
              <a:rPr lang="en-US" dirty="0">
                <a:ea typeface="+mn-ea"/>
              </a:rPr>
              <a:t> </a:t>
            </a:r>
            <a:r>
              <a:rPr lang="en-US" dirty="0" err="1">
                <a:ea typeface="+mn-ea"/>
              </a:rPr>
              <a:t>là</a:t>
            </a:r>
            <a:r>
              <a:rPr lang="en-US" dirty="0">
                <a:ea typeface="+mn-ea"/>
              </a:rPr>
              <a:t> </a:t>
            </a:r>
            <a:r>
              <a:rPr lang="en-US" dirty="0" err="1">
                <a:ea typeface="+mn-ea"/>
              </a:rPr>
              <a:t>ngõ</a:t>
            </a:r>
            <a:r>
              <a:rPr lang="en-US" dirty="0">
                <a:ea typeface="+mn-ea"/>
              </a:rPr>
              <a:t> </a:t>
            </a:r>
            <a:r>
              <a:rPr lang="en-US" dirty="0" err="1">
                <a:ea typeface="+mn-ea"/>
              </a:rPr>
              <a:t>vào</a:t>
            </a:r>
            <a:r>
              <a:rPr lang="en-US" dirty="0">
                <a:ea typeface="+mn-ea"/>
              </a:rPr>
              <a:t>, bit </a:t>
            </a:r>
            <a:r>
              <a:rPr lang="en-US">
                <a:ea typeface="+mn-ea"/>
              </a:rPr>
              <a:t>= 0 </a:t>
            </a:r>
            <a:r>
              <a:rPr lang="en-US" dirty="0" err="1">
                <a:ea typeface="+mn-ea"/>
              </a:rPr>
              <a:t>đặt</a:t>
            </a:r>
            <a:r>
              <a:rPr lang="en-US" dirty="0">
                <a:ea typeface="+mn-ea"/>
              </a:rPr>
              <a:t> </a:t>
            </a:r>
            <a:r>
              <a:rPr lang="en-US" dirty="0" err="1">
                <a:ea typeface="+mn-ea"/>
              </a:rPr>
              <a:t>chân</a:t>
            </a:r>
            <a:r>
              <a:rPr lang="en-US" dirty="0">
                <a:ea typeface="+mn-ea"/>
              </a:rPr>
              <a:t> </a:t>
            </a:r>
            <a:r>
              <a:rPr lang="en-US" dirty="0" err="1">
                <a:ea typeface="+mn-ea"/>
              </a:rPr>
              <a:t>đó</a:t>
            </a:r>
            <a:r>
              <a:rPr lang="en-US" dirty="0">
                <a:ea typeface="+mn-ea"/>
              </a:rPr>
              <a:t> </a:t>
            </a:r>
            <a:r>
              <a:rPr lang="en-US" dirty="0" err="1">
                <a:ea typeface="+mn-ea"/>
              </a:rPr>
              <a:t>là</a:t>
            </a:r>
            <a:r>
              <a:rPr lang="en-US" dirty="0">
                <a:ea typeface="+mn-ea"/>
              </a:rPr>
              <a:t> </a:t>
            </a:r>
            <a:r>
              <a:rPr lang="en-US" dirty="0" err="1">
                <a:ea typeface="+mn-ea"/>
              </a:rPr>
              <a:t>ngõ</a:t>
            </a:r>
            <a:r>
              <a:rPr lang="en-US" dirty="0">
                <a:ea typeface="+mn-ea"/>
              </a:rPr>
              <a:t> </a:t>
            </a:r>
            <a:r>
              <a:rPr lang="en-US" dirty="0" err="1">
                <a:ea typeface="+mn-ea"/>
              </a:rPr>
              <a:t>ra</a:t>
            </a:r>
            <a:r>
              <a:rPr lang="en-US" dirty="0">
                <a:ea typeface="+mn-ea"/>
              </a:rPr>
              <a:t>.</a:t>
            </a:r>
          </a:p>
          <a:p>
            <a:pPr lvl="1">
              <a:defRPr/>
            </a:pPr>
            <a:r>
              <a:rPr lang="en-US" dirty="0">
                <a:ea typeface="+mn-ea"/>
              </a:rPr>
              <a:t>VD:</a:t>
            </a:r>
          </a:p>
          <a:p>
            <a:pPr lvl="2">
              <a:buFont typeface="Courier New" pitchFamily="49" charset="0"/>
              <a:buNone/>
              <a:defRPr/>
            </a:pPr>
            <a:r>
              <a:rPr lang="de-DE" dirty="0">
                <a:ea typeface="+mn-ea"/>
              </a:rPr>
              <a:t>Set_tris_B(0xE2)	//0xE2 = 0b11100010: B1, B5, B6, B7 là Input </a:t>
            </a:r>
          </a:p>
          <a:p>
            <a:pPr lvl="2">
              <a:buFont typeface="Courier New" pitchFamily="49" charset="0"/>
              <a:buNone/>
              <a:defRPr/>
            </a:pPr>
            <a:r>
              <a:rPr lang="de-DE" dirty="0">
                <a:ea typeface="+mn-ea"/>
              </a:rPr>
              <a:t>			//còn lại là Output</a:t>
            </a:r>
            <a:endParaRPr lang="en-US" dirty="0">
              <a:ea typeface="+mn-ea"/>
            </a:endParaRPr>
          </a:p>
          <a:p>
            <a:pPr lvl="1">
              <a:defRPr/>
            </a:pPr>
            <a:r>
              <a:rPr lang="en-US" u="sng" dirty="0" err="1">
                <a:ea typeface="+mn-ea"/>
              </a:rPr>
              <a:t>Chú</a:t>
            </a:r>
            <a:r>
              <a:rPr lang="en-US" u="sng" dirty="0">
                <a:ea typeface="+mn-ea"/>
              </a:rPr>
              <a:t> ý</a:t>
            </a:r>
            <a:endParaRPr lang="en-US" dirty="0">
              <a:ea typeface="+mn-ea"/>
            </a:endParaRPr>
          </a:p>
          <a:p>
            <a:pPr lvl="2">
              <a:defRPr/>
            </a:pPr>
            <a:r>
              <a:rPr lang="de-DE" dirty="0">
                <a:ea typeface="+mn-ea"/>
              </a:rPr>
              <a:t>Set_tris_B(0)     //PortB =0b00000000: Tất cả là Output</a:t>
            </a:r>
            <a:endParaRPr lang="en-US" dirty="0">
              <a:ea typeface="+mn-ea"/>
            </a:endParaRPr>
          </a:p>
          <a:p>
            <a:pPr lvl="2">
              <a:defRPr/>
            </a:pPr>
            <a:r>
              <a:rPr lang="de-DE" dirty="0">
                <a:ea typeface="+mn-ea"/>
              </a:rPr>
              <a:t>Set_tris_B(255)//PortB =0b11111111: Tất cả là Input</a:t>
            </a:r>
            <a:endParaRPr lang="en-US" dirty="0">
              <a:ea typeface="+mn-ea"/>
            </a:endParaRPr>
          </a:p>
          <a:p>
            <a:pPr lvl="2">
              <a:defRPr/>
            </a:pPr>
            <a:r>
              <a:rPr lang="de-DE" dirty="0">
                <a:ea typeface="+mn-ea"/>
              </a:rPr>
              <a:t>Set_tris_B(1)    //PortB=0b00000001: Chỉ chân B0 là Input, còn lại là Output</a:t>
            </a:r>
            <a:endParaRPr lang="en-US" dirty="0">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Tự tạo mẫu chương trình</a:t>
            </a:r>
          </a:p>
        </p:txBody>
      </p:sp>
      <p:sp>
        <p:nvSpPr>
          <p:cNvPr id="1741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74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7C2C0DA6-2C0A-4B64-934F-A0D77B40D7F5}" type="slidenum">
              <a:rPr lang="en-US" smtClean="0">
                <a:solidFill>
                  <a:srgbClr val="00B888"/>
                </a:solidFill>
              </a:rPr>
              <a:pPr eaLnBrk="1" hangingPunct="1"/>
              <a:t>3</a:t>
            </a:fld>
            <a:endParaRPr lang="en-US">
              <a:solidFill>
                <a:srgbClr val="00B888"/>
              </a:solidFill>
            </a:endParaRPr>
          </a:p>
        </p:txBody>
      </p:sp>
      <p:sp>
        <p:nvSpPr>
          <p:cNvPr id="17413" name="Text Box 6"/>
          <p:cNvSpPr txBox="1">
            <a:spLocks noChangeArrowheads="1"/>
          </p:cNvSpPr>
          <p:nvPr/>
        </p:nvSpPr>
        <p:spPr bwMode="auto">
          <a:xfrm>
            <a:off x="838200" y="1295400"/>
            <a:ext cx="7696200"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i="1">
                <a:solidFill>
                  <a:srgbClr val="FF0000"/>
                </a:solidFill>
              </a:rPr>
              <a:t>#include &lt;16F877A.H&gt; </a:t>
            </a:r>
          </a:p>
          <a:p>
            <a:pPr eaLnBrk="1" hangingPunct="1"/>
            <a:r>
              <a:rPr lang="en-US">
                <a:solidFill>
                  <a:schemeClr val="hlink"/>
                </a:solidFill>
              </a:rPr>
              <a:t>#device *=8 ADC=10</a:t>
            </a:r>
          </a:p>
          <a:p>
            <a:pPr eaLnBrk="1" hangingPunct="1"/>
            <a:r>
              <a:rPr lang="en-US">
                <a:solidFill>
                  <a:schemeClr val="hlink"/>
                </a:solidFill>
              </a:rPr>
              <a:t>#FUSES NOWDT, HS, NOPUT, NOPROTECT, NODEBUG, NOBROWNOUT #use delay(clock=20000000)</a:t>
            </a:r>
          </a:p>
          <a:p>
            <a:pPr eaLnBrk="1" hangingPunct="1"/>
            <a:r>
              <a:rPr lang="en-US">
                <a:solidFill>
                  <a:srgbClr val="FF0000"/>
                </a:solidFill>
              </a:rPr>
              <a:t>#use rs232(baud=9600,parity=N,xmit=PIN_B5,rcv=PIN_B2,bits=9)</a:t>
            </a:r>
          </a:p>
          <a:p>
            <a:pPr eaLnBrk="1" hangingPunct="1"/>
            <a:r>
              <a:rPr lang="en-US">
                <a:solidFill>
                  <a:srgbClr val="FF0000"/>
                </a:solidFill>
              </a:rPr>
              <a:t>#use i2c(Master,Fast,sda=PIN_B1,scl=PIN_B4)</a:t>
            </a:r>
          </a:p>
          <a:p>
            <a:pPr eaLnBrk="1" hangingPunct="1"/>
            <a:r>
              <a:rPr lang="en-US" b="1"/>
              <a:t>// Phần khai báo biến toàn cục</a:t>
            </a:r>
          </a:p>
          <a:p>
            <a:pPr eaLnBrk="1" hangingPunct="1"/>
            <a:r>
              <a:rPr lang="en-US" b="1" i="1">
                <a:solidFill>
                  <a:srgbClr val="0070C0"/>
                </a:solidFill>
              </a:rPr>
              <a:t>int8 x;</a:t>
            </a:r>
          </a:p>
          <a:p>
            <a:pPr eaLnBrk="1" hangingPunct="1"/>
            <a:r>
              <a:rPr lang="en-US" b="1"/>
              <a:t>//Phần khai báo, định nghĩa các chương trình con</a:t>
            </a:r>
          </a:p>
          <a:p>
            <a:pPr eaLnBrk="1" hangingPunct="1"/>
            <a:r>
              <a:rPr lang="en-US" b="1" i="1">
                <a:solidFill>
                  <a:srgbClr val="0070C0"/>
                </a:solidFill>
              </a:rPr>
              <a:t>#int_xxx // Khai bao chuong trinh ngat</a:t>
            </a:r>
          </a:p>
          <a:p>
            <a:pPr eaLnBrk="1" hangingPunct="1"/>
            <a:r>
              <a:rPr lang="en-US">
                <a:solidFill>
                  <a:srgbClr val="0070C0"/>
                </a:solidFill>
              </a:rPr>
              <a:t>xxx_isr() {</a:t>
            </a:r>
          </a:p>
          <a:p>
            <a:pPr eaLnBrk="1" hangingPunct="1"/>
            <a:r>
              <a:rPr lang="en-US">
                <a:solidFill>
                  <a:srgbClr val="0070C0"/>
                </a:solidFill>
              </a:rPr>
              <a:t>// Code here</a:t>
            </a:r>
          </a:p>
          <a:p>
            <a:pPr eaLnBrk="1" hangingPunct="1"/>
            <a:r>
              <a:rPr lang="en-US">
                <a:solidFill>
                  <a:srgbClr val="0070C0"/>
                </a:solidFill>
              </a:rPr>
              <a:t>}</a:t>
            </a:r>
          </a:p>
          <a:p>
            <a:pPr eaLnBrk="1" hangingPunct="1"/>
            <a:r>
              <a:rPr lang="en-US" b="1">
                <a:solidFill>
                  <a:srgbClr val="92D050"/>
                </a:solidFill>
              </a:rPr>
              <a:t>void Ten_chuong_trinh_con(Ten_Bien) {</a:t>
            </a:r>
          </a:p>
          <a:p>
            <a:pPr eaLnBrk="1" hangingPunct="1"/>
            <a:r>
              <a:rPr lang="en-US" b="1">
                <a:solidFill>
                  <a:srgbClr val="92D050"/>
                </a:solidFill>
              </a:rPr>
              <a:t>// Code here</a:t>
            </a:r>
          </a:p>
          <a:p>
            <a:pPr eaLnBrk="1" hangingPunct="1"/>
            <a:r>
              <a:rPr lang="en-US" b="1">
                <a:solidFill>
                  <a:srgbClr val="92D050"/>
                </a:solidFill>
              </a:rPr>
              <a:t>}</a:t>
            </a:r>
          </a:p>
          <a:p>
            <a:pPr eaLnBrk="1" hangingPunct="1"/>
            <a:r>
              <a:rPr lang="en-US" b="1">
                <a:solidFill>
                  <a:srgbClr val="FFC000"/>
                </a:solidFill>
              </a:rPr>
              <a:t>void main() {</a:t>
            </a:r>
          </a:p>
          <a:p>
            <a:pPr eaLnBrk="1" hangingPunct="1"/>
            <a:r>
              <a:rPr lang="en-US" b="1">
                <a:solidFill>
                  <a:srgbClr val="FFC000"/>
                </a:solidFill>
              </a:rPr>
              <a:t>// Enter code here!</a:t>
            </a:r>
          </a:p>
          <a:p>
            <a:pPr eaLnBrk="1" hangingPunct="1"/>
            <a:r>
              <a:rPr lang="en-US" b="1">
                <a:solidFill>
                  <a:srgbClr val="FFC000"/>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marL="342900" indent="-342900"/>
            <a:r>
              <a:rPr lang="en-US" i="1">
                <a:solidFill>
                  <a:srgbClr val="FF0000"/>
                </a:solidFill>
              </a:rPr>
              <a:t>#Use fast_IO( )</a:t>
            </a:r>
            <a:endParaRPr lang="en-US"/>
          </a:p>
        </p:txBody>
      </p:sp>
      <p:sp>
        <p:nvSpPr>
          <p:cNvPr id="3" name="Content Placeholder 2"/>
          <p:cNvSpPr>
            <a:spLocks noGrp="1"/>
          </p:cNvSpPr>
          <p:nvPr>
            <p:ph idx="1"/>
          </p:nvPr>
        </p:nvSpPr>
        <p:spPr>
          <a:xfrm>
            <a:off x="533400" y="1295400"/>
            <a:ext cx="8458200" cy="5334000"/>
          </a:xfrm>
        </p:spPr>
        <p:txBody>
          <a:bodyPr/>
          <a:lstStyle/>
          <a:p>
            <a:pPr>
              <a:defRPr/>
            </a:pPr>
            <a:r>
              <a:rPr lang="vi-VN" i="1" kern="1200" dirty="0">
                <a:solidFill>
                  <a:srgbClr val="00B0F0"/>
                </a:solidFill>
                <a:cs typeface="Arial" charset="0"/>
              </a:rPr>
              <a:t>Trong CCS, nếu </a:t>
            </a:r>
            <a:r>
              <a:rPr lang="vi-VN" i="1" u="sng" kern="1200" dirty="0">
                <a:solidFill>
                  <a:srgbClr val="FF0000"/>
                </a:solidFill>
                <a:cs typeface="Arial" charset="0"/>
              </a:rPr>
              <a:t>không sử dụng "fast_io(PORT) </a:t>
            </a:r>
            <a:r>
              <a:rPr lang="vi-VN" i="1" kern="1200" dirty="0">
                <a:solidFill>
                  <a:srgbClr val="00B0F0"/>
                </a:solidFill>
                <a:cs typeface="Arial" charset="0"/>
              </a:rPr>
              <a:t>" - (với cấu trúc #use fast_io(PORT)) thì khi sử dụng các câu lệnh </a:t>
            </a:r>
            <a:r>
              <a:rPr lang="vi-VN" i="1" u="sng" kern="1200" dirty="0">
                <a:solidFill>
                  <a:srgbClr val="FF0000"/>
                </a:solidFill>
                <a:cs typeface="Arial" charset="0"/>
              </a:rPr>
              <a:t>input, output</a:t>
            </a:r>
            <a:r>
              <a:rPr lang="vi-VN" i="1" kern="1200" dirty="0">
                <a:solidFill>
                  <a:srgbClr val="00B0F0"/>
                </a:solidFill>
                <a:cs typeface="Arial" charset="0"/>
              </a:rPr>
              <a:t> nó sẽ tự động dùng lệnh </a:t>
            </a:r>
            <a:r>
              <a:rPr lang="vi-VN" i="1" kern="1200" dirty="0">
                <a:solidFill>
                  <a:srgbClr val="FF0000"/>
                </a:solidFill>
                <a:cs typeface="Arial" charset="0"/>
              </a:rPr>
              <a:t>set_tris_x() </a:t>
            </a:r>
            <a:r>
              <a:rPr lang="vi-VN" i="1" kern="1200" dirty="0">
                <a:solidFill>
                  <a:srgbClr val="00B0F0"/>
                </a:solidFill>
                <a:cs typeface="Arial" charset="0"/>
              </a:rPr>
              <a:t>trước khi xuất hoặc đọc logic trên các chân. </a:t>
            </a:r>
            <a:endParaRPr lang="en-US" i="1" kern="1200" dirty="0">
              <a:solidFill>
                <a:srgbClr val="00B0F0"/>
              </a:solidFill>
              <a:cs typeface="Arial" charset="0"/>
            </a:endParaRPr>
          </a:p>
          <a:p>
            <a:pPr marL="0" indent="0">
              <a:buNone/>
              <a:defRPr/>
            </a:pPr>
            <a:r>
              <a:rPr lang="en-US" i="1" kern="1200" dirty="0">
                <a:solidFill>
                  <a:srgbClr val="00B0F0"/>
                </a:solidFill>
                <a:cs typeface="Arial" charset="0"/>
                <a:sym typeface="Wingdings" panose="05000000000000000000" pitchFamily="2" charset="2"/>
              </a:rPr>
              <a:t></a:t>
            </a:r>
            <a:r>
              <a:rPr lang="vi-VN" i="1" kern="1200" dirty="0">
                <a:solidFill>
                  <a:srgbClr val="00B0F0"/>
                </a:solidFill>
                <a:cs typeface="Arial" charset="0"/>
              </a:rPr>
              <a:t>Cách này có ưu điểm là không cần dùng lệnh </a:t>
            </a:r>
            <a:r>
              <a:rPr lang="vi-VN" i="1" kern="1200" dirty="0">
                <a:solidFill>
                  <a:srgbClr val="FF0000"/>
                </a:solidFill>
                <a:cs typeface="Arial" charset="0"/>
              </a:rPr>
              <a:t>set_tris_x() </a:t>
            </a:r>
            <a:r>
              <a:rPr lang="vi-VN" i="1" kern="1200" dirty="0">
                <a:solidFill>
                  <a:srgbClr val="00B0F0"/>
                </a:solidFill>
                <a:cs typeface="Arial" charset="0"/>
              </a:rPr>
              <a:t>mà </a:t>
            </a:r>
            <a:r>
              <a:rPr lang="en-US" i="1" kern="1200" dirty="0">
                <a:solidFill>
                  <a:srgbClr val="00B0F0"/>
                </a:solidFill>
                <a:cs typeface="Arial" charset="0"/>
              </a:rPr>
              <a:t>	</a:t>
            </a:r>
            <a:r>
              <a:rPr lang="vi-VN" i="1" kern="1200" dirty="0">
                <a:solidFill>
                  <a:srgbClr val="00B0F0"/>
                </a:solidFill>
                <a:cs typeface="Arial" charset="0"/>
              </a:rPr>
              <a:t>chương trình vẫn đúng ý người viết nhưng nhược điểm là </a:t>
            </a:r>
            <a:r>
              <a:rPr lang="en-US" i="1" kern="1200" dirty="0">
                <a:solidFill>
                  <a:srgbClr val="00B0F0"/>
                </a:solidFill>
                <a:cs typeface="Arial" charset="0"/>
              </a:rPr>
              <a:t>	</a:t>
            </a:r>
            <a:r>
              <a:rPr lang="vi-VN" i="1" kern="1200" dirty="0">
                <a:solidFill>
                  <a:srgbClr val="00B0F0"/>
                </a:solidFill>
                <a:cs typeface="Arial" charset="0"/>
              </a:rPr>
              <a:t>tốn thêm dung lượng chương trình ( do chèn thêm lệnh </a:t>
            </a:r>
            <a:r>
              <a:rPr lang="en-US" i="1" kern="1200" dirty="0">
                <a:solidFill>
                  <a:srgbClr val="00B0F0"/>
                </a:solidFill>
                <a:cs typeface="Arial" charset="0"/>
              </a:rPr>
              <a:t>	</a:t>
            </a:r>
            <a:r>
              <a:rPr lang="vi-VN" i="1" kern="1200" dirty="0">
                <a:solidFill>
                  <a:srgbClr val="FF0000"/>
                </a:solidFill>
                <a:cs typeface="Arial" charset="0"/>
              </a:rPr>
              <a:t>set_tris_x</a:t>
            </a:r>
            <a:r>
              <a:rPr lang="vi-VN" i="1" kern="1200" dirty="0">
                <a:solidFill>
                  <a:srgbClr val="00B0F0"/>
                </a:solidFill>
                <a:cs typeface="Arial" charset="0"/>
              </a:rPr>
              <a:t> ). Cách này thường dùng cho người mới học khi </a:t>
            </a:r>
            <a:r>
              <a:rPr lang="en-US" i="1" kern="1200" dirty="0">
                <a:solidFill>
                  <a:srgbClr val="00B0F0"/>
                </a:solidFill>
                <a:cs typeface="Arial" charset="0"/>
              </a:rPr>
              <a:t>	</a:t>
            </a:r>
            <a:r>
              <a:rPr lang="vi-VN" i="1" kern="1200" dirty="0">
                <a:solidFill>
                  <a:srgbClr val="00B0F0"/>
                </a:solidFill>
                <a:cs typeface="Arial" charset="0"/>
              </a:rPr>
              <a:t>chưa hình dung hoặc quản lý chặt được những gì mình viết.</a:t>
            </a:r>
            <a:endParaRPr lang="en-US" i="1" dirty="0">
              <a:solidFill>
                <a:srgbClr val="00B0F0"/>
              </a:solidFill>
            </a:endParaRPr>
          </a:p>
          <a:p>
            <a:pPr>
              <a:defRPr/>
            </a:pPr>
            <a:r>
              <a:rPr lang="vi-VN" i="1" kern="1200" dirty="0">
                <a:solidFill>
                  <a:srgbClr val="00B0F0"/>
                </a:solidFill>
                <a:cs typeface="Arial" charset="0"/>
              </a:rPr>
              <a:t>Còn cách </a:t>
            </a:r>
            <a:r>
              <a:rPr lang="vi-VN" i="1" u="sng" kern="1200" dirty="0">
                <a:solidFill>
                  <a:srgbClr val="FF0000"/>
                </a:solidFill>
                <a:cs typeface="Arial" charset="0"/>
              </a:rPr>
              <a:t>sử dụng fast_io() </a:t>
            </a:r>
            <a:r>
              <a:rPr lang="vi-VN" i="1" kern="1200" dirty="0">
                <a:solidFill>
                  <a:srgbClr val="00B0F0"/>
                </a:solidFill>
                <a:cs typeface="Arial" charset="0"/>
              </a:rPr>
              <a:t>thì khi sử dụng các câu lệnh </a:t>
            </a:r>
            <a:r>
              <a:rPr lang="vi-VN" i="1" u="sng" kern="1200" dirty="0">
                <a:solidFill>
                  <a:srgbClr val="FF0000"/>
                </a:solidFill>
                <a:cs typeface="Arial" charset="0"/>
              </a:rPr>
              <a:t>input, output</a:t>
            </a:r>
            <a:r>
              <a:rPr lang="vi-VN" i="1" kern="1200" dirty="0">
                <a:solidFill>
                  <a:srgbClr val="00B0F0"/>
                </a:solidFill>
                <a:cs typeface="Arial" charset="0"/>
              </a:rPr>
              <a:t> phải </a:t>
            </a:r>
            <a:r>
              <a:rPr lang="vi-VN" i="1" kern="1200" dirty="0">
                <a:solidFill>
                  <a:srgbClr val="FF0000"/>
                </a:solidFill>
                <a:cs typeface="Arial" charset="0"/>
              </a:rPr>
              <a:t>set_tris_x() </a:t>
            </a:r>
            <a:r>
              <a:rPr lang="vi-VN" i="1" kern="1200" dirty="0">
                <a:solidFill>
                  <a:srgbClr val="00B0F0"/>
                </a:solidFill>
                <a:cs typeface="Arial" charset="0"/>
              </a:rPr>
              <a:t>đúng thì chương trình mới chạy đúng. Ưu điểm là tốn ít dung lượng chương trình hơn, câu lệnh xử lý nhanh hơn. Nhược điểm là phải hiểu rõ cơ chế hoạt động IO của PIC thì mới quản lý được.</a:t>
            </a:r>
            <a:endParaRPr lang="vi-VN" i="1" dirty="0">
              <a:solidFill>
                <a:srgbClr val="00B0F0"/>
              </a:solidFill>
            </a:endParaRPr>
          </a:p>
          <a:p>
            <a:pPr>
              <a:defRPr/>
            </a:pPr>
            <a:endParaRPr lang="en-US" dirty="0"/>
          </a:p>
        </p:txBody>
      </p:sp>
      <p:sp>
        <p:nvSpPr>
          <p:cNvPr id="3994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3994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51F73C90-E578-4ABF-9622-85E430BC4D60}" type="slidenum">
              <a:rPr lang="en-US" smtClean="0">
                <a:solidFill>
                  <a:srgbClr val="00B888"/>
                </a:solidFill>
              </a:rPr>
              <a:pPr eaLnBrk="1" hangingPunct="1"/>
              <a:t>30</a:t>
            </a:fld>
            <a:endParaRPr lang="en-US">
              <a:solidFill>
                <a:srgbClr val="00B88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31</a:t>
            </a:fld>
            <a:endParaRPr lang="en-US"/>
          </a:p>
        </p:txBody>
      </p:sp>
      <p:sp>
        <p:nvSpPr>
          <p:cNvPr id="6" name="Rectangle 1"/>
          <p:cNvSpPr>
            <a:spLocks noGrp="1" noChangeArrowheads="1"/>
          </p:cNvSpPr>
          <p:nvPr>
            <p:ph idx="1"/>
          </p:nvPr>
        </p:nvSpPr>
        <p:spPr bwMode="auto">
          <a:xfrm>
            <a:off x="304801" y="1217712"/>
            <a:ext cx="8458200"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1" u="sng" strike="noStrike" cap="none" normalizeH="0" baseline="0" dirty="0">
                <a:ln>
                  <a:noFill/>
                </a:ln>
                <a:solidFill>
                  <a:srgbClr val="333333"/>
                </a:solidFill>
                <a:effectLst/>
                <a:latin typeface="+mj-lt"/>
                <a:cs typeface="Times New Roman" panose="02020603050405020304" pitchFamily="18" charset="0"/>
              </a:rPr>
              <a:t>PORT_B_PULL-UPS()</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Hàm</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này</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được</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dùng</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để</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Sets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cổng</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vào</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B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pullup</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TRUE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sẽ</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hoạt</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động</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và</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FALSE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sẽ</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ngừng</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Cú</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pháp</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port_b_pull</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-ups (value)</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Tham</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số</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value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là</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biến</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bool logic ( TRUE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hoặc</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FALSE)</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Trị</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trả</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về</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không</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Lưu</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ý: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Chỉ</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có</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trên</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các</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thiết</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bị</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14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và</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16 bit (PCM and PCH). (Note: use SETUP_COUNTERS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trong</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PCB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phần</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Ví</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 </a:t>
            </a: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dụ</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j-lt"/>
                <a:cs typeface="Times New Roman" panose="02020603050405020304" pitchFamily="18" charset="0"/>
              </a:rPr>
              <a:t>port_b_pullups</a:t>
            </a:r>
            <a:r>
              <a:rPr kumimoji="0" lang="en-US" altLang="en-US" sz="2000" b="0" i="0" u="none" strike="noStrike" cap="none" normalizeH="0" baseline="0" dirty="0">
                <a:ln>
                  <a:noFill/>
                </a:ln>
                <a:solidFill>
                  <a:srgbClr val="333333"/>
                </a:solidFill>
                <a:effectLst/>
                <a:latin typeface="+mj-lt"/>
                <a:cs typeface="Times New Roman" panose="02020603050405020304" pitchFamily="18" charset="0"/>
              </a:rPr>
              <a:t>(FALSE);</a:t>
            </a:r>
            <a:endParaRPr kumimoji="0" lang="en-US"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974280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t>CÁC HÀM DELAY</a:t>
            </a:r>
          </a:p>
        </p:txBody>
      </p:sp>
      <p:sp>
        <p:nvSpPr>
          <p:cNvPr id="4096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962C18C-6F86-4FFB-A850-7043C91287D0}" type="slidenum">
              <a:rPr lang="en-US" altLang="en-US" smtClean="0">
                <a:solidFill>
                  <a:srgbClr val="00B888"/>
                </a:solidFill>
              </a:rPr>
              <a:pPr eaLnBrk="1" hangingPunct="1"/>
              <a:t>32</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Để</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hàm</a:t>
            </a:r>
            <a:r>
              <a:rPr lang="en-US" dirty="0"/>
              <a:t> Delay, </a:t>
            </a:r>
            <a:r>
              <a:rPr lang="en-US" dirty="0" err="1"/>
              <a:t>cần</a:t>
            </a:r>
            <a:r>
              <a:rPr lang="en-US" dirty="0"/>
              <a:t> </a:t>
            </a:r>
            <a:r>
              <a:rPr lang="en-US" dirty="0" err="1"/>
              <a:t>có</a:t>
            </a:r>
            <a:r>
              <a:rPr lang="en-US" dirty="0"/>
              <a:t> </a:t>
            </a:r>
            <a:r>
              <a:rPr lang="en-US" dirty="0" err="1"/>
              <a:t>khai</a:t>
            </a:r>
            <a:r>
              <a:rPr lang="en-US" dirty="0"/>
              <a:t> </a:t>
            </a:r>
            <a:r>
              <a:rPr lang="en-US" dirty="0" err="1"/>
              <a:t>báo</a:t>
            </a:r>
            <a:r>
              <a:rPr lang="en-US" dirty="0"/>
              <a:t> </a:t>
            </a:r>
            <a:r>
              <a:rPr lang="en-US" dirty="0" err="1"/>
              <a:t>tiền</a:t>
            </a:r>
            <a:r>
              <a:rPr lang="en-US" dirty="0"/>
              <a:t> </a:t>
            </a:r>
            <a:r>
              <a:rPr lang="en-US" dirty="0" err="1"/>
              <a:t>xử</a:t>
            </a:r>
            <a:r>
              <a:rPr lang="en-US" dirty="0"/>
              <a:t> </a:t>
            </a:r>
            <a:r>
              <a:rPr lang="en-US" dirty="0" err="1"/>
              <a:t>lý</a:t>
            </a:r>
            <a:r>
              <a:rPr lang="en-US" dirty="0"/>
              <a:t> ở </a:t>
            </a:r>
            <a:r>
              <a:rPr lang="en-US" dirty="0" err="1"/>
              <a:t>đầu</a:t>
            </a:r>
            <a:r>
              <a:rPr lang="en-US" dirty="0"/>
              <a:t> </a:t>
            </a:r>
            <a:r>
              <a:rPr lang="en-US" dirty="0" err="1"/>
              <a:t>chương</a:t>
            </a:r>
            <a:r>
              <a:rPr lang="en-US" dirty="0"/>
              <a:t> </a:t>
            </a:r>
            <a:r>
              <a:rPr lang="en-US" dirty="0" err="1"/>
              <a:t>trình</a:t>
            </a:r>
            <a:r>
              <a:rPr lang="en-US" dirty="0"/>
              <a:t>. </a:t>
            </a:r>
          </a:p>
          <a:p>
            <a:pPr>
              <a:defRPr/>
            </a:pPr>
            <a:r>
              <a:rPr lang="en-US" dirty="0" err="1"/>
              <a:t>Ví</a:t>
            </a:r>
            <a:r>
              <a:rPr lang="en-US" dirty="0"/>
              <a:t> </a:t>
            </a:r>
            <a:r>
              <a:rPr lang="en-US" dirty="0" err="1"/>
              <a:t>dụ</a:t>
            </a:r>
            <a:r>
              <a:rPr lang="en-US" dirty="0"/>
              <a:t>: </a:t>
            </a:r>
            <a:r>
              <a:rPr lang="en-US" dirty="0" err="1"/>
              <a:t>Sử</a:t>
            </a:r>
            <a:r>
              <a:rPr lang="en-US" dirty="0"/>
              <a:t> </a:t>
            </a:r>
            <a:r>
              <a:rPr lang="en-US" dirty="0" err="1"/>
              <a:t>dụng</a:t>
            </a:r>
            <a:r>
              <a:rPr lang="en-US" dirty="0"/>
              <a:t> </a:t>
            </a:r>
            <a:r>
              <a:rPr lang="en-US" dirty="0" err="1"/>
              <a:t>bộ</a:t>
            </a:r>
            <a:r>
              <a:rPr lang="en-US" dirty="0"/>
              <a:t> </a:t>
            </a:r>
            <a:r>
              <a:rPr lang="en-US" dirty="0" err="1"/>
              <a:t>dao</a:t>
            </a:r>
            <a:r>
              <a:rPr lang="en-US" dirty="0"/>
              <a:t> </a:t>
            </a:r>
            <a:r>
              <a:rPr lang="en-US" dirty="0" err="1"/>
              <a:t>động</a:t>
            </a:r>
            <a:r>
              <a:rPr lang="en-US" dirty="0"/>
              <a:t> </a:t>
            </a:r>
            <a:r>
              <a:rPr lang="en-US" dirty="0" err="1"/>
              <a:t>thạch</a:t>
            </a:r>
            <a:r>
              <a:rPr lang="en-US" dirty="0"/>
              <a:t> </a:t>
            </a:r>
            <a:r>
              <a:rPr lang="en-US" dirty="0" err="1"/>
              <a:t>anh</a:t>
            </a:r>
            <a:r>
              <a:rPr lang="en-US" dirty="0"/>
              <a:t> </a:t>
            </a:r>
            <a:r>
              <a:rPr lang="en-US" dirty="0" err="1"/>
              <a:t>có</a:t>
            </a:r>
            <a:r>
              <a:rPr lang="en-US" dirty="0"/>
              <a:t> </a:t>
            </a:r>
            <a:r>
              <a:rPr lang="en-US" dirty="0" err="1"/>
              <a:t>tần</a:t>
            </a:r>
            <a:r>
              <a:rPr lang="en-US" dirty="0"/>
              <a:t> </a:t>
            </a:r>
            <a:r>
              <a:rPr lang="en-US" dirty="0" err="1"/>
              <a:t>số</a:t>
            </a:r>
            <a:r>
              <a:rPr lang="en-US" dirty="0"/>
              <a:t> 12MHz, </a:t>
            </a:r>
            <a:r>
              <a:rPr lang="en-US" dirty="0" err="1"/>
              <a:t>thì</a:t>
            </a:r>
            <a:r>
              <a:rPr lang="en-US" dirty="0"/>
              <a:t> </a:t>
            </a:r>
            <a:r>
              <a:rPr lang="en-US" dirty="0" err="1"/>
              <a:t>cần</a:t>
            </a:r>
            <a:r>
              <a:rPr lang="en-US" dirty="0"/>
              <a:t> </a:t>
            </a:r>
            <a:r>
              <a:rPr lang="en-US" dirty="0" err="1"/>
              <a:t>phải</a:t>
            </a:r>
            <a:r>
              <a:rPr lang="en-US" dirty="0"/>
              <a:t> </a:t>
            </a:r>
            <a:r>
              <a:rPr lang="en-US" dirty="0" err="1"/>
              <a:t>khai</a:t>
            </a:r>
            <a:r>
              <a:rPr lang="en-US" dirty="0"/>
              <a:t> </a:t>
            </a:r>
            <a:r>
              <a:rPr lang="en-US" dirty="0" err="1"/>
              <a:t>báo</a:t>
            </a:r>
            <a:endParaRPr lang="en-US" dirty="0"/>
          </a:p>
          <a:p>
            <a:pPr lvl="1">
              <a:buFont typeface="Wingdings" pitchFamily="2" charset="2"/>
              <a:buNone/>
              <a:defRPr/>
            </a:pPr>
            <a:r>
              <a:rPr lang="en-US" i="1" dirty="0">
                <a:ea typeface="+mn-ea"/>
              </a:rPr>
              <a:t>#Use delay(clock = 12000000)</a:t>
            </a:r>
          </a:p>
          <a:p>
            <a:pPr>
              <a:defRPr/>
            </a:pPr>
            <a:r>
              <a:rPr lang="en-US" dirty="0" err="1"/>
              <a:t>Có</a:t>
            </a:r>
            <a:r>
              <a:rPr lang="en-US" dirty="0"/>
              <a:t> 3 </a:t>
            </a:r>
            <a:r>
              <a:rPr lang="en-US" dirty="0" err="1"/>
              <a:t>hàm</a:t>
            </a:r>
            <a:r>
              <a:rPr lang="en-US" dirty="0"/>
              <a:t> Delay </a:t>
            </a:r>
            <a:r>
              <a:rPr lang="en-US" dirty="0" err="1"/>
              <a:t>sau</a:t>
            </a:r>
            <a:r>
              <a:rPr lang="en-US" dirty="0"/>
              <a:t>:</a:t>
            </a:r>
          </a:p>
          <a:p>
            <a:pPr lvl="1">
              <a:defRPr/>
            </a:pPr>
            <a:r>
              <a:rPr lang="en-US" dirty="0" err="1"/>
              <a:t>Delay_cycles</a:t>
            </a:r>
            <a:r>
              <a:rPr lang="en-US" dirty="0"/>
              <a:t>(Count)</a:t>
            </a:r>
          </a:p>
          <a:p>
            <a:pPr lvl="1">
              <a:defRPr/>
            </a:pPr>
            <a:r>
              <a:rPr lang="en-US" dirty="0" err="1"/>
              <a:t>Delay_us</a:t>
            </a:r>
            <a:r>
              <a:rPr lang="en-US" dirty="0"/>
              <a:t>(Time)</a:t>
            </a:r>
          </a:p>
          <a:p>
            <a:pPr lvl="1">
              <a:defRPr/>
            </a:pPr>
            <a:r>
              <a:rPr lang="en-US" dirty="0" err="1"/>
              <a:t>Delay_ms(Time)</a:t>
            </a:r>
          </a:p>
        </p:txBody>
      </p:sp>
      <p:pic>
        <p:nvPicPr>
          <p:cNvPr id="4096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288" y="152400"/>
            <a:ext cx="8382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CÁC HÀM DELAY</a:t>
            </a:r>
          </a:p>
        </p:txBody>
      </p:sp>
      <p:sp>
        <p:nvSpPr>
          <p:cNvPr id="4198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ADFBA60-29D5-4B1D-A523-B13D7D8BCDAE}" type="slidenum">
              <a:rPr lang="en-US" altLang="en-US" smtClean="0">
                <a:solidFill>
                  <a:srgbClr val="00B888"/>
                </a:solidFill>
              </a:rPr>
              <a:pPr eaLnBrk="1" hangingPunct="1"/>
              <a:t>33</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Delay_cycles</a:t>
            </a:r>
            <a:r>
              <a:rPr lang="en-US" dirty="0"/>
              <a:t>(Count)</a:t>
            </a:r>
          </a:p>
          <a:p>
            <a:pPr lvl="1">
              <a:defRPr/>
            </a:pPr>
            <a:r>
              <a:rPr lang="en-US" i="1" dirty="0">
                <a:ea typeface="+mn-ea"/>
              </a:rPr>
              <a:t>Count</a:t>
            </a:r>
            <a:r>
              <a:rPr lang="en-US" dirty="0">
                <a:ea typeface="+mn-ea"/>
              </a:rPr>
              <a:t>: </a:t>
            </a:r>
            <a:r>
              <a:rPr lang="en-US" dirty="0" err="1">
                <a:ea typeface="+mn-ea"/>
              </a:rPr>
              <a:t>Hằng</a:t>
            </a:r>
            <a:r>
              <a:rPr lang="en-US" dirty="0">
                <a:ea typeface="+mn-ea"/>
              </a:rPr>
              <a:t> </a:t>
            </a:r>
            <a:r>
              <a:rPr lang="en-US" dirty="0" err="1">
                <a:ea typeface="+mn-ea"/>
              </a:rPr>
              <a:t>số</a:t>
            </a:r>
            <a:r>
              <a:rPr lang="en-US" dirty="0">
                <a:ea typeface="+mn-ea"/>
              </a:rPr>
              <a:t> </a:t>
            </a:r>
            <a:r>
              <a:rPr lang="en-US" dirty="0" err="1">
                <a:ea typeface="+mn-ea"/>
              </a:rPr>
              <a:t>từ</a:t>
            </a:r>
            <a:r>
              <a:rPr lang="en-US" dirty="0">
                <a:ea typeface="+mn-ea"/>
              </a:rPr>
              <a:t> 0-255, </a:t>
            </a:r>
            <a:r>
              <a:rPr lang="en-US" dirty="0" err="1">
                <a:ea typeface="+mn-ea"/>
              </a:rPr>
              <a:t>là</a:t>
            </a:r>
            <a:r>
              <a:rPr lang="en-US" dirty="0">
                <a:ea typeface="+mn-ea"/>
              </a:rPr>
              <a:t> </a:t>
            </a:r>
            <a:r>
              <a:rPr lang="en-US" dirty="0" err="1">
                <a:ea typeface="+mn-ea"/>
              </a:rPr>
              <a:t>số</a:t>
            </a:r>
            <a:r>
              <a:rPr lang="en-US" dirty="0">
                <a:ea typeface="+mn-ea"/>
              </a:rPr>
              <a:t> </a:t>
            </a:r>
            <a:r>
              <a:rPr lang="en-US" dirty="0" err="1">
                <a:ea typeface="+mn-ea"/>
              </a:rPr>
              <a:t>chu</a:t>
            </a:r>
            <a:r>
              <a:rPr lang="en-US" dirty="0">
                <a:ea typeface="+mn-ea"/>
              </a:rPr>
              <a:t> </a:t>
            </a:r>
            <a:r>
              <a:rPr lang="en-US" dirty="0" err="1">
                <a:ea typeface="+mn-ea"/>
              </a:rPr>
              <a:t>kỳ</a:t>
            </a:r>
            <a:r>
              <a:rPr lang="en-US" dirty="0">
                <a:ea typeface="+mn-ea"/>
              </a:rPr>
              <a:t> </a:t>
            </a:r>
            <a:r>
              <a:rPr lang="en-US" dirty="0" err="1">
                <a:ea typeface="+mn-ea"/>
              </a:rPr>
              <a:t>lệnh</a:t>
            </a:r>
            <a:r>
              <a:rPr lang="en-US" dirty="0">
                <a:ea typeface="+mn-ea"/>
              </a:rPr>
              <a:t> (1 </a:t>
            </a:r>
            <a:r>
              <a:rPr lang="en-US" dirty="0" err="1">
                <a:ea typeface="+mn-ea"/>
              </a:rPr>
              <a:t>chu</a:t>
            </a:r>
            <a:r>
              <a:rPr lang="en-US" dirty="0">
                <a:ea typeface="+mn-ea"/>
              </a:rPr>
              <a:t> </a:t>
            </a:r>
            <a:r>
              <a:rPr lang="en-US" dirty="0" err="1">
                <a:ea typeface="+mn-ea"/>
              </a:rPr>
              <a:t>kỳ</a:t>
            </a:r>
            <a:r>
              <a:rPr lang="en-US" dirty="0">
                <a:ea typeface="+mn-ea"/>
              </a:rPr>
              <a:t> </a:t>
            </a:r>
            <a:r>
              <a:rPr lang="en-US" dirty="0" err="1">
                <a:ea typeface="+mn-ea"/>
              </a:rPr>
              <a:t>lệnh</a:t>
            </a:r>
            <a:r>
              <a:rPr lang="en-US" dirty="0">
                <a:ea typeface="+mn-ea"/>
              </a:rPr>
              <a:t> = 4 </a:t>
            </a:r>
            <a:r>
              <a:rPr lang="en-US" dirty="0" err="1">
                <a:ea typeface="+mn-ea"/>
              </a:rPr>
              <a:t>chu</a:t>
            </a:r>
            <a:r>
              <a:rPr lang="en-US" dirty="0">
                <a:ea typeface="+mn-ea"/>
              </a:rPr>
              <a:t> </a:t>
            </a:r>
            <a:r>
              <a:rPr lang="en-US" dirty="0" err="1">
                <a:ea typeface="+mn-ea"/>
              </a:rPr>
              <a:t>kỳ</a:t>
            </a:r>
            <a:r>
              <a:rPr lang="en-US" dirty="0">
                <a:ea typeface="+mn-ea"/>
              </a:rPr>
              <a:t> </a:t>
            </a:r>
            <a:r>
              <a:rPr lang="en-US" dirty="0" err="1">
                <a:ea typeface="+mn-ea"/>
              </a:rPr>
              <a:t>máy</a:t>
            </a:r>
            <a:r>
              <a:rPr lang="en-US" dirty="0">
                <a:ea typeface="+mn-ea"/>
              </a:rPr>
              <a:t>).</a:t>
            </a:r>
          </a:p>
          <a:p>
            <a:pPr lvl="1">
              <a:defRPr/>
            </a:pP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hàm</a:t>
            </a:r>
            <a:r>
              <a:rPr lang="en-US" dirty="0">
                <a:ea typeface="+mn-ea"/>
              </a:rPr>
              <a:t> </a:t>
            </a:r>
            <a:r>
              <a:rPr lang="en-US" dirty="0" err="1">
                <a:ea typeface="+mn-ea"/>
              </a:rPr>
              <a:t>dùng</a:t>
            </a:r>
            <a:r>
              <a:rPr lang="en-US" dirty="0">
                <a:ea typeface="+mn-ea"/>
              </a:rPr>
              <a:t> </a:t>
            </a:r>
            <a:r>
              <a:rPr lang="en-US" dirty="0" err="1">
                <a:ea typeface="+mn-ea"/>
              </a:rPr>
              <a:t>để</a:t>
            </a:r>
            <a:r>
              <a:rPr lang="en-US" dirty="0">
                <a:ea typeface="+mn-ea"/>
              </a:rPr>
              <a:t> Delay 1 </a:t>
            </a:r>
            <a:r>
              <a:rPr lang="en-US" dirty="0" err="1">
                <a:ea typeface="+mn-ea"/>
              </a:rPr>
              <a:t>số</a:t>
            </a:r>
            <a:r>
              <a:rPr lang="en-US" dirty="0">
                <a:ea typeface="+mn-ea"/>
              </a:rPr>
              <a:t> </a:t>
            </a:r>
            <a:r>
              <a:rPr lang="en-US" dirty="0" err="1">
                <a:ea typeface="+mn-ea"/>
              </a:rPr>
              <a:t>chu</a:t>
            </a:r>
            <a:r>
              <a:rPr lang="en-US" dirty="0">
                <a:ea typeface="+mn-ea"/>
              </a:rPr>
              <a:t> </a:t>
            </a:r>
            <a:r>
              <a:rPr lang="en-US" dirty="0" err="1">
                <a:ea typeface="+mn-ea"/>
              </a:rPr>
              <a:t>kỳ</a:t>
            </a:r>
            <a:r>
              <a:rPr lang="en-US" dirty="0">
                <a:ea typeface="+mn-ea"/>
              </a:rPr>
              <a:t> </a:t>
            </a:r>
            <a:r>
              <a:rPr lang="en-US" dirty="0" err="1">
                <a:ea typeface="+mn-ea"/>
              </a:rPr>
              <a:t>lệnh</a:t>
            </a:r>
            <a:r>
              <a:rPr lang="en-US" dirty="0">
                <a:ea typeface="+mn-ea"/>
              </a:rPr>
              <a:t> </a:t>
            </a:r>
            <a:r>
              <a:rPr lang="en-US" dirty="0" err="1">
                <a:ea typeface="+mn-ea"/>
              </a:rPr>
              <a:t>cho</a:t>
            </a:r>
            <a:r>
              <a:rPr lang="en-US" dirty="0">
                <a:ea typeface="+mn-ea"/>
              </a:rPr>
              <a:t> </a:t>
            </a:r>
            <a:r>
              <a:rPr lang="en-US" dirty="0" err="1">
                <a:ea typeface="+mn-ea"/>
              </a:rPr>
              <a:t>trước</a:t>
            </a:r>
            <a:r>
              <a:rPr lang="en-US" dirty="0">
                <a:ea typeface="+mn-ea"/>
              </a:rPr>
              <a:t>.</a:t>
            </a:r>
          </a:p>
          <a:p>
            <a:pPr lvl="1">
              <a:defRPr/>
            </a:pPr>
            <a:r>
              <a:rPr lang="en-US" dirty="0">
                <a:ea typeface="+mn-ea"/>
              </a:rPr>
              <a:t>VD:</a:t>
            </a:r>
          </a:p>
          <a:p>
            <a:pPr lvl="2">
              <a:buFont typeface="Courier New" pitchFamily="49" charset="0"/>
              <a:buNone/>
              <a:defRPr/>
            </a:pPr>
            <a:r>
              <a:rPr lang="de-DE" i="1" dirty="0">
                <a:ea typeface="+mn-ea"/>
              </a:rPr>
              <a:t>Delay_cycles(30);	//Với thạch anh 12MHz, </a:t>
            </a:r>
          </a:p>
          <a:p>
            <a:pPr lvl="2">
              <a:buFont typeface="Courier New" pitchFamily="49" charset="0"/>
              <a:buNone/>
              <a:defRPr/>
            </a:pPr>
            <a:r>
              <a:rPr lang="de-DE" i="1" dirty="0">
                <a:ea typeface="+mn-ea"/>
              </a:rPr>
              <a:t>				//hàm này delay 30*4/12000000=10us</a:t>
            </a:r>
          </a:p>
        </p:txBody>
      </p:sp>
      <p:pic>
        <p:nvPicPr>
          <p:cNvPr id="419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52400"/>
            <a:ext cx="8382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a:t>CÁC HÀM DELAY</a:t>
            </a:r>
          </a:p>
        </p:txBody>
      </p:sp>
      <p:sp>
        <p:nvSpPr>
          <p:cNvPr id="4301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430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DA31596-8F8C-4D73-BACA-327518184467}" type="slidenum">
              <a:rPr lang="en-US" altLang="en-US" smtClean="0">
                <a:solidFill>
                  <a:srgbClr val="00B888"/>
                </a:solidFill>
              </a:rPr>
              <a:pPr eaLnBrk="1" hangingPunct="1"/>
              <a:t>34</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Delay_us</a:t>
            </a:r>
            <a:r>
              <a:rPr lang="en-US" dirty="0"/>
              <a:t>(Time)</a:t>
            </a:r>
          </a:p>
          <a:p>
            <a:pPr lvl="1">
              <a:defRPr/>
            </a:pPr>
            <a:r>
              <a:rPr lang="en-US" i="1" dirty="0">
                <a:ea typeface="+mn-ea"/>
              </a:rPr>
              <a:t>Time</a:t>
            </a:r>
            <a:r>
              <a:rPr lang="en-US" dirty="0">
                <a:ea typeface="+mn-ea"/>
              </a:rPr>
              <a:t>: </a:t>
            </a:r>
            <a:r>
              <a:rPr lang="en-US" dirty="0" err="1">
                <a:ea typeface="+mn-ea"/>
              </a:rPr>
              <a:t>là</a:t>
            </a:r>
            <a:r>
              <a:rPr lang="en-US" dirty="0">
                <a:ea typeface="+mn-ea"/>
              </a:rPr>
              <a:t> </a:t>
            </a:r>
            <a:r>
              <a:rPr lang="en-US" dirty="0" err="1">
                <a:ea typeface="+mn-ea"/>
              </a:rPr>
              <a:t>biến</a:t>
            </a:r>
            <a:r>
              <a:rPr lang="en-US" dirty="0">
                <a:ea typeface="+mn-ea"/>
              </a:rPr>
              <a:t> </a:t>
            </a:r>
            <a:r>
              <a:rPr lang="en-US" dirty="0" err="1">
                <a:ea typeface="+mn-ea"/>
              </a:rPr>
              <a:t>số</a:t>
            </a:r>
            <a:r>
              <a:rPr lang="en-US" dirty="0">
                <a:ea typeface="+mn-ea"/>
              </a:rPr>
              <a:t> </a:t>
            </a:r>
            <a:r>
              <a:rPr lang="en-US" dirty="0" err="1">
                <a:ea typeface="+mn-ea"/>
              </a:rPr>
              <a:t>thì</a:t>
            </a:r>
            <a:r>
              <a:rPr lang="en-US" dirty="0">
                <a:ea typeface="+mn-ea"/>
              </a:rPr>
              <a:t> </a:t>
            </a:r>
            <a:r>
              <a:rPr lang="en-US" dirty="0" err="1">
                <a:ea typeface="+mn-ea"/>
              </a:rPr>
              <a:t>từ</a:t>
            </a:r>
            <a:r>
              <a:rPr lang="en-US" dirty="0">
                <a:ea typeface="+mn-ea"/>
              </a:rPr>
              <a:t> 0-255, </a:t>
            </a:r>
            <a:r>
              <a:rPr lang="en-US" dirty="0" err="1">
                <a:ea typeface="+mn-ea"/>
              </a:rPr>
              <a:t>là</a:t>
            </a:r>
            <a:r>
              <a:rPr lang="en-US" dirty="0">
                <a:ea typeface="+mn-ea"/>
              </a:rPr>
              <a:t> </a:t>
            </a:r>
            <a:r>
              <a:rPr lang="en-US" dirty="0" err="1">
                <a:ea typeface="+mn-ea"/>
              </a:rPr>
              <a:t>hằng</a:t>
            </a:r>
            <a:r>
              <a:rPr lang="en-US" dirty="0">
                <a:ea typeface="+mn-ea"/>
              </a:rPr>
              <a:t> </a:t>
            </a:r>
            <a:r>
              <a:rPr lang="en-US" dirty="0" err="1">
                <a:ea typeface="+mn-ea"/>
              </a:rPr>
              <a:t>số</a:t>
            </a:r>
            <a:r>
              <a:rPr lang="en-US" dirty="0">
                <a:ea typeface="+mn-ea"/>
              </a:rPr>
              <a:t> </a:t>
            </a:r>
            <a:r>
              <a:rPr lang="en-US" dirty="0" err="1">
                <a:ea typeface="+mn-ea"/>
              </a:rPr>
              <a:t>thì</a:t>
            </a:r>
            <a:r>
              <a:rPr lang="en-US" dirty="0">
                <a:ea typeface="+mn-ea"/>
              </a:rPr>
              <a:t> </a:t>
            </a:r>
            <a:r>
              <a:rPr lang="en-US" dirty="0" err="1">
                <a:ea typeface="+mn-ea"/>
              </a:rPr>
              <a:t>từ</a:t>
            </a:r>
            <a:r>
              <a:rPr lang="en-US" dirty="0">
                <a:ea typeface="+mn-ea"/>
              </a:rPr>
              <a:t> 0-65535.</a:t>
            </a:r>
          </a:p>
          <a:p>
            <a:pPr lvl="1">
              <a:defRPr/>
            </a:pP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cho</a:t>
            </a:r>
            <a:r>
              <a:rPr lang="en-US" dirty="0">
                <a:ea typeface="+mn-ea"/>
              </a:rPr>
              <a:t> </a:t>
            </a:r>
            <a:r>
              <a:rPr lang="en-US" dirty="0" err="1">
                <a:ea typeface="+mn-ea"/>
              </a:rPr>
              <a:t>phép</a:t>
            </a:r>
            <a:r>
              <a:rPr lang="en-US" dirty="0">
                <a:ea typeface="+mn-ea"/>
              </a:rPr>
              <a:t> delay </a:t>
            </a:r>
            <a:r>
              <a:rPr lang="en-US" dirty="0" err="1">
                <a:ea typeface="+mn-ea"/>
              </a:rPr>
              <a:t>khoảng</a:t>
            </a: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Time </a:t>
            </a:r>
            <a:r>
              <a:rPr lang="en-US" dirty="0" err="1">
                <a:ea typeface="+mn-ea"/>
              </a:rPr>
              <a:t>theo</a:t>
            </a:r>
            <a:r>
              <a:rPr lang="en-US" dirty="0">
                <a:ea typeface="+mn-ea"/>
              </a:rPr>
              <a:t> </a:t>
            </a:r>
            <a:r>
              <a:rPr lang="en-US" dirty="0" err="1">
                <a:ea typeface="+mn-ea"/>
              </a:rPr>
              <a:t>đơn</a:t>
            </a:r>
            <a:r>
              <a:rPr lang="en-US" dirty="0">
                <a:ea typeface="+mn-ea"/>
              </a:rPr>
              <a:t> </a:t>
            </a:r>
            <a:r>
              <a:rPr lang="en-US" dirty="0" err="1">
                <a:ea typeface="+mn-ea"/>
              </a:rPr>
              <a:t>vị</a:t>
            </a:r>
            <a:r>
              <a:rPr lang="en-US" dirty="0">
                <a:ea typeface="+mn-ea"/>
              </a:rPr>
              <a:t> </a:t>
            </a:r>
            <a:r>
              <a:rPr lang="en-US" i="1" dirty="0">
                <a:ea typeface="+mn-ea"/>
              </a:rPr>
              <a:t>us</a:t>
            </a:r>
            <a:endParaRPr lang="en-US" dirty="0">
              <a:ea typeface="+mn-ea"/>
            </a:endParaRPr>
          </a:p>
          <a:p>
            <a:pPr lvl="1">
              <a:defRPr/>
            </a:pPr>
            <a:r>
              <a:rPr lang="en-US" dirty="0">
                <a:ea typeface="+mn-ea"/>
              </a:rPr>
              <a:t>VD:</a:t>
            </a:r>
          </a:p>
          <a:p>
            <a:pPr lvl="2">
              <a:buFont typeface="Courier New" pitchFamily="49" charset="0"/>
              <a:buNone/>
              <a:defRPr/>
            </a:pPr>
            <a:r>
              <a:rPr lang="de-DE" i="1" dirty="0">
                <a:ea typeface="+mn-ea"/>
              </a:rPr>
              <a:t>Int8 a=125;</a:t>
            </a:r>
            <a:endParaRPr lang="en-US" dirty="0">
              <a:ea typeface="+mn-ea"/>
            </a:endParaRPr>
          </a:p>
          <a:p>
            <a:pPr lvl="2">
              <a:buFont typeface="Courier New" pitchFamily="49" charset="0"/>
              <a:buNone/>
              <a:defRPr/>
            </a:pPr>
            <a:r>
              <a:rPr lang="de-DE" i="1" dirty="0">
                <a:ea typeface="+mn-ea"/>
              </a:rPr>
              <a:t>Delay_us(a);	//Delay 125us</a:t>
            </a:r>
            <a:endParaRPr lang="en-US" dirty="0">
              <a:ea typeface="+mn-ea"/>
            </a:endParaRPr>
          </a:p>
          <a:p>
            <a:pPr lvl="2">
              <a:buFont typeface="Courier New" pitchFamily="49" charset="0"/>
              <a:buNone/>
              <a:defRPr/>
            </a:pPr>
            <a:r>
              <a:rPr lang="de-DE" i="1" dirty="0">
                <a:ea typeface="+mn-ea"/>
              </a:rPr>
              <a:t>Delay_us(5000);	//Delay 5000us = 5ms</a:t>
            </a:r>
            <a:endParaRPr lang="en-US" dirty="0" err="1"/>
          </a:p>
        </p:txBody>
      </p:sp>
      <p:pic>
        <p:nvPicPr>
          <p:cNvPr id="430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325" y="152400"/>
            <a:ext cx="8382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t>CÁC HÀM DELAY</a:t>
            </a:r>
          </a:p>
        </p:txBody>
      </p:sp>
      <p:sp>
        <p:nvSpPr>
          <p:cNvPr id="4403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440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38C57DF-DAB1-4794-A6D4-136DA10B28B6}" type="slidenum">
              <a:rPr lang="en-US" altLang="en-US" smtClean="0">
                <a:solidFill>
                  <a:srgbClr val="00B888"/>
                </a:solidFill>
              </a:rPr>
              <a:pPr eaLnBrk="1" hangingPunct="1"/>
              <a:t>35</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Delay_ms</a:t>
            </a:r>
            <a:r>
              <a:rPr lang="en-US" dirty="0"/>
              <a:t>(Time)</a:t>
            </a:r>
          </a:p>
          <a:p>
            <a:pPr lvl="1">
              <a:defRPr/>
            </a:pPr>
            <a:r>
              <a:rPr lang="en-US" i="1" dirty="0">
                <a:ea typeface="+mn-ea"/>
              </a:rPr>
              <a:t>Time</a:t>
            </a:r>
            <a:r>
              <a:rPr lang="en-US" dirty="0">
                <a:ea typeface="+mn-ea"/>
              </a:rPr>
              <a:t>: </a:t>
            </a:r>
            <a:r>
              <a:rPr lang="en-US" dirty="0" err="1">
                <a:ea typeface="+mn-ea"/>
              </a:rPr>
              <a:t>là</a:t>
            </a:r>
            <a:r>
              <a:rPr lang="en-US" dirty="0">
                <a:ea typeface="+mn-ea"/>
              </a:rPr>
              <a:t> </a:t>
            </a:r>
            <a:r>
              <a:rPr lang="en-US" dirty="0" err="1">
                <a:ea typeface="+mn-ea"/>
              </a:rPr>
              <a:t>biến</a:t>
            </a:r>
            <a:r>
              <a:rPr lang="en-US" dirty="0">
                <a:ea typeface="+mn-ea"/>
              </a:rPr>
              <a:t> </a:t>
            </a:r>
            <a:r>
              <a:rPr lang="en-US" dirty="0" err="1">
                <a:ea typeface="+mn-ea"/>
              </a:rPr>
              <a:t>số</a:t>
            </a:r>
            <a:r>
              <a:rPr lang="en-US" dirty="0">
                <a:ea typeface="+mn-ea"/>
              </a:rPr>
              <a:t> </a:t>
            </a:r>
            <a:r>
              <a:rPr lang="en-US" dirty="0" err="1">
                <a:ea typeface="+mn-ea"/>
              </a:rPr>
              <a:t>thì</a:t>
            </a:r>
            <a:r>
              <a:rPr lang="en-US" dirty="0">
                <a:ea typeface="+mn-ea"/>
              </a:rPr>
              <a:t> </a:t>
            </a:r>
            <a:r>
              <a:rPr lang="en-US" dirty="0" err="1">
                <a:ea typeface="+mn-ea"/>
              </a:rPr>
              <a:t>từ</a:t>
            </a:r>
            <a:r>
              <a:rPr lang="en-US" dirty="0">
                <a:ea typeface="+mn-ea"/>
              </a:rPr>
              <a:t> 0-255, </a:t>
            </a:r>
            <a:r>
              <a:rPr lang="en-US" dirty="0" err="1">
                <a:ea typeface="+mn-ea"/>
              </a:rPr>
              <a:t>là</a:t>
            </a:r>
            <a:r>
              <a:rPr lang="en-US" dirty="0">
                <a:ea typeface="+mn-ea"/>
              </a:rPr>
              <a:t> </a:t>
            </a:r>
            <a:r>
              <a:rPr lang="en-US" dirty="0" err="1">
                <a:ea typeface="+mn-ea"/>
              </a:rPr>
              <a:t>hằng</a:t>
            </a:r>
            <a:r>
              <a:rPr lang="en-US" dirty="0">
                <a:ea typeface="+mn-ea"/>
              </a:rPr>
              <a:t> </a:t>
            </a:r>
            <a:r>
              <a:rPr lang="en-US" dirty="0" err="1">
                <a:ea typeface="+mn-ea"/>
              </a:rPr>
              <a:t>số</a:t>
            </a:r>
            <a:r>
              <a:rPr lang="en-US" dirty="0">
                <a:ea typeface="+mn-ea"/>
              </a:rPr>
              <a:t> </a:t>
            </a:r>
            <a:r>
              <a:rPr lang="en-US" dirty="0" err="1">
                <a:ea typeface="+mn-ea"/>
              </a:rPr>
              <a:t>thì</a:t>
            </a:r>
            <a:r>
              <a:rPr lang="en-US" dirty="0">
                <a:ea typeface="+mn-ea"/>
              </a:rPr>
              <a:t> </a:t>
            </a:r>
            <a:r>
              <a:rPr lang="en-US" dirty="0" err="1">
                <a:ea typeface="+mn-ea"/>
              </a:rPr>
              <a:t>từ</a:t>
            </a:r>
            <a:r>
              <a:rPr lang="en-US" dirty="0">
                <a:ea typeface="+mn-ea"/>
              </a:rPr>
              <a:t> 0-65535.</a:t>
            </a:r>
          </a:p>
          <a:p>
            <a:pPr lvl="1">
              <a:defRPr/>
            </a:pP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cho</a:t>
            </a:r>
            <a:r>
              <a:rPr lang="en-US" dirty="0">
                <a:ea typeface="+mn-ea"/>
              </a:rPr>
              <a:t> </a:t>
            </a:r>
            <a:r>
              <a:rPr lang="en-US" dirty="0" err="1">
                <a:ea typeface="+mn-ea"/>
              </a:rPr>
              <a:t>phép</a:t>
            </a:r>
            <a:r>
              <a:rPr lang="en-US" dirty="0">
                <a:ea typeface="+mn-ea"/>
              </a:rPr>
              <a:t> delay </a:t>
            </a:r>
            <a:r>
              <a:rPr lang="en-US" dirty="0" err="1">
                <a:ea typeface="+mn-ea"/>
              </a:rPr>
              <a:t>khoảng</a:t>
            </a: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Time </a:t>
            </a:r>
            <a:r>
              <a:rPr lang="en-US" dirty="0" err="1">
                <a:ea typeface="+mn-ea"/>
              </a:rPr>
              <a:t>theo</a:t>
            </a:r>
            <a:r>
              <a:rPr lang="en-US" dirty="0">
                <a:ea typeface="+mn-ea"/>
              </a:rPr>
              <a:t> </a:t>
            </a:r>
            <a:r>
              <a:rPr lang="en-US" dirty="0" err="1">
                <a:ea typeface="+mn-ea"/>
              </a:rPr>
              <a:t>đơn</a:t>
            </a:r>
            <a:r>
              <a:rPr lang="en-US" dirty="0">
                <a:ea typeface="+mn-ea"/>
              </a:rPr>
              <a:t> </a:t>
            </a:r>
            <a:r>
              <a:rPr lang="en-US" dirty="0" err="1">
                <a:ea typeface="+mn-ea"/>
              </a:rPr>
              <a:t>vị</a:t>
            </a:r>
            <a:r>
              <a:rPr lang="en-US" dirty="0">
                <a:ea typeface="+mn-ea"/>
              </a:rPr>
              <a:t> </a:t>
            </a:r>
            <a:r>
              <a:rPr lang="en-US" i="1" dirty="0">
                <a:ea typeface="+mn-ea"/>
              </a:rPr>
              <a:t>ms</a:t>
            </a:r>
            <a:endParaRPr lang="en-US" dirty="0">
              <a:ea typeface="+mn-ea"/>
            </a:endParaRPr>
          </a:p>
          <a:p>
            <a:pPr lvl="1">
              <a:defRPr/>
            </a:pPr>
            <a:r>
              <a:rPr lang="en-US" dirty="0">
                <a:ea typeface="+mn-ea"/>
              </a:rPr>
              <a:t>VD:</a:t>
            </a:r>
          </a:p>
          <a:p>
            <a:pPr lvl="2">
              <a:buFont typeface="Courier New" pitchFamily="49" charset="0"/>
              <a:buNone/>
              <a:defRPr/>
            </a:pPr>
            <a:r>
              <a:rPr lang="de-DE" i="1" dirty="0">
                <a:ea typeface="+mn-ea"/>
              </a:rPr>
              <a:t>Int8 a=125;</a:t>
            </a:r>
            <a:endParaRPr lang="en-US" dirty="0">
              <a:ea typeface="+mn-ea"/>
            </a:endParaRPr>
          </a:p>
          <a:p>
            <a:pPr lvl="2">
              <a:buFont typeface="Courier New" pitchFamily="49" charset="0"/>
              <a:buNone/>
              <a:defRPr/>
            </a:pPr>
            <a:r>
              <a:rPr lang="de-DE" i="1" dirty="0">
                <a:ea typeface="+mn-ea"/>
              </a:rPr>
              <a:t>Delay_ms(a);	//Delay 125ms</a:t>
            </a:r>
            <a:endParaRPr lang="en-US" dirty="0">
              <a:ea typeface="+mn-ea"/>
            </a:endParaRPr>
          </a:p>
          <a:p>
            <a:pPr lvl="2">
              <a:buFont typeface="Courier New" pitchFamily="49" charset="0"/>
              <a:buNone/>
              <a:defRPr/>
            </a:pPr>
            <a:r>
              <a:rPr lang="de-DE" i="1" dirty="0">
                <a:ea typeface="+mn-ea"/>
              </a:rPr>
              <a:t>Delay_ms(5000);	//Delay 5000ms = 5s</a:t>
            </a:r>
            <a:endParaRPr lang="en-US" dirty="0">
              <a:ea typeface="+mn-ea"/>
            </a:endParaRPr>
          </a:p>
          <a:p>
            <a:pPr lvl="1">
              <a:defRPr/>
            </a:pPr>
            <a:endParaRPr lang="en-US" dirty="0" err="1"/>
          </a:p>
        </p:txBody>
      </p:sp>
      <p:pic>
        <p:nvPicPr>
          <p:cNvPr id="440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
            <a:ext cx="8382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219200" y="76200"/>
            <a:ext cx="7848600" cy="990600"/>
          </a:xfrm>
        </p:spPr>
        <p:txBody>
          <a:bodyPr/>
          <a:lstStyle/>
          <a:p>
            <a:r>
              <a:rPr lang="en-US"/>
              <a:t>Nguyên lý hoạt động cơ bản của một Timer</a:t>
            </a:r>
          </a:p>
        </p:txBody>
      </p:sp>
      <p:sp>
        <p:nvSpPr>
          <p:cNvPr id="45059" name="Content Placeholder 2"/>
          <p:cNvSpPr>
            <a:spLocks noGrp="1"/>
          </p:cNvSpPr>
          <p:nvPr>
            <p:ph idx="1"/>
          </p:nvPr>
        </p:nvSpPr>
        <p:spPr>
          <a:xfrm>
            <a:off x="304800" y="1295400"/>
            <a:ext cx="8458200" cy="5410200"/>
          </a:xfrm>
        </p:spPr>
        <p:txBody>
          <a:bodyPr/>
          <a:lstStyle/>
          <a:p>
            <a:r>
              <a:rPr lang="en-US" b="1"/>
              <a:t>Chế độ định thời:</a:t>
            </a:r>
          </a:p>
          <a:p>
            <a:pPr>
              <a:buFont typeface="Times New Roman" pitchFamily="18" charset="0"/>
              <a:buChar char="−"/>
            </a:pPr>
            <a:r>
              <a:rPr lang="en-US"/>
              <a:t>Mỗi bộ timer có một hoặc nhiều thanh ghi chứa giá trị đếm của nó (tùy thuộc vào dộ dài của timer), ta giả sử tên thanh ghi là TMR có độ dài là n bit, hay giá trị đếm tối đa là 2</a:t>
            </a:r>
            <a:r>
              <a:rPr lang="en-US" baseline="30000"/>
              <a:t>8 </a:t>
            </a:r>
            <a:r>
              <a:rPr lang="en-US"/>
              <a:t>-1. Khi giá trị của TMR = 2</a:t>
            </a:r>
            <a:r>
              <a:rPr lang="en-US" baseline="30000"/>
              <a:t>8</a:t>
            </a:r>
            <a:r>
              <a:rPr lang="en-US"/>
              <a:t>, vi điều khiển sẽ set bit cờ (Flat) của bộ timer đó lên mức 1. Ðồng thời TMR sẽ tự động xóa về giá trị 0. Do đó bằng cách kiểm tra bit cờ ta có thể biết Timer đếm bị tràn hay chưa. </a:t>
            </a:r>
          </a:p>
          <a:p>
            <a:pPr>
              <a:buFont typeface="Times New Roman" pitchFamily="18" charset="0"/>
              <a:buChar char="−"/>
            </a:pPr>
            <a:r>
              <a:rPr lang="en-US" i="1"/>
              <a:t>Trong chế độ định thời, Giá trị của thanh ghi TMR sẽ tự động tăng lên 1 đơn vị sau mỗi </a:t>
            </a:r>
            <a:r>
              <a:rPr lang="en-US" i="1" u="sng">
                <a:solidFill>
                  <a:srgbClr val="C00000"/>
                </a:solidFill>
              </a:rPr>
              <a:t>chu kì lệnh </a:t>
            </a:r>
            <a:r>
              <a:rPr lang="en-US" i="1"/>
              <a:t>của vi điều khiển. </a:t>
            </a:r>
          </a:p>
          <a:p>
            <a:r>
              <a:rPr lang="en-US">
                <a:solidFill>
                  <a:srgbClr val="00B050"/>
                </a:solidFill>
              </a:rPr>
              <a:t>Giả sử vi điều khiển dùng thạch anh tần số 4MHz(ck máy=1</a:t>
            </a:r>
            <a:r>
              <a:rPr lang="en-US" i="1">
                <a:solidFill>
                  <a:srgbClr val="00B050"/>
                </a:solidFill>
              </a:rPr>
              <a:t>µs</a:t>
            </a:r>
            <a:r>
              <a:rPr lang="en-US">
                <a:solidFill>
                  <a:srgbClr val="00B050"/>
                </a:solidFill>
              </a:rPr>
              <a:t>), như vậy để định thời 200(</a:t>
            </a:r>
            <a:r>
              <a:rPr lang="en-US" i="1">
                <a:solidFill>
                  <a:srgbClr val="00B050"/>
                </a:solidFill>
              </a:rPr>
              <a:t>µs) dùng Timer0 (8 bit=n; giá trị tối đa là 255) ta cho TMR0= 256-200=56 </a:t>
            </a:r>
            <a:r>
              <a:rPr lang="en-US">
                <a:solidFill>
                  <a:srgbClr val="00B050"/>
                </a:solidFill>
              </a:rPr>
              <a:t>rồi bắt đầu cho dếm lên. </a:t>
            </a:r>
          </a:p>
        </p:txBody>
      </p:sp>
      <p:sp>
        <p:nvSpPr>
          <p:cNvPr id="4506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450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78202EA-BA9B-4EA3-9723-68D2FF004D28}" type="slidenum">
              <a:rPr lang="en-US" smtClean="0">
                <a:solidFill>
                  <a:srgbClr val="00B888"/>
                </a:solidFill>
              </a:rPr>
              <a:pPr eaLnBrk="1" hangingPunct="1"/>
              <a:t>36</a:t>
            </a:fld>
            <a:endParaRPr lang="en-US">
              <a:solidFill>
                <a:srgbClr val="00B8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150938" y="76200"/>
            <a:ext cx="7840662" cy="990600"/>
          </a:xfrm>
        </p:spPr>
        <p:txBody>
          <a:bodyPr/>
          <a:lstStyle/>
          <a:p>
            <a:r>
              <a:rPr lang="en-US"/>
              <a:t>Nguyên lý hoạt động cơ bản của một Timer</a:t>
            </a:r>
          </a:p>
        </p:txBody>
      </p:sp>
      <p:sp>
        <p:nvSpPr>
          <p:cNvPr id="3" name="Content Placeholder 2"/>
          <p:cNvSpPr>
            <a:spLocks noGrp="1"/>
          </p:cNvSpPr>
          <p:nvPr>
            <p:ph idx="1"/>
          </p:nvPr>
        </p:nvSpPr>
        <p:spPr/>
        <p:txBody>
          <a:bodyPr/>
          <a:lstStyle/>
          <a:p>
            <a:pPr>
              <a:defRPr/>
            </a:pPr>
            <a:r>
              <a:rPr lang="en-US" b="1"/>
              <a:t>Chế độ bộ đếm:</a:t>
            </a:r>
          </a:p>
          <a:p>
            <a:pPr>
              <a:buFont typeface="Times New Roman" pitchFamily="18" charset="0"/>
              <a:buChar char="−"/>
              <a:defRPr/>
            </a:pPr>
            <a:r>
              <a:rPr lang="en-US"/>
              <a:t>Trong chế độ này, một chân chức năng trên VĐK sẽ trở thành chân đầu vào xung của bộ đếm. </a:t>
            </a:r>
          </a:p>
          <a:p>
            <a:pPr marL="0" indent="0">
              <a:buFont typeface="Wingdings" pitchFamily="2" charset="2"/>
              <a:buNone/>
              <a:defRPr/>
            </a:pPr>
            <a:r>
              <a:rPr lang="en-US"/>
              <a:t>     </a:t>
            </a:r>
            <a:r>
              <a:rPr lang="en-US">
                <a:solidFill>
                  <a:srgbClr val="00B050"/>
                </a:solidFill>
              </a:rPr>
              <a:t>Ví dụ: chân 6 đối với Timer0 và RC0 với Timer1. </a:t>
            </a:r>
          </a:p>
          <a:p>
            <a:pPr>
              <a:buFont typeface="Times New Roman" pitchFamily="18" charset="0"/>
              <a:buChar char="−"/>
              <a:defRPr/>
            </a:pPr>
            <a:r>
              <a:rPr lang="en-US" i="1"/>
              <a:t>Khi được cài đặt hoạt động trong chế độ bộ đếm, Giá trị của thanh ghi TMR sẽ tự động  tăng lên 1 đơn vị khi có một xung vào chân đầu vào xung của timer đó. Khi giá trị của TMR tràn, vi điều khiển sẽ set bit cờ (Flat) của bộ timer đó lên mức 1 và TMR bị xóa, TMR=0. </a:t>
            </a:r>
          </a:p>
          <a:p>
            <a:pPr>
              <a:buFont typeface="Times New Roman" pitchFamily="18" charset="0"/>
              <a:buChar char="−"/>
              <a:defRPr/>
            </a:pPr>
            <a:r>
              <a:rPr lang="en-US"/>
              <a:t>Dạng xung được xác định là </a:t>
            </a:r>
            <a:r>
              <a:rPr lang="en-US" b="1" u="sng">
                <a:solidFill>
                  <a:srgbClr val="FF0000"/>
                </a:solidFill>
              </a:rPr>
              <a:t>suờn âm </a:t>
            </a:r>
            <a:r>
              <a:rPr lang="en-US"/>
              <a:t>hay </a:t>
            </a:r>
            <a:r>
              <a:rPr lang="en-US" b="1" u="sng">
                <a:solidFill>
                  <a:srgbClr val="FF0000"/>
                </a:solidFill>
              </a:rPr>
              <a:t>sườn dương </a:t>
            </a:r>
            <a:r>
              <a:rPr lang="en-US"/>
              <a:t>phụ thuộc vào việc cài đặt bit chọn dạng xung tương ứng trên thanh ghi của vi điều khiển. </a:t>
            </a:r>
          </a:p>
        </p:txBody>
      </p:sp>
      <p:sp>
        <p:nvSpPr>
          <p:cNvPr id="4608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460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75C3A73-1709-4355-BE24-6A2E234A0CCA}" type="slidenum">
              <a:rPr lang="en-US" smtClean="0">
                <a:solidFill>
                  <a:srgbClr val="00B888"/>
                </a:solidFill>
              </a:rPr>
              <a:pPr eaLnBrk="1" hangingPunct="1"/>
              <a:t>37</a:t>
            </a:fld>
            <a:endParaRPr lang="en-US">
              <a:solidFill>
                <a:srgbClr val="00B88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a:t>CÁC HÀM SỬ DỤNG TIMER</a:t>
            </a:r>
          </a:p>
        </p:txBody>
      </p:sp>
      <p:sp>
        <p:nvSpPr>
          <p:cNvPr id="4710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471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D270322-9E23-4858-B3DB-2D0B976EE197}" type="slidenum">
              <a:rPr lang="en-US" altLang="en-US" smtClean="0">
                <a:solidFill>
                  <a:srgbClr val="00B888"/>
                </a:solidFill>
              </a:rPr>
              <a:pPr eaLnBrk="1" hangingPunct="1"/>
              <a:t>38</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a:t>Timer0: 8 bit </a:t>
            </a:r>
          </a:p>
          <a:p>
            <a:pPr>
              <a:defRPr/>
            </a:pPr>
            <a:r>
              <a:rPr lang="en-US" sz="2400">
                <a:ea typeface="+mn-ea"/>
              </a:rPr>
              <a:t>Các </a:t>
            </a:r>
            <a:r>
              <a:rPr lang="en-US" sz="2400" dirty="0" err="1">
                <a:ea typeface="+mn-ea"/>
              </a:rPr>
              <a:t>hàm</a:t>
            </a:r>
            <a:r>
              <a:rPr lang="en-US" sz="2400" dirty="0">
                <a:ea typeface="+mn-ea"/>
              </a:rPr>
              <a:t> </a:t>
            </a:r>
            <a:r>
              <a:rPr lang="en-US" sz="2400" dirty="0" err="1">
                <a:ea typeface="+mn-ea"/>
              </a:rPr>
              <a:t>liên</a:t>
            </a:r>
            <a:r>
              <a:rPr lang="en-US" sz="2400" dirty="0">
                <a:ea typeface="+mn-ea"/>
              </a:rPr>
              <a:t> </a:t>
            </a:r>
            <a:r>
              <a:rPr lang="en-US" sz="2400" dirty="0" err="1">
                <a:ea typeface="+mn-ea"/>
              </a:rPr>
              <a:t>quan</a:t>
            </a:r>
            <a:r>
              <a:rPr lang="en-US" sz="2400" dirty="0">
                <a:ea typeface="+mn-ea"/>
              </a:rPr>
              <a:t> </a:t>
            </a:r>
            <a:r>
              <a:rPr lang="en-US" sz="2400" dirty="0" err="1">
                <a:ea typeface="+mn-ea"/>
              </a:rPr>
              <a:t>khi</a:t>
            </a:r>
            <a:r>
              <a:rPr lang="en-US" sz="2400" dirty="0">
                <a:ea typeface="+mn-ea"/>
              </a:rPr>
              <a:t> </a:t>
            </a:r>
            <a:r>
              <a:rPr lang="en-US" sz="2400" dirty="0" err="1">
                <a:ea typeface="+mn-ea"/>
              </a:rPr>
              <a:t>sử</a:t>
            </a:r>
            <a:r>
              <a:rPr lang="en-US" sz="2400" dirty="0">
                <a:ea typeface="+mn-ea"/>
              </a:rPr>
              <a:t> </a:t>
            </a:r>
            <a:r>
              <a:rPr lang="en-US" sz="2400" dirty="0" err="1">
                <a:ea typeface="+mn-ea"/>
              </a:rPr>
              <a:t>dụng</a:t>
            </a:r>
            <a:r>
              <a:rPr lang="en-US" sz="2400" dirty="0">
                <a:ea typeface="+mn-ea"/>
              </a:rPr>
              <a:t> Timer0:</a:t>
            </a:r>
          </a:p>
          <a:p>
            <a:pPr marL="682625" lvl="2" indent="-276225">
              <a:defRPr/>
            </a:pPr>
            <a:r>
              <a:rPr lang="en-US" sz="2400" i="1" dirty="0">
                <a:ea typeface="+mn-ea"/>
              </a:rPr>
              <a:t>Setup_timer_0(Mode)</a:t>
            </a:r>
            <a:r>
              <a:rPr lang="en-US" sz="2400" dirty="0">
                <a:ea typeface="+mn-ea"/>
              </a:rPr>
              <a:t>: </a:t>
            </a:r>
            <a:r>
              <a:rPr lang="en-US" sz="2400" dirty="0" err="1">
                <a:ea typeface="+mn-ea"/>
              </a:rPr>
              <a:t>Thiết</a:t>
            </a:r>
            <a:r>
              <a:rPr lang="en-US" sz="2400" dirty="0">
                <a:ea typeface="+mn-ea"/>
              </a:rPr>
              <a:t> </a:t>
            </a:r>
            <a:r>
              <a:rPr lang="en-US" sz="2400" dirty="0" err="1">
                <a:ea typeface="+mn-ea"/>
              </a:rPr>
              <a:t>lập</a:t>
            </a:r>
            <a:r>
              <a:rPr lang="en-US" sz="2400" dirty="0">
                <a:ea typeface="+mn-ea"/>
              </a:rPr>
              <a:t> </a:t>
            </a:r>
            <a:r>
              <a:rPr lang="en-US" sz="2400" dirty="0" err="1">
                <a:ea typeface="+mn-ea"/>
              </a:rPr>
              <a:t>các</a:t>
            </a:r>
            <a:r>
              <a:rPr lang="en-US" sz="2400" dirty="0">
                <a:ea typeface="+mn-ea"/>
              </a:rPr>
              <a:t> </a:t>
            </a:r>
            <a:r>
              <a:rPr lang="en-US" sz="2400" dirty="0" err="1">
                <a:ea typeface="+mn-ea"/>
              </a:rPr>
              <a:t>tham</a:t>
            </a:r>
            <a:r>
              <a:rPr lang="en-US" sz="2400" dirty="0">
                <a:ea typeface="+mn-ea"/>
              </a:rPr>
              <a:t> </a:t>
            </a:r>
            <a:r>
              <a:rPr lang="en-US" sz="2400" dirty="0" err="1">
                <a:ea typeface="+mn-ea"/>
              </a:rPr>
              <a:t>số</a:t>
            </a:r>
            <a:r>
              <a:rPr lang="en-US" sz="2400" dirty="0">
                <a:ea typeface="+mn-ea"/>
              </a:rPr>
              <a:t> </a:t>
            </a:r>
            <a:r>
              <a:rPr lang="en-US" sz="2400" dirty="0" err="1">
                <a:ea typeface="+mn-ea"/>
              </a:rPr>
              <a:t>cho</a:t>
            </a:r>
            <a:r>
              <a:rPr lang="en-US" sz="2400" dirty="0">
                <a:ea typeface="+mn-ea"/>
              </a:rPr>
              <a:t> Timer0.</a:t>
            </a:r>
          </a:p>
          <a:p>
            <a:pPr marL="682625" lvl="2" indent="-276225">
              <a:defRPr/>
            </a:pPr>
            <a:r>
              <a:rPr lang="en-US" sz="2400" i="1" dirty="0">
                <a:ea typeface="+mn-ea"/>
              </a:rPr>
              <a:t>Set_timer0(</a:t>
            </a:r>
            <a:r>
              <a:rPr lang="de-DE" sz="2400" i="1" dirty="0">
                <a:ea typeface="+mn-ea"/>
              </a:rPr>
              <a:t>Value</a:t>
            </a:r>
            <a:r>
              <a:rPr lang="en-US" sz="2400" i="1" dirty="0">
                <a:ea typeface="+mn-ea"/>
              </a:rPr>
              <a:t>)</a:t>
            </a:r>
            <a:r>
              <a:rPr lang="en-US" sz="2400" dirty="0">
                <a:ea typeface="+mn-ea"/>
              </a:rPr>
              <a:t> </a:t>
            </a:r>
            <a:r>
              <a:rPr lang="en-US" sz="2400" dirty="0" err="1">
                <a:ea typeface="+mn-ea"/>
              </a:rPr>
              <a:t>hoặc</a:t>
            </a:r>
            <a:r>
              <a:rPr lang="en-US" sz="2400" dirty="0">
                <a:ea typeface="+mn-ea"/>
              </a:rPr>
              <a:t> </a:t>
            </a:r>
            <a:r>
              <a:rPr lang="en-US" sz="2400" i="1" dirty="0" err="1">
                <a:ea typeface="+mn-ea"/>
              </a:rPr>
              <a:t>Set_rtcc</a:t>
            </a:r>
            <a:r>
              <a:rPr lang="en-US" sz="2400" i="1" dirty="0">
                <a:ea typeface="+mn-ea"/>
              </a:rPr>
              <a:t>(Value)</a:t>
            </a:r>
            <a:r>
              <a:rPr lang="en-US" sz="2400" dirty="0">
                <a:ea typeface="+mn-ea"/>
              </a:rPr>
              <a:t>: </a:t>
            </a:r>
            <a:r>
              <a:rPr lang="en-US" sz="2400" dirty="0" err="1">
                <a:ea typeface="+mn-ea"/>
              </a:rPr>
              <a:t>Thiết</a:t>
            </a:r>
            <a:r>
              <a:rPr lang="en-US" sz="2400" dirty="0">
                <a:ea typeface="+mn-ea"/>
              </a:rPr>
              <a:t> </a:t>
            </a:r>
            <a:r>
              <a:rPr lang="en-US" sz="2400" dirty="0" err="1">
                <a:ea typeface="+mn-ea"/>
              </a:rPr>
              <a:t>lập</a:t>
            </a:r>
            <a:r>
              <a:rPr lang="en-US" sz="2400" dirty="0">
                <a:ea typeface="+mn-ea"/>
              </a:rPr>
              <a:t> </a:t>
            </a:r>
            <a:r>
              <a:rPr lang="en-US" sz="2400" dirty="0" err="1">
                <a:ea typeface="+mn-ea"/>
              </a:rPr>
              <a:t>giá</a:t>
            </a:r>
            <a:r>
              <a:rPr lang="en-US" sz="2400" dirty="0">
                <a:ea typeface="+mn-ea"/>
              </a:rPr>
              <a:t> </a:t>
            </a:r>
            <a:r>
              <a:rPr lang="en-US" sz="2400" dirty="0" err="1">
                <a:ea typeface="+mn-ea"/>
              </a:rPr>
              <a:t>trị</a:t>
            </a:r>
            <a:r>
              <a:rPr lang="en-US" sz="2400" dirty="0">
                <a:ea typeface="+mn-ea"/>
              </a:rPr>
              <a:t> </a:t>
            </a:r>
            <a:r>
              <a:rPr lang="en-US" sz="2400" dirty="0" err="1">
                <a:ea typeface="+mn-ea"/>
              </a:rPr>
              <a:t>khởi</a:t>
            </a:r>
            <a:r>
              <a:rPr lang="en-US" sz="2400" dirty="0">
                <a:ea typeface="+mn-ea"/>
              </a:rPr>
              <a:t> </a:t>
            </a:r>
            <a:r>
              <a:rPr lang="en-US" sz="2400" dirty="0" err="1">
                <a:ea typeface="+mn-ea"/>
              </a:rPr>
              <a:t>điểm</a:t>
            </a:r>
            <a:r>
              <a:rPr lang="en-US" sz="2400" dirty="0">
                <a:ea typeface="+mn-ea"/>
              </a:rPr>
              <a:t> </a:t>
            </a:r>
            <a:r>
              <a:rPr lang="en-US" sz="2400" dirty="0" err="1">
                <a:ea typeface="+mn-ea"/>
              </a:rPr>
              <a:t>của</a:t>
            </a:r>
            <a:r>
              <a:rPr lang="en-US" sz="2400" dirty="0">
                <a:ea typeface="+mn-ea"/>
              </a:rPr>
              <a:t> Timer0, Value </a:t>
            </a:r>
            <a:r>
              <a:rPr lang="en-US" sz="2400" dirty="0" err="1">
                <a:ea typeface="+mn-ea"/>
              </a:rPr>
              <a:t>có</a:t>
            </a:r>
            <a:r>
              <a:rPr lang="en-US" sz="2400" dirty="0">
                <a:ea typeface="+mn-ea"/>
              </a:rPr>
              <a:t> </a:t>
            </a:r>
            <a:r>
              <a:rPr lang="en-US" sz="2400" dirty="0" err="1">
                <a:ea typeface="+mn-ea"/>
              </a:rPr>
              <a:t>thể</a:t>
            </a:r>
            <a:r>
              <a:rPr lang="en-US" sz="2400" dirty="0">
                <a:ea typeface="+mn-ea"/>
              </a:rPr>
              <a:t> </a:t>
            </a:r>
            <a:r>
              <a:rPr lang="en-US" sz="2400" dirty="0" err="1">
                <a:ea typeface="+mn-ea"/>
              </a:rPr>
              <a:t>là</a:t>
            </a:r>
            <a:r>
              <a:rPr lang="en-US" sz="2400" dirty="0">
                <a:ea typeface="+mn-ea"/>
              </a:rPr>
              <a:t> 8 bit </a:t>
            </a:r>
            <a:r>
              <a:rPr lang="en-US" sz="2400" dirty="0" err="1">
                <a:ea typeface="+mn-ea"/>
              </a:rPr>
              <a:t>hoặc</a:t>
            </a:r>
            <a:r>
              <a:rPr lang="en-US" sz="2400" dirty="0">
                <a:ea typeface="+mn-ea"/>
              </a:rPr>
              <a:t> 16 bit </a:t>
            </a:r>
            <a:r>
              <a:rPr lang="en-US" sz="2400" dirty="0" err="1">
                <a:ea typeface="+mn-ea"/>
              </a:rPr>
              <a:t>tuỳ</a:t>
            </a:r>
            <a:r>
              <a:rPr lang="en-US" sz="2400" dirty="0">
                <a:ea typeface="+mn-ea"/>
              </a:rPr>
              <a:t> </a:t>
            </a:r>
            <a:r>
              <a:rPr lang="en-US" sz="2400" dirty="0" err="1">
                <a:ea typeface="+mn-ea"/>
              </a:rPr>
              <a:t>thuộc</a:t>
            </a:r>
            <a:r>
              <a:rPr lang="en-US" sz="2400" dirty="0">
                <a:ea typeface="+mn-ea"/>
              </a:rPr>
              <a:t> </a:t>
            </a:r>
            <a:r>
              <a:rPr lang="en-US" sz="2400" dirty="0" err="1">
                <a:ea typeface="+mn-ea"/>
              </a:rPr>
              <a:t>vào</a:t>
            </a:r>
            <a:r>
              <a:rPr lang="en-US" sz="2400" dirty="0">
                <a:ea typeface="+mn-ea"/>
              </a:rPr>
              <a:t> vi </a:t>
            </a:r>
            <a:r>
              <a:rPr lang="en-US" sz="2400" dirty="0" err="1">
                <a:ea typeface="+mn-ea"/>
              </a:rPr>
              <a:t>điều</a:t>
            </a:r>
            <a:r>
              <a:rPr lang="en-US" sz="2400" dirty="0">
                <a:ea typeface="+mn-ea"/>
              </a:rPr>
              <a:t> </a:t>
            </a:r>
            <a:r>
              <a:rPr lang="en-US" sz="2400" dirty="0" err="1">
                <a:ea typeface="+mn-ea"/>
              </a:rPr>
              <a:t>khiển</a:t>
            </a:r>
            <a:r>
              <a:rPr lang="en-US" sz="2400" dirty="0">
                <a:ea typeface="+mn-ea"/>
              </a:rPr>
              <a:t>.</a:t>
            </a:r>
          </a:p>
          <a:p>
            <a:pPr marL="682625" lvl="2" indent="-276225">
              <a:defRPr/>
            </a:pPr>
            <a:r>
              <a:rPr lang="en-US" sz="2400" i="1" dirty="0">
                <a:ea typeface="+mn-ea"/>
              </a:rPr>
              <a:t>Value = Get_timer0</a:t>
            </a:r>
            <a:r>
              <a:rPr lang="en-US" sz="2400" dirty="0">
                <a:ea typeface="+mn-ea"/>
              </a:rPr>
              <a:t>: </a:t>
            </a:r>
            <a:r>
              <a:rPr lang="en-US" sz="2400" dirty="0" err="1">
                <a:ea typeface="+mn-ea"/>
              </a:rPr>
              <a:t>Trả</a:t>
            </a:r>
            <a:r>
              <a:rPr lang="en-US" sz="2400" dirty="0">
                <a:ea typeface="+mn-ea"/>
              </a:rPr>
              <a:t> </a:t>
            </a:r>
            <a:r>
              <a:rPr lang="en-US" sz="2400" dirty="0" err="1">
                <a:ea typeface="+mn-ea"/>
              </a:rPr>
              <a:t>ra</a:t>
            </a:r>
            <a:r>
              <a:rPr lang="en-US" sz="2400" dirty="0">
                <a:ea typeface="+mn-ea"/>
              </a:rPr>
              <a:t> </a:t>
            </a:r>
            <a:r>
              <a:rPr lang="en-US" sz="2400" dirty="0" err="1">
                <a:ea typeface="+mn-ea"/>
              </a:rPr>
              <a:t>giá</a:t>
            </a:r>
            <a:r>
              <a:rPr lang="en-US" sz="2400" dirty="0">
                <a:ea typeface="+mn-ea"/>
              </a:rPr>
              <a:t> </a:t>
            </a:r>
            <a:r>
              <a:rPr lang="en-US" sz="2400" dirty="0" err="1">
                <a:ea typeface="+mn-ea"/>
              </a:rPr>
              <a:t>trị</a:t>
            </a:r>
            <a:r>
              <a:rPr lang="en-US" sz="2400" dirty="0">
                <a:ea typeface="+mn-ea"/>
              </a:rPr>
              <a:t> </a:t>
            </a:r>
            <a:r>
              <a:rPr lang="en-US" sz="2400" dirty="0" err="1">
                <a:ea typeface="+mn-ea"/>
              </a:rPr>
              <a:t>của</a:t>
            </a:r>
            <a:r>
              <a:rPr lang="en-US" sz="2400" dirty="0">
                <a:ea typeface="+mn-ea"/>
              </a:rPr>
              <a:t> </a:t>
            </a:r>
            <a:r>
              <a:rPr lang="en-US" sz="2400">
                <a:ea typeface="+mn-ea"/>
              </a:rPr>
              <a:t>Timer0.</a:t>
            </a:r>
            <a:endParaRPr lang="en-US" sz="2400" dirty="0">
              <a:ea typeface="+mn-ea"/>
            </a:endParaRPr>
          </a:p>
          <a:p>
            <a:pPr>
              <a:defRPr/>
            </a:pPr>
            <a:r>
              <a:rPr lang="en-US" b="1" i="1" u="sng"/>
              <a:t>Các thanh ghi liên quan đến TIMER0:</a:t>
            </a:r>
            <a:endParaRPr lang="en-US" sz="1800"/>
          </a:p>
          <a:p>
            <a:pPr>
              <a:buFont typeface="Wingdings" pitchFamily="2" charset="2"/>
              <a:buChar char="ü"/>
              <a:defRPr/>
            </a:pPr>
            <a:r>
              <a:rPr lang="en-US"/>
              <a:t>TMR0 (địa chỉ….)  : chứa giá trị đếm của Timer0. </a:t>
            </a:r>
            <a:endParaRPr lang="en-US" sz="1800"/>
          </a:p>
          <a:p>
            <a:pPr>
              <a:buFont typeface="Wingdings" pitchFamily="2" charset="2"/>
              <a:buChar char="ü"/>
              <a:defRPr/>
            </a:pPr>
            <a:r>
              <a:rPr lang="en-US"/>
              <a:t>INTCON (địa chỉ ……):  cho phép ngắt hoạt động (GIE và PEIE). </a:t>
            </a:r>
            <a:endParaRPr lang="en-US" sz="1800"/>
          </a:p>
          <a:p>
            <a:pPr>
              <a:buFont typeface="Wingdings" pitchFamily="2" charset="2"/>
              <a:buChar char="ü"/>
              <a:defRPr/>
            </a:pPr>
            <a:r>
              <a:rPr lang="en-US"/>
              <a:t>OPTION_REG (địa chỉ ……): điều khiển prescaler.</a:t>
            </a:r>
            <a:endParaRPr lang="en-US" sz="1800"/>
          </a:p>
          <a:p>
            <a:pPr marL="914400" lvl="2" indent="0">
              <a:buFont typeface="Courier New" pitchFamily="49" charset="0"/>
              <a:buNone/>
              <a:defRPr/>
            </a:pPr>
            <a:endParaRPr lang="en-US">
              <a:ea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i="1" u="sng"/>
              <a:t>Các thanh ghi liên quan đến TIMER0:</a:t>
            </a:r>
            <a:endParaRPr lang="en-US"/>
          </a:p>
        </p:txBody>
      </p:sp>
      <p:sp>
        <p:nvSpPr>
          <p:cNvPr id="48131" name="Content Placeholder 2"/>
          <p:cNvSpPr>
            <a:spLocks noGrp="1"/>
          </p:cNvSpPr>
          <p:nvPr>
            <p:ph idx="1"/>
          </p:nvPr>
        </p:nvSpPr>
        <p:spPr>
          <a:xfrm>
            <a:off x="381000" y="4267200"/>
            <a:ext cx="8382000" cy="2209800"/>
          </a:xfrm>
        </p:spPr>
        <p:txBody>
          <a:bodyPr/>
          <a:lstStyle/>
          <a:p>
            <a:r>
              <a:rPr lang="en-US"/>
              <a:t>Thanh ghi: </a:t>
            </a:r>
          </a:p>
          <a:p>
            <a:pPr>
              <a:buFontTx/>
              <a:buChar char="-"/>
            </a:pPr>
            <a:r>
              <a:rPr lang="en-US"/>
              <a:t>INTCON có địa chỉ là 0xFF2h </a:t>
            </a:r>
          </a:p>
          <a:p>
            <a:pPr>
              <a:buFontTx/>
              <a:buChar char="-"/>
            </a:pPr>
            <a:r>
              <a:rPr lang="en-US"/>
              <a:t>T0CON có địa chỉ là 0xFD5h </a:t>
            </a:r>
          </a:p>
          <a:p>
            <a:pPr>
              <a:buFontTx/>
              <a:buChar char="-"/>
            </a:pPr>
            <a:endParaRPr lang="en-US"/>
          </a:p>
        </p:txBody>
      </p:sp>
      <p:sp>
        <p:nvSpPr>
          <p:cNvPr id="4813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4813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1BF01DB3-F181-47D7-A5DE-8896D8761B85}" type="slidenum">
              <a:rPr lang="en-US" smtClean="0">
                <a:solidFill>
                  <a:srgbClr val="00B888"/>
                </a:solidFill>
              </a:rPr>
              <a:pPr eaLnBrk="1" hangingPunct="1"/>
              <a:t>39</a:t>
            </a:fld>
            <a:endParaRPr lang="en-US">
              <a:solidFill>
                <a:srgbClr val="00B888"/>
              </a:solidFill>
            </a:endParaRPr>
          </a:p>
        </p:txBody>
      </p:sp>
      <p:pic>
        <p:nvPicPr>
          <p:cNvPr id="481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600200"/>
            <a:ext cx="85915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6219825" y="3009900"/>
            <a:ext cx="533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295275" y="3000375"/>
            <a:ext cx="7620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4219575" y="3009900"/>
            <a:ext cx="533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Khai báo biến</a:t>
            </a:r>
          </a:p>
        </p:txBody>
      </p:sp>
      <p:sp>
        <p:nvSpPr>
          <p:cNvPr id="1843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84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B693B12-5386-421C-A936-D1D1B7EC4B5C}" type="slidenum">
              <a:rPr lang="en-US" smtClean="0">
                <a:solidFill>
                  <a:srgbClr val="00B888"/>
                </a:solidFill>
              </a:rPr>
              <a:pPr eaLnBrk="1" hangingPunct="1"/>
              <a:t>4</a:t>
            </a:fld>
            <a:endParaRPr lang="en-US">
              <a:solidFill>
                <a:srgbClr val="00B888"/>
              </a:solidFill>
            </a:endParaRPr>
          </a:p>
        </p:txBody>
      </p:sp>
      <p:sp>
        <p:nvSpPr>
          <p:cNvPr id="18437" name="Content Placeholder 6"/>
          <p:cNvSpPr>
            <a:spLocks noGrp="1"/>
          </p:cNvSpPr>
          <p:nvPr>
            <p:ph idx="1"/>
          </p:nvPr>
        </p:nvSpPr>
        <p:spPr/>
        <p:txBody>
          <a:bodyPr/>
          <a:lstStyle/>
          <a:p>
            <a:r>
              <a:rPr lang="de-DE" altLang="zh-CN">
                <a:ea typeface="SimSun" pitchFamily="2" charset="-122"/>
              </a:rPr>
              <a:t>Các loại biến được hỗ trợ khi lập trình cho VĐK</a:t>
            </a:r>
            <a:endParaRPr lang="de-DE" altLang="en-US"/>
          </a:p>
          <a:p>
            <a:pPr lvl="1" eaLnBrk="1" hangingPunct="1"/>
            <a:r>
              <a:rPr lang="de-DE" altLang="zh-CN" i="1">
                <a:ea typeface="SimSun" pitchFamily="2" charset="-122"/>
              </a:rPr>
              <a:t>int1 (short</a:t>
            </a:r>
            <a:r>
              <a:rPr lang="en-US" altLang="zh-CN">
                <a:ea typeface="SimSun" pitchFamily="2" charset="-122"/>
              </a:rPr>
              <a:t> )</a:t>
            </a:r>
            <a:r>
              <a:rPr lang="de-DE" altLang="zh-CN">
                <a:ea typeface="SimSun" pitchFamily="2" charset="-122"/>
              </a:rPr>
              <a:t>	số 1 bit có giá trị là 0 hay 1</a:t>
            </a:r>
            <a:endParaRPr lang="en-US" altLang="zh-CN">
              <a:ea typeface="SimSun" pitchFamily="2" charset="-122"/>
            </a:endParaRPr>
          </a:p>
          <a:p>
            <a:pPr lvl="1" eaLnBrk="1" hangingPunct="1"/>
            <a:r>
              <a:rPr lang="de-DE" altLang="zh-CN" i="1">
                <a:ea typeface="SimSun" pitchFamily="2" charset="-122"/>
              </a:rPr>
              <a:t>int8 (byte, int</a:t>
            </a:r>
            <a:r>
              <a:rPr lang="en-US" altLang="zh-CN">
                <a:ea typeface="SimSun" pitchFamily="2" charset="-122"/>
              </a:rPr>
              <a:t> )</a:t>
            </a:r>
            <a:r>
              <a:rPr lang="de-DE" altLang="zh-CN">
                <a:ea typeface="SimSun" pitchFamily="2" charset="-122"/>
              </a:rPr>
              <a:t>	số nguyên 1 byte (8 bit)</a:t>
            </a:r>
            <a:r>
              <a:rPr lang="en-US" altLang="zh-CN">
                <a:ea typeface="SimSun" pitchFamily="2" charset="-122"/>
              </a:rPr>
              <a:t> </a:t>
            </a:r>
          </a:p>
          <a:p>
            <a:pPr lvl="1" eaLnBrk="1" hangingPunct="1"/>
            <a:r>
              <a:rPr lang="de-DE" altLang="zh-CN" i="1">
                <a:ea typeface="SimSun" pitchFamily="2" charset="-122"/>
              </a:rPr>
              <a:t>int16(long</a:t>
            </a:r>
            <a:r>
              <a:rPr lang="en-US" altLang="zh-CN">
                <a:ea typeface="SimSun" pitchFamily="2" charset="-122"/>
              </a:rPr>
              <a:t> )</a:t>
            </a:r>
            <a:r>
              <a:rPr lang="de-DE" altLang="zh-CN">
                <a:ea typeface="SimSun" pitchFamily="2" charset="-122"/>
              </a:rPr>
              <a:t>	số nguyên 16 bit</a:t>
            </a:r>
            <a:r>
              <a:rPr lang="en-US" altLang="zh-CN">
                <a:ea typeface="SimSun" pitchFamily="2" charset="-122"/>
              </a:rPr>
              <a:t> </a:t>
            </a:r>
          </a:p>
          <a:p>
            <a:pPr lvl="1" eaLnBrk="1" hangingPunct="1"/>
            <a:r>
              <a:rPr lang="de-DE" altLang="zh-CN" i="1">
                <a:ea typeface="SimSun" pitchFamily="2" charset="-122"/>
              </a:rPr>
              <a:t>int32</a:t>
            </a:r>
            <a:r>
              <a:rPr lang="de-DE" altLang="zh-CN">
                <a:ea typeface="SimSun" pitchFamily="2" charset="-122"/>
              </a:rPr>
              <a:t>		số nguyên 32 bit</a:t>
            </a:r>
            <a:r>
              <a:rPr lang="en-US" altLang="zh-CN">
                <a:ea typeface="SimSun" pitchFamily="2" charset="-122"/>
              </a:rPr>
              <a:t> </a:t>
            </a:r>
          </a:p>
          <a:p>
            <a:pPr lvl="1" eaLnBrk="1" hangingPunct="1"/>
            <a:r>
              <a:rPr lang="de-DE" altLang="zh-CN" i="1">
                <a:ea typeface="SimSun" pitchFamily="2" charset="-122"/>
              </a:rPr>
              <a:t>char</a:t>
            </a:r>
            <a:r>
              <a:rPr lang="de-DE" altLang="zh-CN">
                <a:ea typeface="SimSun" pitchFamily="2" charset="-122"/>
              </a:rPr>
              <a:t>		ký tự 8 bit</a:t>
            </a:r>
            <a:r>
              <a:rPr lang="en-US" altLang="zh-CN">
                <a:ea typeface="SimSun" pitchFamily="2" charset="-122"/>
              </a:rPr>
              <a:t> </a:t>
            </a:r>
            <a:endParaRPr lang="de-DE" altLang="en-US"/>
          </a:p>
          <a:p>
            <a:pPr lvl="1" eaLnBrk="1" hangingPunct="1"/>
            <a:r>
              <a:rPr lang="de-DE" altLang="zh-CN" i="1">
                <a:ea typeface="SimSun" pitchFamily="2" charset="-122"/>
              </a:rPr>
              <a:t>float</a:t>
            </a:r>
            <a:r>
              <a:rPr lang="de-DE" altLang="zh-CN">
                <a:ea typeface="SimSun" pitchFamily="2" charset="-122"/>
              </a:rPr>
              <a:t>		số thực 32 bit</a:t>
            </a:r>
            <a:r>
              <a:rPr lang="en-US" altLang="zh-CN">
                <a:ea typeface="SimSun" pitchFamily="2" charset="-122"/>
              </a:rPr>
              <a:t> </a:t>
            </a:r>
          </a:p>
          <a:p>
            <a:pPr lvl="1" eaLnBrk="1" hangingPunct="1">
              <a:buFont typeface="Wingdings" pitchFamily="2" charset="2"/>
              <a:buNone/>
            </a:pPr>
            <a:r>
              <a:rPr lang="de-DE" altLang="zh-CN">
                <a:ea typeface="SimSun" pitchFamily="2" charset="-122"/>
              </a:rPr>
              <a:t>Thêm signed hoặc unsigned phía trước để chỉ số có dấu hay không. Khai báo như trên là mặc định không dấu.</a:t>
            </a:r>
            <a:r>
              <a:rPr lang="en-US" altLang="zh-CN">
                <a:ea typeface="SimSun" pitchFamily="2" charset="-122"/>
              </a:rPr>
              <a:t> </a:t>
            </a:r>
          </a:p>
          <a:p>
            <a:pPr eaLnBrk="1" hangingPunct="1"/>
            <a:r>
              <a:rPr lang="de-DE" altLang="zh-CN">
                <a:ea typeface="SimSun" pitchFamily="2" charset="-122"/>
              </a:rPr>
              <a:t>Phạm vi biến:</a:t>
            </a:r>
            <a:r>
              <a:rPr lang="en-US" altLang="zh-CN">
                <a:ea typeface="SimSun" pitchFamily="2" charset="-122"/>
              </a:rPr>
              <a:t> </a:t>
            </a:r>
          </a:p>
          <a:p>
            <a:pPr lvl="1" eaLnBrk="1" hangingPunct="1"/>
            <a:r>
              <a:rPr lang="de-DE" altLang="zh-CN" i="1">
                <a:ea typeface="SimSun" pitchFamily="2" charset="-122"/>
              </a:rPr>
              <a:t>int8</a:t>
            </a:r>
            <a:r>
              <a:rPr lang="de-DE" altLang="zh-CN">
                <a:ea typeface="SimSun" pitchFamily="2" charset="-122"/>
              </a:rPr>
              <a:t>:	0, 255		</a:t>
            </a:r>
            <a:r>
              <a:rPr lang="de-DE" altLang="zh-CN" i="1">
                <a:ea typeface="SimSun" pitchFamily="2" charset="-122"/>
              </a:rPr>
              <a:t>signed int8</a:t>
            </a:r>
            <a:r>
              <a:rPr lang="de-DE" altLang="zh-CN">
                <a:ea typeface="SimSun" pitchFamily="2" charset="-122"/>
              </a:rPr>
              <a:t>:	-128, 127</a:t>
            </a:r>
            <a:endParaRPr lang="de-DE" altLang="zh-CN" i="1">
              <a:ea typeface="SimSun" pitchFamily="2" charset="-122"/>
            </a:endParaRPr>
          </a:p>
          <a:p>
            <a:pPr lvl="1" eaLnBrk="1" hangingPunct="1"/>
            <a:r>
              <a:rPr lang="de-DE" altLang="zh-CN" i="1">
                <a:ea typeface="SimSun" pitchFamily="2" charset="-122"/>
              </a:rPr>
              <a:t>int16</a:t>
            </a:r>
            <a:r>
              <a:rPr lang="de-DE" altLang="zh-CN">
                <a:ea typeface="SimSun" pitchFamily="2" charset="-122"/>
              </a:rPr>
              <a:t>:	0, 2^16-1	</a:t>
            </a:r>
            <a:r>
              <a:rPr lang="de-DE" altLang="zh-CN" i="1">
                <a:ea typeface="SimSun" pitchFamily="2" charset="-122"/>
              </a:rPr>
              <a:t>signed int16</a:t>
            </a:r>
            <a:r>
              <a:rPr lang="de-DE" altLang="zh-CN">
                <a:ea typeface="SimSun" pitchFamily="2" charset="-122"/>
              </a:rPr>
              <a:t>:	-2^15, 2^15-1</a:t>
            </a:r>
            <a:endParaRPr lang="de-DE" altLang="zh-CN" i="1">
              <a:ea typeface="SimSun" pitchFamily="2" charset="-122"/>
            </a:endParaRPr>
          </a:p>
          <a:p>
            <a:pPr lvl="1" eaLnBrk="1" hangingPunct="1"/>
            <a:r>
              <a:rPr lang="de-DE" altLang="zh-CN" i="1">
                <a:ea typeface="SimSun" pitchFamily="2" charset="-122"/>
              </a:rPr>
              <a:t>int32</a:t>
            </a:r>
            <a:r>
              <a:rPr lang="de-DE" altLang="zh-CN">
                <a:ea typeface="SimSun" pitchFamily="2" charset="-122"/>
              </a:rPr>
              <a:t>:	0, 2^32-1	</a:t>
            </a:r>
            <a:r>
              <a:rPr lang="de-DE" altLang="zh-CN" i="1">
                <a:ea typeface="SimSun" pitchFamily="2" charset="-122"/>
              </a:rPr>
              <a:t>signed int32</a:t>
            </a:r>
            <a:r>
              <a:rPr lang="de-DE" altLang="zh-CN">
                <a:ea typeface="SimSun" pitchFamily="2" charset="-122"/>
              </a:rPr>
              <a:t>:	-2^31, 2^31-1</a:t>
            </a:r>
            <a:endParaRPr lang="en-US" altLang="en-US"/>
          </a:p>
          <a:p>
            <a:pPr lvl="1" eaLnBrk="1" hangingPunct="1">
              <a:buFont typeface="Wingdings" pitchFamily="2" charset="2"/>
              <a:buNone/>
            </a:pP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491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CD89CE2-CB8E-48D8-A387-47CAE44F1BB5}" type="slidenum">
              <a:rPr lang="en-US" smtClean="0">
                <a:solidFill>
                  <a:srgbClr val="00B888"/>
                </a:solidFill>
              </a:rPr>
              <a:pPr eaLnBrk="1" hangingPunct="1"/>
              <a:t>40</a:t>
            </a:fld>
            <a:endParaRPr lang="en-US">
              <a:solidFill>
                <a:srgbClr val="00B888"/>
              </a:solidFill>
            </a:endParaRPr>
          </a:p>
        </p:txBody>
      </p:sp>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0"/>
            <a:ext cx="75914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58" y="5562600"/>
            <a:ext cx="75438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a:t>CÁC HÀM SỬ DỤNG TIMER</a:t>
            </a:r>
          </a:p>
        </p:txBody>
      </p:sp>
      <p:sp>
        <p:nvSpPr>
          <p:cNvPr id="5017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01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1B6F21D-97DC-44ED-8047-47B9A667B16F}" type="slidenum">
              <a:rPr lang="en-US" altLang="en-US" smtClean="0">
                <a:solidFill>
                  <a:srgbClr val="00B888"/>
                </a:solidFill>
              </a:rPr>
              <a:pPr eaLnBrk="1" hangingPunct="1"/>
              <a:t>41</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Timer0</a:t>
            </a:r>
          </a:p>
          <a:p>
            <a:pPr lvl="1">
              <a:defRPr/>
            </a:pPr>
            <a:r>
              <a:rPr lang="en-US" dirty="0">
                <a:ea typeface="+mn-ea"/>
              </a:rPr>
              <a:t>VD: </a:t>
            </a:r>
            <a:r>
              <a:rPr lang="en-US" dirty="0" err="1">
                <a:ea typeface="+mn-ea"/>
              </a:rPr>
              <a:t>Sử</a:t>
            </a:r>
            <a:r>
              <a:rPr lang="en-US" dirty="0">
                <a:ea typeface="+mn-ea"/>
              </a:rPr>
              <a:t> </a:t>
            </a:r>
            <a:r>
              <a:rPr lang="en-US" err="1">
                <a:ea typeface="+mn-ea"/>
              </a:rPr>
              <a:t>dụng</a:t>
            </a:r>
            <a:r>
              <a:rPr lang="en-US">
                <a:ea typeface="+mn-ea"/>
              </a:rPr>
              <a:t> PIC16F877A, </a:t>
            </a:r>
            <a:r>
              <a:rPr lang="en-US" dirty="0" err="1">
                <a:ea typeface="+mn-ea"/>
              </a:rPr>
              <a:t>thạch</a:t>
            </a:r>
            <a:r>
              <a:rPr lang="en-US" dirty="0">
                <a:ea typeface="+mn-ea"/>
              </a:rPr>
              <a:t> </a:t>
            </a:r>
            <a:r>
              <a:rPr lang="en-US" dirty="0" err="1">
                <a:ea typeface="+mn-ea"/>
              </a:rPr>
              <a:t>anh</a:t>
            </a:r>
            <a:r>
              <a:rPr lang="en-US" dirty="0">
                <a:ea typeface="+mn-ea"/>
              </a:rPr>
              <a:t> 12MHz</a:t>
            </a:r>
          </a:p>
          <a:p>
            <a:pPr lvl="2">
              <a:buFont typeface="Courier New" pitchFamily="49" charset="0"/>
              <a:buNone/>
              <a:defRPr/>
            </a:pPr>
            <a:r>
              <a:rPr lang="en-US" i="1" dirty="0">
                <a:ea typeface="+mn-ea"/>
              </a:rPr>
              <a:t>Int8 Time;</a:t>
            </a:r>
            <a:endParaRPr lang="en-US" dirty="0">
              <a:ea typeface="+mn-ea"/>
            </a:endParaRPr>
          </a:p>
          <a:p>
            <a:pPr lvl="2">
              <a:buFont typeface="Courier New" pitchFamily="49" charset="0"/>
              <a:buNone/>
              <a:defRPr/>
            </a:pPr>
            <a:r>
              <a:rPr lang="en-US" i="1" dirty="0">
                <a:ea typeface="+mn-ea"/>
              </a:rPr>
              <a:t>Setup_timer_0(RTCC_INTERNAL|RTCC_DIV_2|RTCC_8_BIT);</a:t>
            </a:r>
            <a:endParaRPr lang="en-US" dirty="0">
              <a:ea typeface="+mn-ea"/>
            </a:endParaRPr>
          </a:p>
          <a:p>
            <a:pPr lvl="2">
              <a:buFont typeface="Courier New" pitchFamily="49" charset="0"/>
              <a:buNone/>
              <a:defRPr/>
            </a:pPr>
            <a:r>
              <a:rPr lang="en-US" i="1" dirty="0">
                <a:solidFill>
                  <a:srgbClr val="00B050"/>
                </a:solidFill>
                <a:ea typeface="+mn-ea"/>
              </a:rPr>
              <a:t>//</a:t>
            </a:r>
            <a:r>
              <a:rPr lang="en-US" i="1" dirty="0" err="1">
                <a:solidFill>
                  <a:srgbClr val="00B050"/>
                </a:solidFill>
                <a:ea typeface="+mn-ea"/>
              </a:rPr>
              <a:t>Sử</a:t>
            </a:r>
            <a:r>
              <a:rPr lang="en-US" i="1" dirty="0">
                <a:solidFill>
                  <a:srgbClr val="00B050"/>
                </a:solidFill>
                <a:ea typeface="+mn-ea"/>
              </a:rPr>
              <a:t> </a:t>
            </a:r>
            <a:r>
              <a:rPr lang="en-US" i="1" dirty="0" err="1">
                <a:solidFill>
                  <a:srgbClr val="00B050"/>
                </a:solidFill>
                <a:ea typeface="+mn-ea"/>
              </a:rPr>
              <a:t>dụng</a:t>
            </a:r>
            <a:r>
              <a:rPr lang="en-US" i="1" dirty="0">
                <a:solidFill>
                  <a:srgbClr val="00B050"/>
                </a:solidFill>
                <a:ea typeface="+mn-ea"/>
              </a:rPr>
              <a:t> Timer0 </a:t>
            </a:r>
            <a:r>
              <a:rPr lang="en-US" i="1" dirty="0" err="1">
                <a:solidFill>
                  <a:srgbClr val="00B050"/>
                </a:solidFill>
                <a:ea typeface="+mn-ea"/>
              </a:rPr>
              <a:t>với</a:t>
            </a:r>
            <a:r>
              <a:rPr lang="en-US" i="1" dirty="0">
                <a:solidFill>
                  <a:srgbClr val="00B050"/>
                </a:solidFill>
                <a:ea typeface="+mn-ea"/>
              </a:rPr>
              <a:t> 8bit </a:t>
            </a:r>
            <a:r>
              <a:rPr lang="en-US" i="1" dirty="0" err="1">
                <a:solidFill>
                  <a:srgbClr val="00B050"/>
                </a:solidFill>
                <a:ea typeface="+mn-ea"/>
              </a:rPr>
              <a:t>và</a:t>
            </a:r>
            <a:r>
              <a:rPr lang="en-US" i="1" dirty="0">
                <a:solidFill>
                  <a:srgbClr val="00B050"/>
                </a:solidFill>
                <a:ea typeface="+mn-ea"/>
              </a:rPr>
              <a:t> </a:t>
            </a:r>
            <a:r>
              <a:rPr lang="en-US" i="1" dirty="0" err="1">
                <a:solidFill>
                  <a:srgbClr val="00B050"/>
                </a:solidFill>
                <a:ea typeface="+mn-ea"/>
              </a:rPr>
              <a:t>Prescale</a:t>
            </a:r>
            <a:r>
              <a:rPr lang="en-US" i="1" dirty="0">
                <a:solidFill>
                  <a:srgbClr val="00B050"/>
                </a:solidFill>
                <a:ea typeface="+mn-ea"/>
              </a:rPr>
              <a:t>=2,tần </a:t>
            </a:r>
            <a:r>
              <a:rPr lang="en-US" i="1" dirty="0" err="1">
                <a:solidFill>
                  <a:srgbClr val="00B050"/>
                </a:solidFill>
                <a:ea typeface="+mn-ea"/>
              </a:rPr>
              <a:t>số</a:t>
            </a:r>
            <a:r>
              <a:rPr lang="en-US" i="1" dirty="0">
                <a:solidFill>
                  <a:srgbClr val="00B050"/>
                </a:solidFill>
                <a:ea typeface="+mn-ea"/>
              </a:rPr>
              <a:t>=</a:t>
            </a:r>
            <a:r>
              <a:rPr lang="en-US" i="1" dirty="0" err="1">
                <a:solidFill>
                  <a:srgbClr val="00B050"/>
                </a:solidFill>
                <a:ea typeface="+mn-ea"/>
              </a:rPr>
              <a:t>tần</a:t>
            </a:r>
            <a:r>
              <a:rPr lang="en-US" i="1" dirty="0">
                <a:solidFill>
                  <a:srgbClr val="00B050"/>
                </a:solidFill>
                <a:ea typeface="+mn-ea"/>
              </a:rPr>
              <a:t> </a:t>
            </a:r>
            <a:r>
              <a:rPr lang="en-US" i="1" dirty="0" err="1">
                <a:solidFill>
                  <a:srgbClr val="00B050"/>
                </a:solidFill>
                <a:ea typeface="+mn-ea"/>
              </a:rPr>
              <a:t>số</a:t>
            </a:r>
            <a:r>
              <a:rPr lang="en-US" i="1" dirty="0">
                <a:solidFill>
                  <a:srgbClr val="00B050"/>
                </a:solidFill>
                <a:ea typeface="+mn-ea"/>
              </a:rPr>
              <a:t> </a:t>
            </a:r>
            <a:r>
              <a:rPr lang="en-US" i="1" dirty="0" err="1">
                <a:solidFill>
                  <a:srgbClr val="00B050"/>
                </a:solidFill>
                <a:ea typeface="+mn-ea"/>
              </a:rPr>
              <a:t>thạch</a:t>
            </a:r>
            <a:r>
              <a:rPr lang="en-US" i="1" dirty="0">
                <a:solidFill>
                  <a:srgbClr val="00B050"/>
                </a:solidFill>
                <a:ea typeface="+mn-ea"/>
              </a:rPr>
              <a:t> </a:t>
            </a:r>
            <a:r>
              <a:rPr lang="en-US" i="1" dirty="0" err="1">
                <a:solidFill>
                  <a:srgbClr val="00B050"/>
                </a:solidFill>
                <a:ea typeface="+mn-ea"/>
              </a:rPr>
              <a:t>anh</a:t>
            </a:r>
            <a:endParaRPr lang="en-US" dirty="0">
              <a:solidFill>
                <a:srgbClr val="00B050"/>
              </a:solidFill>
              <a:ea typeface="+mn-ea"/>
            </a:endParaRPr>
          </a:p>
          <a:p>
            <a:pPr lvl="2">
              <a:buFont typeface="Courier New" pitchFamily="49" charset="0"/>
              <a:buNone/>
              <a:defRPr/>
            </a:pPr>
            <a:r>
              <a:rPr lang="en-US" i="1" dirty="0">
                <a:solidFill>
                  <a:srgbClr val="00B050"/>
                </a:solidFill>
                <a:ea typeface="+mn-ea"/>
              </a:rPr>
              <a:t>//</a:t>
            </a:r>
            <a:r>
              <a:rPr lang="en-US" i="1" dirty="0" err="1">
                <a:solidFill>
                  <a:srgbClr val="00B050"/>
                </a:solidFill>
                <a:ea typeface="+mn-ea"/>
              </a:rPr>
              <a:t>Thời</a:t>
            </a:r>
            <a:r>
              <a:rPr lang="en-US" i="1" dirty="0">
                <a:solidFill>
                  <a:srgbClr val="00B050"/>
                </a:solidFill>
                <a:ea typeface="+mn-ea"/>
              </a:rPr>
              <a:t> </a:t>
            </a:r>
            <a:r>
              <a:rPr lang="en-US" i="1" dirty="0" err="1">
                <a:solidFill>
                  <a:srgbClr val="00B050"/>
                </a:solidFill>
                <a:ea typeface="+mn-ea"/>
              </a:rPr>
              <a:t>gian</a:t>
            </a:r>
            <a:r>
              <a:rPr lang="en-US" i="1" dirty="0">
                <a:solidFill>
                  <a:srgbClr val="00B050"/>
                </a:solidFill>
                <a:ea typeface="+mn-ea"/>
              </a:rPr>
              <a:t> </a:t>
            </a:r>
            <a:r>
              <a:rPr lang="en-US" i="1" dirty="0" err="1">
                <a:solidFill>
                  <a:srgbClr val="00B050"/>
                </a:solidFill>
                <a:ea typeface="+mn-ea"/>
              </a:rPr>
              <a:t>tràn</a:t>
            </a:r>
            <a:r>
              <a:rPr lang="en-US" i="1" dirty="0">
                <a:solidFill>
                  <a:srgbClr val="00B050"/>
                </a:solidFill>
                <a:ea typeface="+mn-ea"/>
              </a:rPr>
              <a:t> Timer0 =2*256*(4/12000000)s=170.667us</a:t>
            </a:r>
            <a:endParaRPr lang="en-US" dirty="0">
              <a:solidFill>
                <a:srgbClr val="00B050"/>
              </a:solidFill>
              <a:ea typeface="+mn-ea"/>
            </a:endParaRPr>
          </a:p>
          <a:p>
            <a:pPr lvl="2">
              <a:buFont typeface="Courier New" pitchFamily="49" charset="0"/>
              <a:buNone/>
              <a:defRPr/>
            </a:pPr>
            <a:r>
              <a:rPr lang="en-US" i="1" dirty="0">
                <a:ea typeface="+mn-ea"/>
              </a:rPr>
              <a:t>Set_timer0(0);	//</a:t>
            </a:r>
            <a:r>
              <a:rPr lang="en-US" i="1" dirty="0" err="1">
                <a:ea typeface="+mn-ea"/>
              </a:rPr>
              <a:t>Thiết</a:t>
            </a:r>
            <a:r>
              <a:rPr lang="en-US" i="1" dirty="0">
                <a:ea typeface="+mn-ea"/>
              </a:rPr>
              <a:t> </a:t>
            </a:r>
            <a:r>
              <a:rPr lang="en-US" i="1" dirty="0" err="1">
                <a:ea typeface="+mn-ea"/>
              </a:rPr>
              <a:t>lập</a:t>
            </a:r>
            <a:r>
              <a:rPr lang="en-US" i="1" dirty="0">
                <a:ea typeface="+mn-ea"/>
              </a:rPr>
              <a:t> </a:t>
            </a:r>
            <a:r>
              <a:rPr lang="en-US" i="1" dirty="0" err="1">
                <a:ea typeface="+mn-ea"/>
              </a:rPr>
              <a:t>giá</a:t>
            </a:r>
            <a:r>
              <a:rPr lang="en-US" i="1" dirty="0">
                <a:ea typeface="+mn-ea"/>
              </a:rPr>
              <a:t> </a:t>
            </a:r>
            <a:r>
              <a:rPr lang="en-US" i="1" dirty="0" err="1">
                <a:ea typeface="+mn-ea"/>
              </a:rPr>
              <a:t>trị</a:t>
            </a:r>
            <a:r>
              <a:rPr lang="en-US" i="1" dirty="0">
                <a:ea typeface="+mn-ea"/>
              </a:rPr>
              <a:t> </a:t>
            </a:r>
            <a:r>
              <a:rPr lang="en-US" i="1" dirty="0" err="1">
                <a:ea typeface="+mn-ea"/>
              </a:rPr>
              <a:t>đầu</a:t>
            </a:r>
            <a:r>
              <a:rPr lang="en-US" i="1" dirty="0">
                <a:ea typeface="+mn-ea"/>
              </a:rPr>
              <a:t> </a:t>
            </a:r>
            <a:r>
              <a:rPr lang="en-US" i="1" dirty="0" err="1">
                <a:ea typeface="+mn-ea"/>
              </a:rPr>
              <a:t>của</a:t>
            </a:r>
            <a:r>
              <a:rPr lang="en-US" i="1" dirty="0">
                <a:ea typeface="+mn-ea"/>
              </a:rPr>
              <a:t> Timer0 </a:t>
            </a:r>
            <a:r>
              <a:rPr lang="en-US" i="1" dirty="0" err="1">
                <a:ea typeface="+mn-ea"/>
              </a:rPr>
              <a:t>là</a:t>
            </a:r>
            <a:r>
              <a:rPr lang="en-US" i="1" dirty="0">
                <a:ea typeface="+mn-ea"/>
              </a:rPr>
              <a:t> 0</a:t>
            </a:r>
            <a:endParaRPr lang="en-US" dirty="0">
              <a:ea typeface="+mn-ea"/>
            </a:endParaRPr>
          </a:p>
          <a:p>
            <a:pPr lvl="2">
              <a:buFont typeface="Courier New" pitchFamily="49" charset="0"/>
              <a:buNone/>
              <a:defRPr/>
            </a:pPr>
            <a:r>
              <a:rPr lang="en-US" i="1" dirty="0">
                <a:ea typeface="+mn-ea"/>
              </a:rPr>
              <a:t>Time = Get_timer0();//</a:t>
            </a:r>
            <a:r>
              <a:rPr lang="en-US" i="1" dirty="0" err="1">
                <a:ea typeface="+mn-ea"/>
              </a:rPr>
              <a:t>Đọc</a:t>
            </a:r>
            <a:r>
              <a:rPr lang="en-US" i="1" dirty="0">
                <a:ea typeface="+mn-ea"/>
              </a:rPr>
              <a:t> </a:t>
            </a:r>
            <a:r>
              <a:rPr lang="en-US" i="1" dirty="0" err="1">
                <a:ea typeface="+mn-ea"/>
              </a:rPr>
              <a:t>giá</a:t>
            </a:r>
            <a:r>
              <a:rPr lang="en-US" i="1" dirty="0">
                <a:ea typeface="+mn-ea"/>
              </a:rPr>
              <a:t> </a:t>
            </a:r>
            <a:r>
              <a:rPr lang="en-US" i="1" dirty="0" err="1">
                <a:ea typeface="+mn-ea"/>
              </a:rPr>
              <a:t>trị</a:t>
            </a:r>
            <a:r>
              <a:rPr lang="en-US" i="1" dirty="0">
                <a:ea typeface="+mn-ea"/>
              </a:rPr>
              <a:t> </a:t>
            </a:r>
            <a:r>
              <a:rPr lang="en-US" i="1" dirty="0" err="1">
                <a:ea typeface="+mn-ea"/>
              </a:rPr>
              <a:t>của</a:t>
            </a:r>
            <a:r>
              <a:rPr lang="en-US" i="1" dirty="0">
                <a:ea typeface="+mn-ea"/>
              </a:rPr>
              <a:t> Timer0 </a:t>
            </a:r>
            <a:r>
              <a:rPr lang="en-US" i="1" dirty="0" err="1">
                <a:ea typeface="+mn-ea"/>
              </a:rPr>
              <a:t>gán</a:t>
            </a:r>
            <a:r>
              <a:rPr lang="en-US" i="1" dirty="0">
                <a:ea typeface="+mn-ea"/>
              </a:rPr>
              <a:t> </a:t>
            </a:r>
            <a:r>
              <a:rPr lang="en-US" i="1" dirty="0" err="1">
                <a:ea typeface="+mn-ea"/>
              </a:rPr>
              <a:t>cho</a:t>
            </a:r>
            <a:r>
              <a:rPr lang="en-US" i="1" dirty="0">
                <a:ea typeface="+mn-ea"/>
              </a:rPr>
              <a:t> </a:t>
            </a:r>
            <a:r>
              <a:rPr lang="en-US" i="1" dirty="0" err="1">
                <a:ea typeface="+mn-ea"/>
              </a:rPr>
              <a:t>biến</a:t>
            </a:r>
            <a:r>
              <a:rPr lang="en-US" i="1" dirty="0">
                <a:ea typeface="+mn-ea"/>
              </a:rPr>
              <a:t> Time</a:t>
            </a:r>
            <a:endParaRPr lang="en-US" dirty="0">
              <a:ea typeface="+mn-ea"/>
            </a:endParaRPr>
          </a:p>
          <a:p>
            <a:pPr>
              <a:defRPr/>
            </a:pPr>
            <a:r>
              <a:rPr lang="en-US" sz="2000"/>
              <a:t>Tỉ lệ chia tần số là một trong những từ sau: tương ứng với tỉ lệ chia </a:t>
            </a:r>
          </a:p>
          <a:p>
            <a:pPr marL="0" indent="0">
              <a:buFont typeface="Wingdings" pitchFamily="2" charset="2"/>
              <a:buNone/>
              <a:defRPr/>
            </a:pPr>
            <a:r>
              <a:rPr lang="en-US" sz="2000"/>
              <a:t>RTCC_DIV_1,</a:t>
            </a:r>
          </a:p>
          <a:p>
            <a:pPr marL="0" indent="0">
              <a:buFont typeface="Wingdings" pitchFamily="2" charset="2"/>
              <a:buNone/>
              <a:defRPr/>
            </a:pPr>
            <a:r>
              <a:rPr lang="en-US" sz="2000"/>
              <a:t>RTCC_DIV_2, 		RTCC_DIV_4, </a:t>
            </a:r>
          </a:p>
          <a:p>
            <a:pPr marL="0" indent="0">
              <a:buFont typeface="Wingdings" pitchFamily="2" charset="2"/>
              <a:buNone/>
              <a:defRPr/>
            </a:pPr>
            <a:r>
              <a:rPr lang="en-US" sz="2000"/>
              <a:t>RTCC_DIV_8, 		RTCC_DIV_16, </a:t>
            </a:r>
          </a:p>
          <a:p>
            <a:pPr marL="0" indent="0">
              <a:buFont typeface="Wingdings" pitchFamily="2" charset="2"/>
              <a:buNone/>
              <a:defRPr/>
            </a:pPr>
            <a:r>
              <a:rPr lang="en-US" sz="2000"/>
              <a:t>RTCC_DIV_32, 		RTCC_DIV_64,</a:t>
            </a:r>
          </a:p>
          <a:p>
            <a:pPr marL="0" indent="0">
              <a:buFont typeface="Wingdings" pitchFamily="2" charset="2"/>
              <a:buNone/>
              <a:defRPr/>
            </a:pPr>
            <a:r>
              <a:rPr lang="en-US" sz="2000"/>
              <a:t>RTCC_DIV_128, 	RTCC_DIV_256</a:t>
            </a:r>
          </a:p>
          <a:p>
            <a:pPr lvl="1">
              <a:defRPr/>
            </a:pPr>
            <a:endParaRPr lang="en-US" dirty="0" err="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Ví dụ 1 Timer0</a:t>
            </a:r>
          </a:p>
        </p:txBody>
      </p:sp>
      <p:sp>
        <p:nvSpPr>
          <p:cNvPr id="3" name="Content Placeholder 2"/>
          <p:cNvSpPr>
            <a:spLocks noGrp="1" noRot="1" noChangeAspect="1" noMove="1" noResize="1" noEditPoints="1" noAdjustHandles="1" noChangeArrowheads="1" noChangeShapeType="1" noTextEdit="1"/>
          </p:cNvSpPr>
          <p:nvPr>
            <p:ph idx="1"/>
          </p:nvPr>
        </p:nvSpPr>
        <p:spPr>
          <a:xfrm>
            <a:off x="381000" y="1219200"/>
            <a:ext cx="8382000" cy="5410200"/>
          </a:xfrm>
          <a:blipFill rotWithShape="1">
            <a:blip r:embed="rId3"/>
            <a:stretch>
              <a:fillRect l="-1164" t="-901" r="-1091" b="-2703"/>
            </a:stretch>
          </a:blipFill>
        </p:spPr>
        <p:txBody>
          <a:bodyPr/>
          <a:lstStyle/>
          <a:p>
            <a:pPr>
              <a:defRPr/>
            </a:pPr>
            <a:r>
              <a:rPr lang="en-US">
                <a:noFill/>
              </a:rPr>
              <a:t> </a:t>
            </a:r>
          </a:p>
        </p:txBody>
      </p:sp>
      <p:sp>
        <p:nvSpPr>
          <p:cNvPr id="5120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512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8A8106B-83CA-472B-B50C-3576B2128CC2}" type="slidenum">
              <a:rPr lang="en-US" smtClean="0">
                <a:solidFill>
                  <a:srgbClr val="00B888"/>
                </a:solidFill>
              </a:rPr>
              <a:pPr eaLnBrk="1" hangingPunct="1"/>
              <a:t>42</a:t>
            </a:fld>
            <a:endParaRPr lang="en-US">
              <a:solidFill>
                <a:srgbClr val="00B8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void tre1s()</a:t>
            </a:r>
          </a:p>
          <a:p>
            <a:r>
              <a:rPr lang="en-US"/>
              <a:t>{ int16 i;</a:t>
            </a:r>
          </a:p>
          <a:p>
            <a:r>
              <a:rPr lang="en-US"/>
              <a:t>   for(i=0;i&lt;5000;i++)</a:t>
            </a:r>
          </a:p>
          <a:p>
            <a:r>
              <a:rPr lang="en-US"/>
              <a:t>   {set_timer0(6);  //   //6= 256-(200us/((4*4/20MHz))) ;</a:t>
            </a:r>
          </a:p>
          <a:p>
            <a:r>
              <a:rPr lang="en-US"/>
              <a:t>    while(IF0==0);</a:t>
            </a:r>
          </a:p>
          <a:p>
            <a:r>
              <a:rPr lang="en-US"/>
              <a:t>    IF0=0;</a:t>
            </a:r>
          </a:p>
          <a:p>
            <a:r>
              <a:rPr lang="en-US"/>
              <a:t>   }</a:t>
            </a:r>
          </a:p>
          <a:p>
            <a:r>
              <a:rPr lang="en-US"/>
              <a:t>}</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43</a:t>
            </a:fld>
            <a:endParaRPr lang="en-US"/>
          </a:p>
        </p:txBody>
      </p:sp>
    </p:spTree>
    <p:extLst>
      <p:ext uri="{BB962C8B-B14F-4D97-AF65-F5344CB8AC3E}">
        <p14:creationId xmlns:p14="http://schemas.microsoft.com/office/powerpoint/2010/main" val="2294073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t>Ví dụ 2 Timer0</a:t>
            </a:r>
          </a:p>
        </p:txBody>
      </p:sp>
      <p:sp>
        <p:nvSpPr>
          <p:cNvPr id="3" name="Content Placeholder 2"/>
          <p:cNvSpPr>
            <a:spLocks noGrp="1" noRot="1" noChangeAspect="1" noMove="1" noResize="1" noEditPoints="1" noAdjustHandles="1" noChangeArrowheads="1" noChangeShapeType="1" noTextEdit="1"/>
          </p:cNvSpPr>
          <p:nvPr>
            <p:ph idx="1"/>
          </p:nvPr>
        </p:nvSpPr>
        <p:spPr>
          <a:xfrm>
            <a:off x="381000" y="1219200"/>
            <a:ext cx="8382000" cy="5410200"/>
          </a:xfrm>
          <a:blipFill rotWithShape="1">
            <a:blip r:embed="rId3"/>
            <a:stretch>
              <a:fillRect l="-1164" t="-901" r="-1091" b="-2703"/>
            </a:stretch>
          </a:blipFill>
        </p:spPr>
        <p:txBody>
          <a:bodyPr/>
          <a:lstStyle/>
          <a:p>
            <a:pPr>
              <a:defRPr/>
            </a:pPr>
            <a:r>
              <a:rPr lang="en-US">
                <a:noFill/>
              </a:rPr>
              <a:t> </a:t>
            </a:r>
          </a:p>
        </p:txBody>
      </p:sp>
      <p:sp>
        <p:nvSpPr>
          <p:cNvPr id="5222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522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76A9431-3EEA-43F4-BC22-5402010D9BB1}" type="slidenum">
              <a:rPr lang="en-US" smtClean="0">
                <a:solidFill>
                  <a:srgbClr val="00B888"/>
                </a:solidFill>
              </a:rPr>
              <a:pPr eaLnBrk="1" hangingPunct="1"/>
              <a:t>44</a:t>
            </a:fld>
            <a:endParaRPr lang="en-US">
              <a:solidFill>
                <a:srgbClr val="00B88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t>Ví dụ 2 Timer0</a:t>
            </a:r>
          </a:p>
        </p:txBody>
      </p:sp>
      <p:sp>
        <p:nvSpPr>
          <p:cNvPr id="3" name="Content Placeholder 2"/>
          <p:cNvSpPr>
            <a:spLocks noGrp="1" noRot="1" noChangeAspect="1" noMove="1" noResize="1" noEditPoints="1" noAdjustHandles="1" noChangeArrowheads="1" noChangeShapeType="1" noTextEdit="1"/>
          </p:cNvSpPr>
          <p:nvPr>
            <p:ph idx="1"/>
          </p:nvPr>
        </p:nvSpPr>
        <p:spPr>
          <a:xfrm>
            <a:off x="381000" y="1219200"/>
            <a:ext cx="8382000" cy="5410200"/>
          </a:xfrm>
          <a:blipFill rotWithShape="1">
            <a:blip r:embed="rId3"/>
            <a:stretch>
              <a:fillRect l="-1164" t="-901" r="-1091"/>
            </a:stretch>
          </a:blipFill>
        </p:spPr>
        <p:txBody>
          <a:bodyPr/>
          <a:lstStyle/>
          <a:p>
            <a:pPr>
              <a:defRPr/>
            </a:pPr>
            <a:r>
              <a:rPr lang="en-US">
                <a:noFill/>
              </a:rPr>
              <a:t> </a:t>
            </a:r>
          </a:p>
        </p:txBody>
      </p:sp>
      <p:sp>
        <p:nvSpPr>
          <p:cNvPr id="5325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532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9E47F02A-72AC-40CB-A628-FC65C4C88839}" type="slidenum">
              <a:rPr lang="en-US" smtClean="0">
                <a:solidFill>
                  <a:srgbClr val="00B888"/>
                </a:solidFill>
              </a:rPr>
              <a:pPr eaLnBrk="1" hangingPunct="1"/>
              <a:t>45</a:t>
            </a:fld>
            <a:endParaRPr lang="en-US">
              <a:solidFill>
                <a:srgbClr val="00B88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CÁC HÀM SỬ DỤNG TIMER</a:t>
            </a:r>
          </a:p>
        </p:txBody>
      </p:sp>
      <p:sp>
        <p:nvSpPr>
          <p:cNvPr id="542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42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BF4B58F-801D-4026-A1AD-FFC83A6BFD82}" type="slidenum">
              <a:rPr lang="en-US" altLang="en-US" smtClean="0">
                <a:solidFill>
                  <a:srgbClr val="00B888"/>
                </a:solidFill>
              </a:rPr>
              <a:pPr eaLnBrk="1" hangingPunct="1"/>
              <a:t>46</a:t>
            </a:fld>
            <a:endParaRPr lang="en-US" altLang="en-US">
              <a:solidFill>
                <a:srgbClr val="00B888"/>
              </a:solidFill>
            </a:endParaRPr>
          </a:p>
        </p:txBody>
      </p:sp>
      <p:sp>
        <p:nvSpPr>
          <p:cNvPr id="6" name="Content Placeholder 5"/>
          <p:cNvSpPr>
            <a:spLocks noGrp="1"/>
          </p:cNvSpPr>
          <p:nvPr>
            <p:ph idx="1"/>
          </p:nvPr>
        </p:nvSpPr>
        <p:spPr>
          <a:xfrm>
            <a:off x="304800" y="1295400"/>
            <a:ext cx="8077200" cy="5410200"/>
          </a:xfrm>
        </p:spPr>
        <p:txBody>
          <a:bodyPr/>
          <a:lstStyle/>
          <a:p>
            <a:pPr>
              <a:defRPr/>
            </a:pPr>
            <a:r>
              <a:rPr lang="en-US"/>
              <a:t>Counter0</a:t>
            </a:r>
          </a:p>
          <a:p>
            <a:pPr marL="342900" lvl="1" indent="-342900">
              <a:buClr>
                <a:schemeClr val="folHlink"/>
              </a:buClr>
              <a:buSzPct val="75000"/>
              <a:defRPr/>
            </a:pPr>
            <a:r>
              <a:rPr lang="en-US"/>
              <a:t>Các hàm liên quan khi sử dụng Counter0:</a:t>
            </a:r>
          </a:p>
          <a:p>
            <a:pPr marL="0" lvl="1" indent="406400">
              <a:buClr>
                <a:schemeClr val="folHlink"/>
              </a:buClr>
              <a:buSzPct val="75000"/>
              <a:buFont typeface="Wingdings" pitchFamily="2" charset="2"/>
              <a:buNone/>
              <a:defRPr/>
            </a:pPr>
            <a:r>
              <a:rPr lang="en-US" b="1"/>
              <a:t> 1/Setup_timer_0 (chế độ|tỉ lệ chia tần số) </a:t>
            </a:r>
            <a:endParaRPr lang="en-US"/>
          </a:p>
          <a:p>
            <a:pPr>
              <a:defRPr/>
            </a:pPr>
            <a:r>
              <a:rPr lang="en-US" sz="2000"/>
              <a:t>Chế độ có thể là một trong những từ sau:  </a:t>
            </a:r>
          </a:p>
          <a:p>
            <a:pPr marL="0" indent="0">
              <a:buFont typeface="Wingdings" pitchFamily="2" charset="2"/>
              <a:buNone/>
              <a:defRPr/>
            </a:pPr>
            <a:r>
              <a:rPr lang="en-US" sz="2000"/>
              <a:t>- </a:t>
            </a:r>
            <a:r>
              <a:rPr lang="en-US" sz="2000" i="1">
                <a:solidFill>
                  <a:srgbClr val="FF0000"/>
                </a:solidFill>
              </a:rPr>
              <a:t>RTCC_EXT_L_TO_H</a:t>
            </a:r>
            <a:r>
              <a:rPr lang="en-US" sz="2000"/>
              <a:t>: 	chế độ bộ đếm với xung dạng suờn lên</a:t>
            </a:r>
          </a:p>
          <a:p>
            <a:pPr marL="0" indent="0">
              <a:buFont typeface="Wingdings" pitchFamily="2" charset="2"/>
              <a:buNone/>
              <a:defRPr/>
            </a:pPr>
            <a:r>
              <a:rPr lang="en-US" sz="2000"/>
              <a:t>- </a:t>
            </a:r>
            <a:r>
              <a:rPr lang="en-US" sz="2000" i="1">
                <a:solidFill>
                  <a:srgbClr val="FF0000"/>
                </a:solidFill>
              </a:rPr>
              <a:t>RTCC_EXT_H_TO_L: </a:t>
            </a:r>
            <a:r>
              <a:rPr lang="en-US" sz="2000"/>
              <a:t>	chế độ bộ đếm với xung dạng suờn xuống </a:t>
            </a:r>
          </a:p>
          <a:p>
            <a:pPr>
              <a:defRPr/>
            </a:pPr>
            <a:r>
              <a:rPr lang="en-US" sz="2000"/>
              <a:t>Tỉ lệ chia tần số là một trong những từ sau: tương ứng với tỉ lệ chia </a:t>
            </a:r>
          </a:p>
          <a:p>
            <a:pPr marL="0" indent="0">
              <a:buFont typeface="Wingdings" pitchFamily="2" charset="2"/>
              <a:buNone/>
              <a:defRPr/>
            </a:pPr>
            <a:r>
              <a:rPr lang="en-US" sz="2000"/>
              <a:t>RTCC_DIV_2, 		RTCC_DIV_4,             RTCC_DIV_1, </a:t>
            </a:r>
          </a:p>
          <a:p>
            <a:pPr marL="0" indent="0">
              <a:buFont typeface="Wingdings" pitchFamily="2" charset="2"/>
              <a:buNone/>
              <a:defRPr/>
            </a:pPr>
            <a:r>
              <a:rPr lang="en-US" sz="2000"/>
              <a:t>RTCC_DIV_8, 		RTCC_DIV_16, </a:t>
            </a:r>
          </a:p>
          <a:p>
            <a:pPr marL="0" indent="0">
              <a:buFont typeface="Wingdings" pitchFamily="2" charset="2"/>
              <a:buNone/>
              <a:defRPr/>
            </a:pPr>
            <a:r>
              <a:rPr lang="en-US" sz="2000"/>
              <a:t>RTCC_DIV_32, 		RTCC_DIV_64,</a:t>
            </a:r>
          </a:p>
          <a:p>
            <a:pPr marL="0" indent="0">
              <a:buFont typeface="Wingdings" pitchFamily="2" charset="2"/>
              <a:buNone/>
              <a:defRPr/>
            </a:pPr>
            <a:r>
              <a:rPr lang="en-US" sz="2000"/>
              <a:t>RTCC_DIV_128, 	RTCC_DIV_256</a:t>
            </a:r>
          </a:p>
          <a:p>
            <a:pPr marL="457200" lvl="1" indent="0">
              <a:buFont typeface="Wingdings" pitchFamily="2" charset="2"/>
              <a:buNone/>
              <a:defRPr/>
            </a:pPr>
            <a:r>
              <a:rPr lang="en-US" b="1" i="1"/>
              <a:t>2/ Set_timer0(</a:t>
            </a:r>
            <a:r>
              <a:rPr lang="de-DE" b="1" i="1"/>
              <a:t>Value</a:t>
            </a:r>
            <a:r>
              <a:rPr lang="en-US" b="1" i="1"/>
              <a:t>)</a:t>
            </a:r>
            <a:r>
              <a:rPr lang="en-US" b="1"/>
              <a:t> hoặc </a:t>
            </a:r>
            <a:r>
              <a:rPr lang="en-US" b="1" i="1"/>
              <a:t>Set_rtcc(Value)</a:t>
            </a:r>
          </a:p>
          <a:p>
            <a:pPr marL="457200" lvl="1" indent="0">
              <a:buFont typeface="Wingdings" pitchFamily="2" charset="2"/>
              <a:buNone/>
              <a:defRPr/>
            </a:pPr>
            <a:r>
              <a:rPr lang="en-US" b="1" i="1"/>
              <a:t>3/ Value = Get_timer0</a:t>
            </a:r>
            <a:r>
              <a:rPr lang="en-US" b="1"/>
              <a:t>: Trả ra giá trị của Timer0.</a:t>
            </a:r>
          </a:p>
          <a:p>
            <a:pPr lvl="1">
              <a:defRPr/>
            </a:pPr>
            <a:endParaRPr lang="en-US" dirty="0" err="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Kiểm tra số 01</a:t>
            </a:r>
          </a:p>
        </p:txBody>
      </p:sp>
      <p:sp>
        <p:nvSpPr>
          <p:cNvPr id="3" name="Content Placeholder 2"/>
          <p:cNvSpPr>
            <a:spLocks noGrp="1"/>
          </p:cNvSpPr>
          <p:nvPr>
            <p:ph idx="1"/>
          </p:nvPr>
        </p:nvSpPr>
        <p:spPr>
          <a:xfrm>
            <a:off x="0" y="1295400"/>
            <a:ext cx="9144000" cy="5029200"/>
          </a:xfrm>
        </p:spPr>
        <p:txBody>
          <a:bodyPr/>
          <a:lstStyle/>
          <a:p>
            <a:pPr algn="l"/>
            <a:r>
              <a:rPr lang="vi-VN" b="1">
                <a:solidFill>
                  <a:srgbClr val="FF0000"/>
                </a:solidFill>
              </a:rPr>
              <a:t>YÊU CẦU:</a:t>
            </a:r>
            <a:br>
              <a:rPr lang="vi-VN"/>
            </a:br>
            <a:r>
              <a:rPr lang="en-US"/>
              <a:t>1</a:t>
            </a:r>
            <a:r>
              <a:rPr lang="vi-VN"/>
              <a:t>- Vẽ sơ đồ mô phỏng phần cứng trên Proteus : Pic16</a:t>
            </a:r>
            <a:r>
              <a:rPr lang="en-US"/>
              <a:t>F</a:t>
            </a:r>
            <a:r>
              <a:rPr lang="vi-VN"/>
              <a:t>877A kết nối 4 Led 7 đoạn + Một nút nhấn B1 tại chân RA4 + Led đơn D1 tại RD1.</a:t>
            </a:r>
            <a:br>
              <a:rPr lang="vi-VN"/>
            </a:br>
            <a:r>
              <a:rPr lang="en-US"/>
              <a:t>2</a:t>
            </a:r>
            <a:r>
              <a:rPr lang="vi-VN"/>
              <a:t>- Lập trình trên CCS:</a:t>
            </a:r>
            <a:br>
              <a:rPr lang="vi-VN"/>
            </a:br>
            <a:r>
              <a:rPr lang="vi-VN"/>
              <a:t>+ Hiển thị số lần Nhấn B1 trên 2 Led 7 sử dụng counter..</a:t>
            </a:r>
            <a:br>
              <a:rPr lang="vi-VN"/>
            </a:br>
            <a:r>
              <a:rPr lang="vi-VN"/>
              <a:t>+ Nếu số lần Nhấn B1 = 10 thì tăng giá trị hiển thị X trên trên 2 Led 7 còn lại.</a:t>
            </a:r>
            <a:br>
              <a:rPr lang="vi-VN"/>
            </a:br>
            <a:r>
              <a:rPr lang="vi-VN"/>
              <a:t>+ Nếu giá trị X &gt; 5 thì hiển thị 4 Led 7 chữ "-ALL" đồng thời chớp tắt Led D1 5 lần.</a:t>
            </a:r>
            <a:endParaRPr lang="en-US"/>
          </a:p>
          <a:p>
            <a:pPr marL="0" indent="0" algn="l">
              <a:buNone/>
            </a:pPr>
            <a:r>
              <a:rPr lang="en-US"/>
              <a:t>     + Lặp lại quá trình trên.</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47</a:t>
            </a:fld>
            <a:endParaRPr lang="en-US"/>
          </a:p>
        </p:txBody>
      </p:sp>
    </p:spTree>
    <p:extLst>
      <p:ext uri="{BB962C8B-B14F-4D97-AF65-F5344CB8AC3E}">
        <p14:creationId xmlns:p14="http://schemas.microsoft.com/office/powerpoint/2010/main" val="1130064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Watchdog Timer (WDT)</a:t>
            </a:r>
          </a:p>
        </p:txBody>
      </p:sp>
      <p:sp>
        <p:nvSpPr>
          <p:cNvPr id="3" name="Content Placeholder 2"/>
          <p:cNvSpPr>
            <a:spLocks noGrp="1"/>
          </p:cNvSpPr>
          <p:nvPr>
            <p:ph idx="1"/>
          </p:nvPr>
        </p:nvSpPr>
        <p:spPr/>
        <p:txBody>
          <a:bodyPr/>
          <a:lstStyle/>
          <a:p>
            <a:r>
              <a:rPr lang="en-US" b="1" u="sng"/>
              <a:t>Watchdog Timer (WDT):</a:t>
            </a:r>
            <a:r>
              <a:rPr lang="en-US"/>
              <a:t> Bộ phận này có nhiệm vụ reset lại PIC sau một khoảng thời gian định trước. WDT sẽ reset vi điều khiển khi bộ đếm của WDT bị tràn. Mục đích của nó là tránh trường hợp vi điều khiển bị "treo" khi phải hoạt động liên tục trong một khoảng thời gian lâu dài. </a:t>
            </a:r>
          </a:p>
          <a:p>
            <a:r>
              <a:rPr lang="en-US"/>
              <a:t>Thời gian định trước này phụ thuộc vào tần số loại thạch anh sử dụng và bộ chia tần số trước (prescaler) của WDT. </a:t>
            </a:r>
          </a:p>
          <a:p>
            <a:r>
              <a:rPr lang="en-US"/>
              <a:t>Ta thấy WDT chỉ liên quan đến Timer 0, còn các Timer khác không có liên quan. Đó là tại vì WDT có bộ chia tần số (prescaler) dùng chung với </a:t>
            </a:r>
            <a:r>
              <a:rPr lang="en-US" b="1" u="sng">
                <a:solidFill>
                  <a:srgbClr val="FF0000"/>
                </a:solidFill>
              </a:rPr>
              <a:t>Timer 0</a:t>
            </a:r>
            <a:r>
              <a:rPr lang="en-US"/>
              <a:t>.</a:t>
            </a:r>
          </a:p>
          <a:p>
            <a:r>
              <a:rPr lang="en-US"/>
              <a:t>Lưu ý là muốn sử dụng WDT cần chú ý đến phần khai báo các "fuse" ở đầu chương trình</a:t>
            </a:r>
          </a:p>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48</a:t>
            </a:fld>
            <a:endParaRPr lang="en-US"/>
          </a:p>
        </p:txBody>
      </p:sp>
    </p:spTree>
    <p:extLst>
      <p:ext uri="{BB962C8B-B14F-4D97-AF65-F5344CB8AC3E}">
        <p14:creationId xmlns:p14="http://schemas.microsoft.com/office/powerpoint/2010/main" val="3577814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CÁC HÀM SỬ DỤNG TIMER</a:t>
            </a:r>
          </a:p>
        </p:txBody>
      </p:sp>
      <p:sp>
        <p:nvSpPr>
          <p:cNvPr id="552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530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AED00C0-8136-49CB-AACD-DF6024C31465}" type="slidenum">
              <a:rPr lang="en-US" altLang="en-US" smtClean="0">
                <a:solidFill>
                  <a:srgbClr val="00B888"/>
                </a:solidFill>
              </a:rPr>
              <a:pPr eaLnBrk="1" hangingPunct="1"/>
              <a:t>49</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Timer1</a:t>
            </a:r>
          </a:p>
          <a:p>
            <a:pPr lvl="1">
              <a:defRPr/>
            </a:pPr>
            <a:r>
              <a:rPr lang="en-US" dirty="0" err="1">
                <a:ea typeface="+mn-ea"/>
              </a:rPr>
              <a:t>Các</a:t>
            </a:r>
            <a:r>
              <a:rPr lang="en-US" dirty="0">
                <a:ea typeface="+mn-ea"/>
              </a:rPr>
              <a:t> </a:t>
            </a:r>
            <a:r>
              <a:rPr lang="en-US" dirty="0" err="1">
                <a:ea typeface="+mn-ea"/>
              </a:rPr>
              <a:t>hàm</a:t>
            </a:r>
            <a:r>
              <a:rPr lang="en-US" dirty="0">
                <a:ea typeface="+mn-ea"/>
              </a:rPr>
              <a:t> </a:t>
            </a:r>
            <a:r>
              <a:rPr lang="en-US" dirty="0" err="1">
                <a:ea typeface="+mn-ea"/>
              </a:rPr>
              <a:t>liên</a:t>
            </a:r>
            <a:r>
              <a:rPr lang="en-US" dirty="0">
                <a:ea typeface="+mn-ea"/>
              </a:rPr>
              <a:t> </a:t>
            </a:r>
            <a:r>
              <a:rPr lang="en-US" dirty="0" err="1">
                <a:ea typeface="+mn-ea"/>
              </a:rPr>
              <a:t>quan</a:t>
            </a:r>
            <a:r>
              <a:rPr lang="en-US" dirty="0">
                <a:ea typeface="+mn-ea"/>
              </a:rPr>
              <a:t> </a:t>
            </a:r>
            <a:r>
              <a:rPr lang="en-US" dirty="0" err="1">
                <a:ea typeface="+mn-ea"/>
              </a:rPr>
              <a:t>khi</a:t>
            </a:r>
            <a:r>
              <a:rPr lang="en-US" dirty="0">
                <a:ea typeface="+mn-ea"/>
              </a:rPr>
              <a:t> </a:t>
            </a:r>
            <a:r>
              <a:rPr lang="en-US" dirty="0" err="1">
                <a:ea typeface="+mn-ea"/>
              </a:rPr>
              <a:t>sử</a:t>
            </a:r>
            <a:r>
              <a:rPr lang="en-US" dirty="0">
                <a:ea typeface="+mn-ea"/>
              </a:rPr>
              <a:t> </a:t>
            </a:r>
            <a:r>
              <a:rPr lang="en-US" dirty="0" err="1">
                <a:ea typeface="+mn-ea"/>
              </a:rPr>
              <a:t>dụng</a:t>
            </a:r>
            <a:r>
              <a:rPr lang="en-US" dirty="0">
                <a:ea typeface="+mn-ea"/>
              </a:rPr>
              <a:t> Timer1:</a:t>
            </a:r>
          </a:p>
          <a:p>
            <a:pPr lvl="2">
              <a:defRPr/>
            </a:pPr>
            <a:r>
              <a:rPr lang="en-US" i="1" dirty="0">
                <a:ea typeface="+mn-ea"/>
              </a:rPr>
              <a:t>Setup_timer_1(Mode)</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các</a:t>
            </a:r>
            <a:r>
              <a:rPr lang="en-US" dirty="0">
                <a:ea typeface="+mn-ea"/>
              </a:rPr>
              <a:t> </a:t>
            </a:r>
            <a:r>
              <a:rPr lang="en-US" dirty="0" err="1">
                <a:ea typeface="+mn-ea"/>
              </a:rPr>
              <a:t>tham</a:t>
            </a:r>
            <a:r>
              <a:rPr lang="en-US" dirty="0">
                <a:ea typeface="+mn-ea"/>
              </a:rPr>
              <a:t> </a:t>
            </a:r>
            <a:r>
              <a:rPr lang="en-US" dirty="0" err="1">
                <a:ea typeface="+mn-ea"/>
              </a:rPr>
              <a:t>số</a:t>
            </a:r>
            <a:r>
              <a:rPr lang="en-US" dirty="0">
                <a:ea typeface="+mn-ea"/>
              </a:rPr>
              <a:t> </a:t>
            </a:r>
            <a:r>
              <a:rPr lang="en-US" dirty="0" err="1">
                <a:ea typeface="+mn-ea"/>
              </a:rPr>
              <a:t>cho</a:t>
            </a:r>
            <a:r>
              <a:rPr lang="en-US" dirty="0">
                <a:ea typeface="+mn-ea"/>
              </a:rPr>
              <a:t> Timer1.</a:t>
            </a:r>
          </a:p>
          <a:p>
            <a:pPr lvl="2">
              <a:defRPr/>
            </a:pPr>
            <a:r>
              <a:rPr lang="en-US" i="1" dirty="0">
                <a:ea typeface="+mn-ea"/>
              </a:rPr>
              <a:t>Set_timer1(Value)</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khởi</a:t>
            </a:r>
            <a:r>
              <a:rPr lang="en-US" dirty="0">
                <a:ea typeface="+mn-ea"/>
              </a:rPr>
              <a:t> </a:t>
            </a:r>
            <a:r>
              <a:rPr lang="en-US" dirty="0" err="1">
                <a:ea typeface="+mn-ea"/>
              </a:rPr>
              <a:t>điểm</a:t>
            </a:r>
            <a:r>
              <a:rPr lang="en-US" dirty="0">
                <a:ea typeface="+mn-ea"/>
              </a:rPr>
              <a:t> </a:t>
            </a:r>
            <a:r>
              <a:rPr lang="en-US" dirty="0" err="1">
                <a:ea typeface="+mn-ea"/>
              </a:rPr>
              <a:t>của</a:t>
            </a:r>
            <a:r>
              <a:rPr lang="en-US" dirty="0">
                <a:ea typeface="+mn-ea"/>
              </a:rPr>
              <a:t> Timer1.</a:t>
            </a:r>
          </a:p>
          <a:p>
            <a:pPr lvl="2">
              <a:defRPr/>
            </a:pPr>
            <a:r>
              <a:rPr lang="en-US" i="1" dirty="0">
                <a:ea typeface="+mn-ea"/>
              </a:rPr>
              <a:t>Value = Get_timer1</a:t>
            </a:r>
            <a:r>
              <a:rPr lang="en-US" dirty="0">
                <a:ea typeface="+mn-ea"/>
              </a:rPr>
              <a:t>: </a:t>
            </a:r>
            <a:r>
              <a:rPr lang="en-US" dirty="0" err="1">
                <a:ea typeface="+mn-ea"/>
              </a:rPr>
              <a:t>Trả</a:t>
            </a:r>
            <a:r>
              <a:rPr lang="en-US" dirty="0">
                <a:ea typeface="+mn-ea"/>
              </a:rPr>
              <a:t> </a:t>
            </a:r>
            <a:r>
              <a:rPr lang="en-US" dirty="0" err="1">
                <a:ea typeface="+mn-ea"/>
              </a:rPr>
              <a:t>ra</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của</a:t>
            </a:r>
            <a:r>
              <a:rPr lang="en-US" dirty="0">
                <a:ea typeface="+mn-ea"/>
              </a:rPr>
              <a:t> Timer1.</a:t>
            </a:r>
          </a:p>
          <a:p>
            <a:pPr lvl="1">
              <a:defRPr/>
            </a:pPr>
            <a:r>
              <a:rPr lang="en-US" dirty="0">
                <a:ea typeface="+mn-ea"/>
              </a:rPr>
              <a:t>VD: </a:t>
            </a:r>
            <a:r>
              <a:rPr lang="en-US" dirty="0" err="1">
                <a:ea typeface="+mn-ea"/>
              </a:rPr>
              <a:t>Sử</a:t>
            </a:r>
            <a:r>
              <a:rPr lang="en-US" dirty="0">
                <a:ea typeface="+mn-ea"/>
              </a:rPr>
              <a:t> </a:t>
            </a:r>
            <a:r>
              <a:rPr lang="en-US" err="1">
                <a:ea typeface="+mn-ea"/>
              </a:rPr>
              <a:t>dụng</a:t>
            </a:r>
            <a:r>
              <a:rPr lang="en-US">
                <a:ea typeface="+mn-ea"/>
              </a:rPr>
              <a:t> PIC16F877A, </a:t>
            </a:r>
            <a:r>
              <a:rPr lang="en-US" dirty="0" err="1">
                <a:ea typeface="+mn-ea"/>
              </a:rPr>
              <a:t>thạch</a:t>
            </a:r>
            <a:r>
              <a:rPr lang="en-US" dirty="0">
                <a:ea typeface="+mn-ea"/>
              </a:rPr>
              <a:t> </a:t>
            </a:r>
            <a:r>
              <a:rPr lang="en-US" dirty="0" err="1">
                <a:ea typeface="+mn-ea"/>
              </a:rPr>
              <a:t>anh</a:t>
            </a:r>
            <a:r>
              <a:rPr lang="en-US" dirty="0">
                <a:ea typeface="+mn-ea"/>
              </a:rPr>
              <a:t> 12MHz</a:t>
            </a:r>
          </a:p>
          <a:p>
            <a:pPr lvl="2">
              <a:buFont typeface="Courier New" pitchFamily="49" charset="0"/>
              <a:buNone/>
              <a:defRPr/>
            </a:pPr>
            <a:r>
              <a:rPr lang="en-US" i="1" dirty="0">
                <a:ea typeface="+mn-ea"/>
              </a:rPr>
              <a:t>Int8 Time;</a:t>
            </a:r>
            <a:endParaRPr lang="en-US" dirty="0">
              <a:ea typeface="+mn-ea"/>
            </a:endParaRPr>
          </a:p>
          <a:p>
            <a:pPr lvl="2">
              <a:buFont typeface="Courier New" pitchFamily="49" charset="0"/>
              <a:buNone/>
              <a:defRPr/>
            </a:pPr>
            <a:r>
              <a:rPr lang="de-DE" i="1" dirty="0">
                <a:ea typeface="+mn-ea"/>
              </a:rPr>
              <a:t>Setup_timer_1(T1_INTERNAL|T1_DIV_8);</a:t>
            </a:r>
            <a:endParaRPr lang="en-US" dirty="0">
              <a:ea typeface="+mn-ea"/>
            </a:endParaRPr>
          </a:p>
          <a:p>
            <a:pPr lvl="2">
              <a:buFont typeface="Courier New" pitchFamily="49" charset="0"/>
              <a:buNone/>
              <a:defRPr/>
            </a:pPr>
            <a:r>
              <a:rPr lang="de-DE" i="1" dirty="0">
                <a:ea typeface="+mn-ea"/>
              </a:rPr>
              <a:t>	//Sử dụng Timer1 với Prescale = 8, tần số = tần số thạch anh</a:t>
            </a:r>
            <a:endParaRPr lang="en-US" dirty="0">
              <a:ea typeface="+mn-ea"/>
            </a:endParaRPr>
          </a:p>
          <a:p>
            <a:pPr lvl="2">
              <a:buFont typeface="Courier New" pitchFamily="49" charset="0"/>
              <a:buNone/>
              <a:defRPr/>
            </a:pPr>
            <a:r>
              <a:rPr lang="de-DE" i="1" dirty="0">
                <a:ea typeface="+mn-ea"/>
              </a:rPr>
              <a:t>	//Thời gian tràn Timer1 =8*65536*(4/12000000)s=174.763ms</a:t>
            </a:r>
            <a:endParaRPr lang="en-US" dirty="0">
              <a:ea typeface="+mn-ea"/>
            </a:endParaRPr>
          </a:p>
          <a:p>
            <a:pPr lvl="2">
              <a:buFont typeface="Courier New" pitchFamily="49" charset="0"/>
              <a:buNone/>
              <a:defRPr/>
            </a:pPr>
            <a:r>
              <a:rPr lang="en-US" i="1" dirty="0">
                <a:ea typeface="+mn-ea"/>
              </a:rPr>
              <a:t>Set_timer1(0);	     //</a:t>
            </a:r>
            <a:r>
              <a:rPr lang="en-US" i="1" dirty="0" err="1">
                <a:ea typeface="+mn-ea"/>
              </a:rPr>
              <a:t>Thiết</a:t>
            </a:r>
            <a:r>
              <a:rPr lang="en-US" i="1" dirty="0">
                <a:ea typeface="+mn-ea"/>
              </a:rPr>
              <a:t> </a:t>
            </a:r>
            <a:r>
              <a:rPr lang="en-US" i="1" dirty="0" err="1">
                <a:ea typeface="+mn-ea"/>
              </a:rPr>
              <a:t>lập</a:t>
            </a:r>
            <a:r>
              <a:rPr lang="en-US" i="1" dirty="0">
                <a:ea typeface="+mn-ea"/>
              </a:rPr>
              <a:t> </a:t>
            </a:r>
            <a:r>
              <a:rPr lang="en-US" i="1" dirty="0" err="1">
                <a:ea typeface="+mn-ea"/>
              </a:rPr>
              <a:t>giá</a:t>
            </a:r>
            <a:r>
              <a:rPr lang="en-US" i="1" dirty="0">
                <a:ea typeface="+mn-ea"/>
              </a:rPr>
              <a:t> </a:t>
            </a:r>
            <a:r>
              <a:rPr lang="en-US" i="1" dirty="0" err="1">
                <a:ea typeface="+mn-ea"/>
              </a:rPr>
              <a:t>trị</a:t>
            </a:r>
            <a:r>
              <a:rPr lang="en-US" i="1" dirty="0">
                <a:ea typeface="+mn-ea"/>
              </a:rPr>
              <a:t> </a:t>
            </a:r>
            <a:r>
              <a:rPr lang="en-US" i="1" dirty="0" err="1">
                <a:ea typeface="+mn-ea"/>
              </a:rPr>
              <a:t>đầu</a:t>
            </a:r>
            <a:r>
              <a:rPr lang="en-US" i="1" dirty="0">
                <a:ea typeface="+mn-ea"/>
              </a:rPr>
              <a:t> </a:t>
            </a:r>
            <a:r>
              <a:rPr lang="en-US" i="1" dirty="0" err="1">
                <a:ea typeface="+mn-ea"/>
              </a:rPr>
              <a:t>của</a:t>
            </a:r>
            <a:r>
              <a:rPr lang="en-US" i="1" dirty="0">
                <a:ea typeface="+mn-ea"/>
              </a:rPr>
              <a:t> Timer1 </a:t>
            </a:r>
            <a:r>
              <a:rPr lang="en-US" i="1" dirty="0" err="1">
                <a:ea typeface="+mn-ea"/>
              </a:rPr>
              <a:t>là</a:t>
            </a:r>
            <a:r>
              <a:rPr lang="en-US" i="1" dirty="0">
                <a:ea typeface="+mn-ea"/>
              </a:rPr>
              <a:t> 0</a:t>
            </a:r>
            <a:endParaRPr lang="en-US" dirty="0">
              <a:ea typeface="+mn-ea"/>
            </a:endParaRPr>
          </a:p>
          <a:p>
            <a:pPr lvl="2">
              <a:buFont typeface="Courier New" pitchFamily="49" charset="0"/>
              <a:buNone/>
              <a:defRPr/>
            </a:pPr>
            <a:r>
              <a:rPr lang="de-DE" i="1" dirty="0">
                <a:ea typeface="+mn-ea"/>
              </a:rPr>
              <a:t>Time = Get_timer1();//Đọc giá trị của Timer1 gán cho biến Time</a:t>
            </a:r>
            <a:endParaRPr lang="en-US" dirty="0">
              <a:ea typeface="+mn-ea"/>
            </a:endParaRPr>
          </a:p>
          <a:p>
            <a:pPr lvl="4">
              <a:buFont typeface="Arial" charset="0"/>
              <a:buNone/>
              <a:defRPr/>
            </a:pPr>
            <a:endParaRPr lang="en-US" dirty="0">
              <a:solidFill>
                <a:srgbClr val="FF0000"/>
              </a:solidFill>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Khai báo biến</a:t>
            </a:r>
          </a:p>
        </p:txBody>
      </p:sp>
      <p:sp>
        <p:nvSpPr>
          <p:cNvPr id="19459" name="Content Placeholder 2"/>
          <p:cNvSpPr>
            <a:spLocks noGrp="1"/>
          </p:cNvSpPr>
          <p:nvPr>
            <p:ph idx="1"/>
          </p:nvPr>
        </p:nvSpPr>
        <p:spPr/>
        <p:txBody>
          <a:bodyPr/>
          <a:lstStyle/>
          <a:p>
            <a:pPr eaLnBrk="1" hangingPunct="1"/>
            <a:r>
              <a:rPr lang="de-DE" altLang="zh-CN">
                <a:ea typeface="SimSun" pitchFamily="2" charset="-122"/>
              </a:rPr>
              <a:t>Khai báo biến</a:t>
            </a:r>
            <a:r>
              <a:rPr lang="en-US" altLang="zh-CN">
                <a:ea typeface="SimSun" pitchFamily="2" charset="-122"/>
              </a:rPr>
              <a:t>:</a:t>
            </a:r>
          </a:p>
          <a:p>
            <a:pPr lvl="1" eaLnBrk="1" hangingPunct="1"/>
            <a:r>
              <a:rPr lang="de-DE" altLang="zh-CN" i="1">
                <a:ea typeface="SimSun" pitchFamily="2" charset="-122"/>
              </a:rPr>
              <a:t>int8 a;		//Số a là số 8 bit không dấu</a:t>
            </a:r>
          </a:p>
          <a:p>
            <a:pPr lvl="1" eaLnBrk="1" hangingPunct="1"/>
            <a:r>
              <a:rPr lang="de-DE" altLang="zh-CN" i="1">
                <a:ea typeface="SimSun" pitchFamily="2" charset="-122"/>
              </a:rPr>
              <a:t>signed int8 a;	//Số a là số có dấu (bit 7  là bit dấu)</a:t>
            </a:r>
            <a:r>
              <a:rPr lang="en-US" altLang="zh-CN">
                <a:ea typeface="SimSun" pitchFamily="2" charset="-122"/>
              </a:rPr>
              <a:t> </a:t>
            </a:r>
          </a:p>
          <a:p>
            <a:pPr eaLnBrk="1" hangingPunct="1"/>
            <a:r>
              <a:rPr lang="de-DE" altLang="en-US"/>
              <a:t>Khai báo hằng</a:t>
            </a:r>
            <a:endParaRPr lang="de-DE" altLang="en-US" i="1"/>
          </a:p>
          <a:p>
            <a:pPr lvl="1" eaLnBrk="1" hangingPunct="1"/>
            <a:r>
              <a:rPr lang="de-DE" altLang="en-US" i="1"/>
              <a:t>int8 const a = 124;	</a:t>
            </a:r>
          </a:p>
          <a:p>
            <a:pPr lvl="1" eaLnBrk="1" hangingPunct="1"/>
            <a:r>
              <a:rPr lang="de-DE" altLang="en-US" i="1"/>
              <a:t>signed int8 const b = -102;</a:t>
            </a:r>
            <a:endParaRPr lang="en-US" altLang="en-US"/>
          </a:p>
          <a:p>
            <a:pPr eaLnBrk="1" hangingPunct="1"/>
            <a:r>
              <a:rPr lang="de-DE" altLang="en-US"/>
              <a:t>Khai báo mảng hằng số</a:t>
            </a:r>
            <a:endParaRPr lang="de-DE" altLang="zh-CN" i="1">
              <a:ea typeface="SimSun" pitchFamily="2" charset="-122"/>
            </a:endParaRPr>
          </a:p>
          <a:p>
            <a:pPr lvl="1" eaLnBrk="1" hangingPunct="1"/>
            <a:r>
              <a:rPr lang="de-DE" altLang="zh-CN" i="1">
                <a:ea typeface="SimSun" pitchFamily="2" charset="-122"/>
              </a:rPr>
              <a:t>int8 const a[5] = {5, 1, 2, 4, 3}; </a:t>
            </a:r>
          </a:p>
          <a:p>
            <a:pPr lvl="1" eaLnBrk="1" hangingPunct="1">
              <a:buFont typeface="Wingdings" pitchFamily="2" charset="2"/>
              <a:buNone/>
            </a:pPr>
            <a:r>
              <a:rPr lang="de-DE" altLang="zh-CN" i="1">
                <a:ea typeface="SimSun" pitchFamily="2" charset="-122"/>
              </a:rPr>
              <a:t>			//Mảng a gồm 5 phần tử, </a:t>
            </a:r>
          </a:p>
          <a:p>
            <a:pPr lvl="1" eaLnBrk="1" hangingPunct="1">
              <a:buFont typeface="Wingdings" pitchFamily="2" charset="2"/>
              <a:buNone/>
            </a:pPr>
            <a:r>
              <a:rPr lang="de-DE" altLang="zh-CN" i="1">
                <a:ea typeface="SimSun" pitchFamily="2" charset="-122"/>
              </a:rPr>
              <a:t>			//chỉ số bắt đầu từ 0: a[0] = 5</a:t>
            </a:r>
            <a:endParaRPr lang="en-US" altLang="en-US"/>
          </a:p>
          <a:p>
            <a:endParaRPr lang="en-US"/>
          </a:p>
        </p:txBody>
      </p:sp>
      <p:sp>
        <p:nvSpPr>
          <p:cNvPr id="1946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194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FB6D180-63CF-4B6C-A160-3538DB0D890D}" type="slidenum">
              <a:rPr lang="en-US" smtClean="0">
                <a:solidFill>
                  <a:srgbClr val="00B888"/>
                </a:solidFill>
              </a:rPr>
              <a:pPr eaLnBrk="1" hangingPunct="1"/>
              <a:t>5</a:t>
            </a:fld>
            <a:endParaRPr lang="en-US">
              <a:solidFill>
                <a:srgbClr val="00B8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a:t>CÁC HÀM SỬ DỤNG TIMER</a:t>
            </a:r>
          </a:p>
        </p:txBody>
      </p:sp>
      <p:sp>
        <p:nvSpPr>
          <p:cNvPr id="563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632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0376021-9050-4B5E-A8FF-FC61BF69696B}" type="slidenum">
              <a:rPr lang="en-US" altLang="en-US" smtClean="0">
                <a:solidFill>
                  <a:srgbClr val="00B888"/>
                </a:solidFill>
              </a:rPr>
              <a:pPr eaLnBrk="1" hangingPunct="1"/>
              <a:t>50</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Timer2</a:t>
            </a:r>
          </a:p>
          <a:p>
            <a:pPr lvl="1">
              <a:defRPr/>
            </a:pPr>
            <a:r>
              <a:rPr lang="en-US" dirty="0" err="1">
                <a:ea typeface="+mn-ea"/>
              </a:rPr>
              <a:t>Các</a:t>
            </a:r>
            <a:r>
              <a:rPr lang="en-US" dirty="0">
                <a:ea typeface="+mn-ea"/>
              </a:rPr>
              <a:t> </a:t>
            </a:r>
            <a:r>
              <a:rPr lang="en-US" dirty="0" err="1">
                <a:ea typeface="+mn-ea"/>
              </a:rPr>
              <a:t>hàm</a:t>
            </a:r>
            <a:r>
              <a:rPr lang="en-US" dirty="0">
                <a:ea typeface="+mn-ea"/>
              </a:rPr>
              <a:t> </a:t>
            </a:r>
            <a:r>
              <a:rPr lang="en-US" dirty="0" err="1">
                <a:ea typeface="+mn-ea"/>
              </a:rPr>
              <a:t>liên</a:t>
            </a:r>
            <a:r>
              <a:rPr lang="en-US" dirty="0">
                <a:ea typeface="+mn-ea"/>
              </a:rPr>
              <a:t> </a:t>
            </a:r>
            <a:r>
              <a:rPr lang="en-US" dirty="0" err="1">
                <a:ea typeface="+mn-ea"/>
              </a:rPr>
              <a:t>quan</a:t>
            </a:r>
            <a:r>
              <a:rPr lang="en-US" dirty="0">
                <a:ea typeface="+mn-ea"/>
              </a:rPr>
              <a:t> </a:t>
            </a:r>
            <a:r>
              <a:rPr lang="en-US" dirty="0" err="1">
                <a:ea typeface="+mn-ea"/>
              </a:rPr>
              <a:t>khi</a:t>
            </a:r>
            <a:r>
              <a:rPr lang="en-US" dirty="0">
                <a:ea typeface="+mn-ea"/>
              </a:rPr>
              <a:t> </a:t>
            </a:r>
            <a:r>
              <a:rPr lang="en-US" dirty="0" err="1">
                <a:ea typeface="+mn-ea"/>
              </a:rPr>
              <a:t>sử</a:t>
            </a:r>
            <a:r>
              <a:rPr lang="en-US" dirty="0">
                <a:ea typeface="+mn-ea"/>
              </a:rPr>
              <a:t> </a:t>
            </a:r>
            <a:r>
              <a:rPr lang="en-US" dirty="0" err="1">
                <a:ea typeface="+mn-ea"/>
              </a:rPr>
              <a:t>dụng</a:t>
            </a:r>
            <a:r>
              <a:rPr lang="en-US" dirty="0">
                <a:ea typeface="+mn-ea"/>
              </a:rPr>
              <a:t> Timer1:</a:t>
            </a:r>
          </a:p>
          <a:p>
            <a:pPr lvl="2">
              <a:defRPr/>
            </a:pPr>
            <a:r>
              <a:rPr lang="en-US" i="1" dirty="0">
                <a:ea typeface="+mn-ea"/>
              </a:rPr>
              <a:t>Setup_timer_2(Mode, Period, </a:t>
            </a:r>
            <a:r>
              <a:rPr lang="en-US" i="1" dirty="0" err="1">
                <a:ea typeface="+mn-ea"/>
              </a:rPr>
              <a:t>Postscale</a:t>
            </a:r>
            <a:r>
              <a:rPr lang="en-US" i="1" dirty="0">
                <a:ea typeface="+mn-ea"/>
              </a:rPr>
              <a:t>)</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các</a:t>
            </a:r>
            <a:r>
              <a:rPr lang="en-US" dirty="0">
                <a:ea typeface="+mn-ea"/>
              </a:rPr>
              <a:t> </a:t>
            </a:r>
            <a:r>
              <a:rPr lang="en-US" dirty="0" err="1">
                <a:ea typeface="+mn-ea"/>
              </a:rPr>
              <a:t>tham</a:t>
            </a:r>
            <a:r>
              <a:rPr lang="en-US" dirty="0">
                <a:ea typeface="+mn-ea"/>
              </a:rPr>
              <a:t> </a:t>
            </a:r>
            <a:r>
              <a:rPr lang="en-US" dirty="0" err="1">
                <a:ea typeface="+mn-ea"/>
              </a:rPr>
              <a:t>số</a:t>
            </a:r>
            <a:r>
              <a:rPr lang="en-US" dirty="0">
                <a:ea typeface="+mn-ea"/>
              </a:rPr>
              <a:t> </a:t>
            </a:r>
            <a:r>
              <a:rPr lang="en-US" dirty="0" err="1">
                <a:ea typeface="+mn-ea"/>
              </a:rPr>
              <a:t>cho</a:t>
            </a:r>
            <a:r>
              <a:rPr lang="en-US" dirty="0">
                <a:ea typeface="+mn-ea"/>
              </a:rPr>
              <a:t> Timer2.</a:t>
            </a:r>
          </a:p>
          <a:p>
            <a:pPr lvl="2">
              <a:defRPr/>
            </a:pPr>
            <a:r>
              <a:rPr lang="en-US" i="1" dirty="0">
                <a:ea typeface="+mn-ea"/>
              </a:rPr>
              <a:t>Set_timer2(Value)</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khởi</a:t>
            </a:r>
            <a:r>
              <a:rPr lang="en-US" dirty="0">
                <a:ea typeface="+mn-ea"/>
              </a:rPr>
              <a:t> </a:t>
            </a:r>
            <a:r>
              <a:rPr lang="en-US" dirty="0" err="1">
                <a:ea typeface="+mn-ea"/>
              </a:rPr>
              <a:t>điểm</a:t>
            </a:r>
            <a:r>
              <a:rPr lang="en-US" dirty="0">
                <a:ea typeface="+mn-ea"/>
              </a:rPr>
              <a:t> </a:t>
            </a:r>
            <a:r>
              <a:rPr lang="en-US" dirty="0" err="1">
                <a:ea typeface="+mn-ea"/>
              </a:rPr>
              <a:t>của</a:t>
            </a:r>
            <a:r>
              <a:rPr lang="en-US" dirty="0">
                <a:ea typeface="+mn-ea"/>
              </a:rPr>
              <a:t> Timer2.</a:t>
            </a:r>
          </a:p>
          <a:p>
            <a:pPr lvl="2">
              <a:defRPr/>
            </a:pPr>
            <a:r>
              <a:rPr lang="en-US" i="1" dirty="0">
                <a:ea typeface="+mn-ea"/>
              </a:rPr>
              <a:t>Value = Get_timer2</a:t>
            </a:r>
            <a:r>
              <a:rPr lang="en-US" dirty="0">
                <a:ea typeface="+mn-ea"/>
              </a:rPr>
              <a:t>: </a:t>
            </a:r>
            <a:r>
              <a:rPr lang="en-US" dirty="0" err="1">
                <a:ea typeface="+mn-ea"/>
              </a:rPr>
              <a:t>Trả</a:t>
            </a:r>
            <a:r>
              <a:rPr lang="en-US" dirty="0">
                <a:ea typeface="+mn-ea"/>
              </a:rPr>
              <a:t> </a:t>
            </a:r>
            <a:r>
              <a:rPr lang="en-US" dirty="0" err="1">
                <a:ea typeface="+mn-ea"/>
              </a:rPr>
              <a:t>ra</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của</a:t>
            </a:r>
            <a:r>
              <a:rPr lang="en-US" dirty="0">
                <a:ea typeface="+mn-ea"/>
              </a:rPr>
              <a:t> Timer2.</a:t>
            </a:r>
          </a:p>
          <a:p>
            <a:pPr lvl="1">
              <a:defRPr/>
            </a:pPr>
            <a:r>
              <a:rPr lang="en-US" dirty="0">
                <a:ea typeface="+mn-ea"/>
              </a:rPr>
              <a:t>VD: </a:t>
            </a:r>
            <a:r>
              <a:rPr lang="en-US" dirty="0" err="1">
                <a:ea typeface="+mn-ea"/>
              </a:rPr>
              <a:t>Sử</a:t>
            </a:r>
            <a:r>
              <a:rPr lang="en-US" dirty="0">
                <a:ea typeface="+mn-ea"/>
              </a:rPr>
              <a:t> </a:t>
            </a:r>
            <a:r>
              <a:rPr lang="en-US" err="1">
                <a:ea typeface="+mn-ea"/>
              </a:rPr>
              <a:t>dụng</a:t>
            </a:r>
            <a:r>
              <a:rPr lang="en-US">
                <a:ea typeface="+mn-ea"/>
              </a:rPr>
              <a:t> PIC16F877A, </a:t>
            </a:r>
            <a:r>
              <a:rPr lang="en-US" dirty="0" err="1">
                <a:ea typeface="+mn-ea"/>
              </a:rPr>
              <a:t>thạch</a:t>
            </a:r>
            <a:r>
              <a:rPr lang="en-US" dirty="0">
                <a:ea typeface="+mn-ea"/>
              </a:rPr>
              <a:t> </a:t>
            </a:r>
            <a:r>
              <a:rPr lang="en-US" dirty="0" err="1">
                <a:ea typeface="+mn-ea"/>
              </a:rPr>
              <a:t>anh</a:t>
            </a:r>
            <a:r>
              <a:rPr lang="en-US" dirty="0">
                <a:ea typeface="+mn-ea"/>
              </a:rPr>
              <a:t> 12MHz</a:t>
            </a:r>
          </a:p>
          <a:p>
            <a:pPr lvl="2">
              <a:buFont typeface="Courier New" pitchFamily="49" charset="0"/>
              <a:buNone/>
              <a:defRPr/>
            </a:pPr>
            <a:r>
              <a:rPr lang="en-US" sz="1800" i="1" dirty="0">
                <a:ea typeface="+mn-ea"/>
              </a:rPr>
              <a:t>Int8 Time;</a:t>
            </a:r>
            <a:endParaRPr lang="en-US" sz="1800" dirty="0">
              <a:ea typeface="+mn-ea"/>
            </a:endParaRPr>
          </a:p>
          <a:p>
            <a:pPr lvl="2">
              <a:buFont typeface="Courier New" pitchFamily="49" charset="0"/>
              <a:buNone/>
              <a:defRPr/>
            </a:pPr>
            <a:r>
              <a:rPr lang="en-US" sz="1800" i="1" dirty="0">
                <a:ea typeface="+mn-ea"/>
              </a:rPr>
              <a:t>Setup_timer_2(T2_DIV_4, 0xC0, 2);</a:t>
            </a:r>
            <a:endParaRPr lang="en-US" sz="1800" dirty="0">
              <a:ea typeface="+mn-ea"/>
            </a:endParaRPr>
          </a:p>
          <a:p>
            <a:pPr lvl="2">
              <a:buFont typeface="Courier New" pitchFamily="49" charset="0"/>
              <a:buNone/>
              <a:defRPr/>
            </a:pPr>
            <a:r>
              <a:rPr lang="en-US" sz="1800" i="1" dirty="0">
                <a:ea typeface="+mn-ea"/>
              </a:rPr>
              <a:t>	//</a:t>
            </a:r>
            <a:r>
              <a:rPr lang="en-US" sz="1800" i="1" dirty="0" err="1">
                <a:ea typeface="+mn-ea"/>
              </a:rPr>
              <a:t>Sử</a:t>
            </a:r>
            <a:r>
              <a:rPr lang="en-US" sz="1800" i="1" dirty="0">
                <a:ea typeface="+mn-ea"/>
              </a:rPr>
              <a:t> </a:t>
            </a:r>
            <a:r>
              <a:rPr lang="en-US" sz="1800" i="1" dirty="0" err="1">
                <a:ea typeface="+mn-ea"/>
              </a:rPr>
              <a:t>dụng</a:t>
            </a:r>
            <a:r>
              <a:rPr lang="en-US" sz="1800" i="1" dirty="0">
                <a:ea typeface="+mn-ea"/>
              </a:rPr>
              <a:t> Timer2 </a:t>
            </a:r>
            <a:r>
              <a:rPr lang="en-US" sz="1800" i="1" dirty="0" err="1">
                <a:ea typeface="+mn-ea"/>
              </a:rPr>
              <a:t>với</a:t>
            </a:r>
            <a:r>
              <a:rPr lang="en-US" sz="1800" i="1" dirty="0">
                <a:ea typeface="+mn-ea"/>
              </a:rPr>
              <a:t> </a:t>
            </a:r>
            <a:r>
              <a:rPr lang="en-US" sz="1800" i="1" dirty="0" err="1">
                <a:ea typeface="+mn-ea"/>
              </a:rPr>
              <a:t>Prescale</a:t>
            </a:r>
            <a:r>
              <a:rPr lang="en-US" sz="1800" i="1" dirty="0">
                <a:ea typeface="+mn-ea"/>
              </a:rPr>
              <a:t> = 4, </a:t>
            </a:r>
            <a:r>
              <a:rPr lang="en-US" sz="1800" i="1" dirty="0" err="1">
                <a:ea typeface="+mn-ea"/>
              </a:rPr>
              <a:t>tần</a:t>
            </a:r>
            <a:r>
              <a:rPr lang="en-US" sz="1800" i="1" dirty="0">
                <a:ea typeface="+mn-ea"/>
              </a:rPr>
              <a:t> </a:t>
            </a:r>
            <a:r>
              <a:rPr lang="en-US" sz="1800" i="1" dirty="0" err="1">
                <a:ea typeface="+mn-ea"/>
              </a:rPr>
              <a:t>số</a:t>
            </a:r>
            <a:r>
              <a:rPr lang="en-US" sz="1800" i="1" dirty="0">
                <a:ea typeface="+mn-ea"/>
              </a:rPr>
              <a:t> = </a:t>
            </a:r>
            <a:r>
              <a:rPr lang="en-US" sz="1800" i="1" dirty="0" err="1">
                <a:ea typeface="+mn-ea"/>
              </a:rPr>
              <a:t>tần</a:t>
            </a:r>
            <a:r>
              <a:rPr lang="en-US" sz="1800" i="1" dirty="0">
                <a:ea typeface="+mn-ea"/>
              </a:rPr>
              <a:t> </a:t>
            </a:r>
            <a:r>
              <a:rPr lang="en-US" sz="1800" i="1" dirty="0" err="1">
                <a:ea typeface="+mn-ea"/>
              </a:rPr>
              <a:t>số</a:t>
            </a:r>
            <a:r>
              <a:rPr lang="en-US" sz="1800" i="1" dirty="0">
                <a:ea typeface="+mn-ea"/>
              </a:rPr>
              <a:t> </a:t>
            </a:r>
            <a:r>
              <a:rPr lang="en-US" sz="1800" i="1" dirty="0" err="1">
                <a:ea typeface="+mn-ea"/>
              </a:rPr>
              <a:t>thạch</a:t>
            </a:r>
            <a:r>
              <a:rPr lang="en-US" sz="1800" i="1" dirty="0">
                <a:ea typeface="+mn-ea"/>
              </a:rPr>
              <a:t> </a:t>
            </a:r>
            <a:r>
              <a:rPr lang="en-US" sz="1800" i="1" dirty="0" err="1">
                <a:ea typeface="+mn-ea"/>
              </a:rPr>
              <a:t>anh</a:t>
            </a:r>
            <a:r>
              <a:rPr lang="en-US" sz="1800" i="1" dirty="0">
                <a:ea typeface="+mn-ea"/>
              </a:rPr>
              <a:t>,</a:t>
            </a:r>
            <a:endParaRPr lang="en-US" sz="1800" dirty="0">
              <a:ea typeface="+mn-ea"/>
            </a:endParaRPr>
          </a:p>
          <a:p>
            <a:pPr lvl="2">
              <a:buFont typeface="Courier New" pitchFamily="49" charset="0"/>
              <a:buNone/>
              <a:defRPr/>
            </a:pPr>
            <a:r>
              <a:rPr lang="en-US" sz="1800" i="1" dirty="0">
                <a:ea typeface="+mn-ea"/>
              </a:rPr>
              <a:t>	//Period = 0xC0=192, </a:t>
            </a:r>
            <a:r>
              <a:rPr lang="en-US" sz="1800" i="1" dirty="0" err="1">
                <a:ea typeface="+mn-ea"/>
              </a:rPr>
              <a:t>Postscale</a:t>
            </a:r>
            <a:r>
              <a:rPr lang="en-US" sz="1800" i="1" dirty="0">
                <a:ea typeface="+mn-ea"/>
              </a:rPr>
              <a:t> = 2,</a:t>
            </a:r>
            <a:endParaRPr lang="en-US" sz="1800" dirty="0">
              <a:ea typeface="+mn-ea"/>
            </a:endParaRPr>
          </a:p>
          <a:p>
            <a:pPr lvl="2">
              <a:buFont typeface="Courier New" pitchFamily="49" charset="0"/>
              <a:buNone/>
              <a:defRPr/>
            </a:pPr>
            <a:r>
              <a:rPr lang="en-US" sz="1800" i="1" dirty="0">
                <a:ea typeface="+mn-ea"/>
              </a:rPr>
              <a:t>	//</a:t>
            </a:r>
            <a:r>
              <a:rPr lang="en-US" sz="1800" i="1" dirty="0" err="1">
                <a:ea typeface="+mn-ea"/>
              </a:rPr>
              <a:t>Thời</a:t>
            </a:r>
            <a:r>
              <a:rPr lang="en-US" sz="1800" i="1" dirty="0">
                <a:ea typeface="+mn-ea"/>
              </a:rPr>
              <a:t> </a:t>
            </a:r>
            <a:r>
              <a:rPr lang="en-US" sz="1800" i="1" dirty="0" err="1">
                <a:ea typeface="+mn-ea"/>
              </a:rPr>
              <a:t>gian</a:t>
            </a:r>
            <a:r>
              <a:rPr lang="en-US" sz="1800" i="1" dirty="0">
                <a:ea typeface="+mn-ea"/>
              </a:rPr>
              <a:t> </a:t>
            </a:r>
            <a:r>
              <a:rPr lang="en-US" sz="1800" i="1" dirty="0" err="1">
                <a:ea typeface="+mn-ea"/>
              </a:rPr>
              <a:t>tràn</a:t>
            </a:r>
            <a:r>
              <a:rPr lang="en-US" sz="1800" i="1" dirty="0">
                <a:ea typeface="+mn-ea"/>
              </a:rPr>
              <a:t> Timer2 </a:t>
            </a:r>
            <a:endParaRPr lang="en-US" sz="1800" dirty="0">
              <a:ea typeface="+mn-ea"/>
            </a:endParaRPr>
          </a:p>
          <a:p>
            <a:pPr lvl="2">
              <a:buFont typeface="Courier New" pitchFamily="49" charset="0"/>
              <a:buNone/>
              <a:defRPr/>
            </a:pPr>
            <a:r>
              <a:rPr lang="en-US" sz="1800" i="1" dirty="0">
                <a:ea typeface="+mn-ea"/>
              </a:rPr>
              <a:t>	//=4*(192+1)*2*(4/12000000)s=514.667us</a:t>
            </a:r>
            <a:endParaRPr lang="en-US" sz="1800" dirty="0">
              <a:ea typeface="+mn-ea"/>
            </a:endParaRPr>
          </a:p>
          <a:p>
            <a:pPr lvl="2">
              <a:buFont typeface="Courier New" pitchFamily="49" charset="0"/>
              <a:buNone/>
              <a:defRPr/>
            </a:pPr>
            <a:r>
              <a:rPr lang="en-US" sz="1800" i="1" dirty="0">
                <a:ea typeface="+mn-ea"/>
              </a:rPr>
              <a:t>Set_timer2(0);	     //</a:t>
            </a:r>
            <a:r>
              <a:rPr lang="en-US" sz="1800" i="1" dirty="0" err="1">
                <a:ea typeface="+mn-ea"/>
              </a:rPr>
              <a:t>Thiết</a:t>
            </a:r>
            <a:r>
              <a:rPr lang="en-US" sz="1800" i="1" dirty="0">
                <a:ea typeface="+mn-ea"/>
              </a:rPr>
              <a:t> </a:t>
            </a:r>
            <a:r>
              <a:rPr lang="en-US" sz="1800" i="1" dirty="0" err="1">
                <a:ea typeface="+mn-ea"/>
              </a:rPr>
              <a:t>lập</a:t>
            </a:r>
            <a:r>
              <a:rPr lang="en-US" sz="1800" i="1" dirty="0">
                <a:ea typeface="+mn-ea"/>
              </a:rPr>
              <a:t> </a:t>
            </a:r>
            <a:r>
              <a:rPr lang="en-US" sz="1800" i="1" dirty="0" err="1">
                <a:ea typeface="+mn-ea"/>
              </a:rPr>
              <a:t>giá</a:t>
            </a:r>
            <a:r>
              <a:rPr lang="en-US" sz="1800" i="1" dirty="0">
                <a:ea typeface="+mn-ea"/>
              </a:rPr>
              <a:t> </a:t>
            </a:r>
            <a:r>
              <a:rPr lang="en-US" sz="1800" i="1" dirty="0" err="1">
                <a:ea typeface="+mn-ea"/>
              </a:rPr>
              <a:t>trị</a:t>
            </a:r>
            <a:r>
              <a:rPr lang="en-US" sz="1800" i="1" dirty="0">
                <a:ea typeface="+mn-ea"/>
              </a:rPr>
              <a:t> </a:t>
            </a:r>
            <a:r>
              <a:rPr lang="en-US" sz="1800" i="1" dirty="0" err="1">
                <a:ea typeface="+mn-ea"/>
              </a:rPr>
              <a:t>đầu</a:t>
            </a:r>
            <a:r>
              <a:rPr lang="en-US" sz="1800" i="1" dirty="0">
                <a:ea typeface="+mn-ea"/>
              </a:rPr>
              <a:t> </a:t>
            </a:r>
            <a:r>
              <a:rPr lang="en-US" sz="1800" i="1" dirty="0" err="1">
                <a:ea typeface="+mn-ea"/>
              </a:rPr>
              <a:t>của</a:t>
            </a:r>
            <a:r>
              <a:rPr lang="en-US" sz="1800" i="1" dirty="0">
                <a:ea typeface="+mn-ea"/>
              </a:rPr>
              <a:t> Timer2 </a:t>
            </a:r>
            <a:r>
              <a:rPr lang="en-US" sz="1800" i="1" dirty="0" err="1">
                <a:ea typeface="+mn-ea"/>
              </a:rPr>
              <a:t>là</a:t>
            </a:r>
            <a:r>
              <a:rPr lang="en-US" sz="1800" i="1" dirty="0">
                <a:ea typeface="+mn-ea"/>
              </a:rPr>
              <a:t> 0</a:t>
            </a:r>
            <a:endParaRPr lang="en-US" sz="1800" dirty="0">
              <a:ea typeface="+mn-ea"/>
            </a:endParaRPr>
          </a:p>
          <a:p>
            <a:pPr lvl="2">
              <a:buFont typeface="Courier New" pitchFamily="49" charset="0"/>
              <a:buNone/>
              <a:defRPr/>
            </a:pPr>
            <a:r>
              <a:rPr lang="en-US" sz="1800" i="1" dirty="0">
                <a:ea typeface="+mn-ea"/>
              </a:rPr>
              <a:t>Time = Get_timer2();//</a:t>
            </a:r>
            <a:r>
              <a:rPr lang="en-US" sz="1800" i="1" dirty="0" err="1">
                <a:ea typeface="+mn-ea"/>
              </a:rPr>
              <a:t>Đọc</a:t>
            </a:r>
            <a:r>
              <a:rPr lang="en-US" sz="1800" i="1" dirty="0">
                <a:ea typeface="+mn-ea"/>
              </a:rPr>
              <a:t> </a:t>
            </a:r>
            <a:r>
              <a:rPr lang="en-US" sz="1800" i="1" dirty="0" err="1">
                <a:ea typeface="+mn-ea"/>
              </a:rPr>
              <a:t>giá</a:t>
            </a:r>
            <a:r>
              <a:rPr lang="en-US" sz="1800" i="1" dirty="0">
                <a:ea typeface="+mn-ea"/>
              </a:rPr>
              <a:t> </a:t>
            </a:r>
            <a:r>
              <a:rPr lang="en-US" sz="1800" i="1" dirty="0" err="1">
                <a:ea typeface="+mn-ea"/>
              </a:rPr>
              <a:t>trị</a:t>
            </a:r>
            <a:r>
              <a:rPr lang="en-US" sz="1800" i="1" dirty="0">
                <a:ea typeface="+mn-ea"/>
              </a:rPr>
              <a:t> </a:t>
            </a:r>
            <a:r>
              <a:rPr lang="en-US" sz="1800" i="1" dirty="0" err="1">
                <a:ea typeface="+mn-ea"/>
              </a:rPr>
              <a:t>của</a:t>
            </a:r>
            <a:r>
              <a:rPr lang="en-US" sz="1800" i="1" dirty="0">
                <a:ea typeface="+mn-ea"/>
              </a:rPr>
              <a:t> Timer2 </a:t>
            </a:r>
            <a:r>
              <a:rPr lang="en-US" sz="1800" i="1" dirty="0" err="1">
                <a:ea typeface="+mn-ea"/>
              </a:rPr>
              <a:t>gán</a:t>
            </a:r>
            <a:r>
              <a:rPr lang="en-US" sz="1800" i="1" dirty="0">
                <a:ea typeface="+mn-ea"/>
              </a:rPr>
              <a:t> </a:t>
            </a:r>
            <a:r>
              <a:rPr lang="en-US" sz="1800" i="1" dirty="0" err="1">
                <a:ea typeface="+mn-ea"/>
              </a:rPr>
              <a:t>cho</a:t>
            </a:r>
            <a:r>
              <a:rPr lang="en-US" sz="1800" i="1" dirty="0">
                <a:ea typeface="+mn-ea"/>
              </a:rPr>
              <a:t> </a:t>
            </a:r>
            <a:r>
              <a:rPr lang="en-US" sz="1800" i="1" dirty="0" err="1">
                <a:ea typeface="+mn-ea"/>
              </a:rPr>
              <a:t>biến</a:t>
            </a:r>
            <a:r>
              <a:rPr lang="en-US" sz="1800" i="1" dirty="0">
                <a:ea typeface="+mn-ea"/>
              </a:rPr>
              <a:t> Time</a:t>
            </a:r>
            <a:endParaRPr lang="en-US" sz="1800" dirty="0">
              <a:ea typeface="+mn-ea"/>
            </a:endParaRPr>
          </a:p>
          <a:p>
            <a:pPr lvl="4">
              <a:buFont typeface="Arial" charset="0"/>
              <a:buNone/>
              <a:defRPr/>
            </a:pPr>
            <a:endParaRPr lang="en-US" dirty="0">
              <a:solidFill>
                <a:srgbClr val="FF0000"/>
              </a:solidFill>
              <a:ea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CÁC HÀM SỬ DỤNG NGẮT</a:t>
            </a:r>
          </a:p>
        </p:txBody>
      </p:sp>
      <p:sp>
        <p:nvSpPr>
          <p:cNvPr id="5734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73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2CFEB22-5076-4B2E-8898-1CAA09F0914F}" type="slidenum">
              <a:rPr lang="en-US" altLang="en-US" smtClean="0">
                <a:solidFill>
                  <a:srgbClr val="00B888"/>
                </a:solidFill>
              </a:rPr>
              <a:pPr eaLnBrk="1" hangingPunct="1"/>
              <a:t>51</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Khai</a:t>
            </a:r>
            <a:r>
              <a:rPr lang="en-US" dirty="0"/>
              <a:t> </a:t>
            </a:r>
            <a:r>
              <a:rPr lang="en-US" dirty="0" err="1"/>
              <a:t>báo</a:t>
            </a:r>
            <a:r>
              <a:rPr lang="en-US" dirty="0"/>
              <a:t> </a:t>
            </a:r>
            <a:r>
              <a:rPr lang="en-US" dirty="0" err="1"/>
              <a:t>ngắt</a:t>
            </a:r>
            <a:endParaRPr lang="en-US" dirty="0"/>
          </a:p>
          <a:p>
            <a:pPr lvl="1">
              <a:defRPr/>
            </a:pPr>
            <a:r>
              <a:rPr lang="en-US" dirty="0" err="1"/>
              <a:t>Mỗi</a:t>
            </a:r>
            <a:r>
              <a:rPr lang="en-US" dirty="0"/>
              <a:t> </a:t>
            </a:r>
            <a:r>
              <a:rPr lang="en-US" dirty="0" err="1"/>
              <a:t>dòng</a:t>
            </a:r>
            <a:r>
              <a:rPr lang="en-US" dirty="0"/>
              <a:t> vi </a:t>
            </a:r>
            <a:r>
              <a:rPr lang="en-US" dirty="0" err="1"/>
              <a:t>điều</a:t>
            </a:r>
            <a:r>
              <a:rPr lang="en-US" dirty="0"/>
              <a:t> </a:t>
            </a:r>
            <a:r>
              <a:rPr lang="en-US" dirty="0" err="1"/>
              <a:t>khiển</a:t>
            </a:r>
            <a:r>
              <a:rPr lang="en-US" dirty="0"/>
              <a:t> </a:t>
            </a:r>
            <a:r>
              <a:rPr lang="en-US" dirty="0" err="1"/>
              <a:t>có</a:t>
            </a:r>
            <a:r>
              <a:rPr lang="en-US" dirty="0"/>
              <a:t> </a:t>
            </a:r>
            <a:r>
              <a:rPr lang="en-US" dirty="0" err="1"/>
              <a:t>số</a:t>
            </a:r>
            <a:r>
              <a:rPr lang="en-US" dirty="0"/>
              <a:t> </a:t>
            </a:r>
            <a:r>
              <a:rPr lang="en-US" dirty="0" err="1"/>
              <a:t>lượng</a:t>
            </a:r>
            <a:r>
              <a:rPr lang="en-US" dirty="0"/>
              <a:t> </a:t>
            </a:r>
            <a:r>
              <a:rPr lang="en-US" dirty="0" err="1"/>
              <a:t>nguồn</a:t>
            </a:r>
            <a:r>
              <a:rPr lang="en-US" dirty="0"/>
              <a:t> </a:t>
            </a:r>
            <a:r>
              <a:rPr lang="en-US" dirty="0" err="1"/>
              <a:t>ngắt</a:t>
            </a:r>
            <a:r>
              <a:rPr lang="en-US" dirty="0"/>
              <a:t> </a:t>
            </a:r>
            <a:r>
              <a:rPr lang="en-US" dirty="0" err="1"/>
              <a:t>khác</a:t>
            </a:r>
            <a:r>
              <a:rPr lang="en-US" dirty="0"/>
              <a:t> </a:t>
            </a:r>
            <a:r>
              <a:rPr lang="en-US" dirty="0" err="1"/>
              <a:t>nhau</a:t>
            </a:r>
            <a:r>
              <a:rPr lang="en-US" dirty="0"/>
              <a:t>: PIC14 </a:t>
            </a:r>
            <a:r>
              <a:rPr lang="en-US" dirty="0" err="1"/>
              <a:t>có</a:t>
            </a:r>
            <a:r>
              <a:rPr lang="en-US" dirty="0"/>
              <a:t> 14 </a:t>
            </a:r>
            <a:r>
              <a:rPr lang="en-US" dirty="0" err="1"/>
              <a:t>ngắt</a:t>
            </a:r>
            <a:r>
              <a:rPr lang="en-US" dirty="0"/>
              <a:t>, PIC18 </a:t>
            </a:r>
            <a:r>
              <a:rPr lang="en-US" dirty="0" err="1"/>
              <a:t>có</a:t>
            </a:r>
            <a:r>
              <a:rPr lang="en-US" dirty="0"/>
              <a:t> 35 </a:t>
            </a:r>
            <a:r>
              <a:rPr lang="en-US" dirty="0" err="1"/>
              <a:t>ngắt</a:t>
            </a:r>
            <a:r>
              <a:rPr lang="en-US" dirty="0"/>
              <a:t>. </a:t>
            </a:r>
          </a:p>
          <a:p>
            <a:pPr lvl="1">
              <a:defRPr/>
            </a:pPr>
            <a:r>
              <a:rPr lang="en-US" dirty="0" err="1"/>
              <a:t>Muốn</a:t>
            </a:r>
            <a:r>
              <a:rPr lang="en-US" dirty="0"/>
              <a:t> </a:t>
            </a:r>
            <a:r>
              <a:rPr lang="en-US" dirty="0" err="1"/>
              <a:t>biết</a:t>
            </a:r>
            <a:r>
              <a:rPr lang="en-US" dirty="0"/>
              <a:t> CCS </a:t>
            </a:r>
            <a:r>
              <a:rPr lang="en-US" dirty="0" err="1"/>
              <a:t>hỗ</a:t>
            </a:r>
            <a:r>
              <a:rPr lang="en-US" dirty="0"/>
              <a:t> </a:t>
            </a:r>
            <a:r>
              <a:rPr lang="en-US" dirty="0" err="1"/>
              <a:t>trợ</a:t>
            </a:r>
            <a:r>
              <a:rPr lang="en-US" dirty="0"/>
              <a:t> </a:t>
            </a:r>
            <a:r>
              <a:rPr lang="en-US" dirty="0" err="1"/>
              <a:t>những</a:t>
            </a:r>
            <a:r>
              <a:rPr lang="en-US" dirty="0"/>
              <a:t> </a:t>
            </a:r>
            <a:r>
              <a:rPr lang="en-US" dirty="0" err="1"/>
              <a:t>ngắt</a:t>
            </a:r>
            <a:r>
              <a:rPr lang="en-US" dirty="0"/>
              <a:t> </a:t>
            </a:r>
            <a:r>
              <a:rPr lang="en-US" dirty="0" err="1"/>
              <a:t>nào</a:t>
            </a:r>
            <a:r>
              <a:rPr lang="en-US" dirty="0"/>
              <a:t> </a:t>
            </a:r>
            <a:r>
              <a:rPr lang="en-US" dirty="0" err="1"/>
              <a:t>cho</a:t>
            </a:r>
            <a:r>
              <a:rPr lang="en-US" dirty="0"/>
              <a:t> vi </a:t>
            </a:r>
            <a:r>
              <a:rPr lang="en-US" dirty="0" err="1"/>
              <a:t>điều</a:t>
            </a:r>
            <a:r>
              <a:rPr lang="en-US" dirty="0"/>
              <a:t> </a:t>
            </a:r>
            <a:r>
              <a:rPr lang="en-US" dirty="0" err="1"/>
              <a:t>khiển</a:t>
            </a:r>
            <a:r>
              <a:rPr lang="en-US" dirty="0"/>
              <a:t> </a:t>
            </a:r>
            <a:r>
              <a:rPr lang="en-US" dirty="0" err="1"/>
              <a:t>có</a:t>
            </a:r>
            <a:r>
              <a:rPr lang="en-US" dirty="0"/>
              <a:t> </a:t>
            </a:r>
            <a:r>
              <a:rPr lang="en-US" dirty="0" err="1"/>
              <a:t>thể</a:t>
            </a:r>
            <a:r>
              <a:rPr lang="en-US" dirty="0"/>
              <a:t> </a:t>
            </a:r>
            <a:r>
              <a:rPr lang="en-US" dirty="0" err="1"/>
              <a:t>xem</a:t>
            </a:r>
            <a:r>
              <a:rPr lang="en-US" dirty="0"/>
              <a:t> </a:t>
            </a:r>
            <a:r>
              <a:rPr lang="en-US" dirty="0" err="1"/>
              <a:t>trong</a:t>
            </a:r>
            <a:r>
              <a:rPr lang="en-US" dirty="0"/>
              <a:t> file *.h </a:t>
            </a:r>
            <a:r>
              <a:rPr lang="en-US" dirty="0" err="1"/>
              <a:t>tương</a:t>
            </a:r>
            <a:r>
              <a:rPr lang="en-US" dirty="0"/>
              <a:t> </a:t>
            </a:r>
            <a:r>
              <a:rPr lang="en-US" dirty="0" err="1"/>
              <a:t>ứng</a:t>
            </a:r>
            <a:r>
              <a:rPr lang="en-US" dirty="0"/>
              <a:t>, ở </a:t>
            </a:r>
            <a:r>
              <a:rPr lang="en-US" dirty="0" err="1"/>
              <a:t>cuối</a:t>
            </a:r>
            <a:r>
              <a:rPr lang="en-US" dirty="0"/>
              <a:t> file </a:t>
            </a:r>
            <a:r>
              <a:rPr lang="en-US" dirty="0" err="1"/>
              <a:t>là</a:t>
            </a:r>
            <a:r>
              <a:rPr lang="en-US" dirty="0"/>
              <a:t> </a:t>
            </a:r>
            <a:r>
              <a:rPr lang="en-US" dirty="0" err="1"/>
              <a:t>các</a:t>
            </a:r>
            <a:r>
              <a:rPr lang="en-US" dirty="0"/>
              <a:t> </a:t>
            </a:r>
            <a:r>
              <a:rPr lang="en-US" dirty="0" err="1"/>
              <a:t>ngắt</a:t>
            </a:r>
            <a:r>
              <a:rPr lang="en-US" dirty="0"/>
              <a:t> mf CCS </a:t>
            </a:r>
            <a:r>
              <a:rPr lang="en-US" dirty="0" err="1"/>
              <a:t>hỗ</a:t>
            </a:r>
            <a:r>
              <a:rPr lang="en-US" dirty="0"/>
              <a:t> </a:t>
            </a:r>
            <a:r>
              <a:rPr lang="en-US" dirty="0" err="1"/>
              <a:t>trợ</a:t>
            </a:r>
            <a:r>
              <a:rPr lang="en-US" dirty="0"/>
              <a:t> </a:t>
            </a:r>
            <a:r>
              <a:rPr lang="en-US" dirty="0" err="1"/>
              <a:t>nó</a:t>
            </a:r>
            <a:r>
              <a:rPr lang="en-US" dirty="0"/>
              <a:t>. </a:t>
            </a:r>
          </a:p>
          <a:p>
            <a:pPr lvl="1">
              <a:defRPr/>
            </a:pPr>
            <a:r>
              <a:rPr lang="en-US" dirty="0" err="1"/>
              <a:t>Hoặc</a:t>
            </a:r>
            <a:r>
              <a:rPr lang="en-US" dirty="0"/>
              <a:t> </a:t>
            </a:r>
            <a:r>
              <a:rPr lang="en-US" dirty="0" err="1"/>
              <a:t>có</a:t>
            </a:r>
            <a:r>
              <a:rPr lang="en-US" dirty="0"/>
              <a:t> </a:t>
            </a:r>
            <a:r>
              <a:rPr lang="en-US" dirty="0" err="1"/>
              <a:t>thể</a:t>
            </a:r>
            <a:r>
              <a:rPr lang="en-US" dirty="0"/>
              <a:t> </a:t>
            </a:r>
            <a:r>
              <a:rPr lang="en-US" dirty="0" err="1"/>
              <a:t>vào</a:t>
            </a:r>
            <a:r>
              <a:rPr lang="en-US" dirty="0"/>
              <a:t> CCS -&gt; View -&gt; Valid </a:t>
            </a:r>
            <a:r>
              <a:rPr lang="en-US" dirty="0" err="1"/>
              <a:t>interrups</a:t>
            </a:r>
            <a:r>
              <a:rPr lang="en-US" dirty="0"/>
              <a:t> </a:t>
            </a:r>
            <a:r>
              <a:rPr lang="en-US" dirty="0" err="1"/>
              <a:t>tiếp</a:t>
            </a:r>
            <a:r>
              <a:rPr lang="en-US" dirty="0"/>
              <a:t> </a:t>
            </a:r>
            <a:r>
              <a:rPr lang="en-US" dirty="0" err="1"/>
              <a:t>đó</a:t>
            </a:r>
            <a:r>
              <a:rPr lang="en-US" dirty="0"/>
              <a:t> </a:t>
            </a:r>
            <a:r>
              <a:rPr lang="en-US" dirty="0" err="1"/>
              <a:t>chọn</a:t>
            </a:r>
            <a:r>
              <a:rPr lang="en-US" dirty="0"/>
              <a:t> vi </a:t>
            </a:r>
            <a:r>
              <a:rPr lang="en-US" dirty="0" err="1"/>
              <a:t>điều</a:t>
            </a:r>
            <a:r>
              <a:rPr lang="en-US" dirty="0"/>
              <a:t> </a:t>
            </a:r>
            <a:r>
              <a:rPr lang="en-US" dirty="0" err="1"/>
              <a:t>khiển</a:t>
            </a:r>
            <a:r>
              <a:rPr lang="en-US" dirty="0"/>
              <a:t> </a:t>
            </a:r>
            <a:r>
              <a:rPr lang="en-US" dirty="0" err="1"/>
              <a:t>muốn</a:t>
            </a:r>
            <a:r>
              <a:rPr lang="en-US" dirty="0"/>
              <a:t> </a:t>
            </a:r>
            <a:r>
              <a:rPr lang="en-US" dirty="0" err="1"/>
              <a:t>xem</a:t>
            </a:r>
            <a:r>
              <a:rPr lang="en-US" dirty="0"/>
              <a:t> </a:t>
            </a:r>
            <a:r>
              <a:rPr lang="en-US" dirty="0" err="1"/>
              <a:t>nó</a:t>
            </a:r>
            <a:r>
              <a:rPr lang="en-US" dirty="0"/>
              <a:t> </a:t>
            </a:r>
            <a:r>
              <a:rPr lang="en-US" dirty="0" err="1"/>
              <a:t>sẽ</a:t>
            </a:r>
            <a:r>
              <a:rPr lang="en-US" dirty="0"/>
              <a:t> </a:t>
            </a:r>
            <a:r>
              <a:rPr lang="en-US" dirty="0" err="1"/>
              <a:t>hiển</a:t>
            </a:r>
            <a:r>
              <a:rPr lang="en-US" dirty="0"/>
              <a:t> </a:t>
            </a:r>
            <a:r>
              <a:rPr lang="en-US" dirty="0" err="1"/>
              <a:t>thị</a:t>
            </a:r>
            <a:r>
              <a:rPr lang="en-US" dirty="0"/>
              <a:t> </a:t>
            </a:r>
            <a:r>
              <a:rPr lang="en-US" dirty="0" err="1"/>
              <a:t>danh</a:t>
            </a:r>
            <a:r>
              <a:rPr lang="en-US" dirty="0"/>
              <a:t> </a:t>
            </a:r>
            <a:r>
              <a:rPr lang="en-US" dirty="0" err="1"/>
              <a:t>sách</a:t>
            </a:r>
            <a:r>
              <a:rPr lang="en-US" dirty="0"/>
              <a:t> </a:t>
            </a:r>
            <a:r>
              <a:rPr lang="en-US" dirty="0" err="1"/>
              <a:t>ngắt</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cho</a:t>
            </a:r>
            <a:r>
              <a:rPr lang="en-US" dirty="0"/>
              <a:t> vi </a:t>
            </a:r>
            <a:r>
              <a:rPr lang="en-US" dirty="0" err="1"/>
              <a:t>điều</a:t>
            </a:r>
            <a:r>
              <a:rPr lang="en-US" dirty="0"/>
              <a:t> </a:t>
            </a:r>
            <a:r>
              <a:rPr lang="en-US" dirty="0" err="1"/>
              <a:t>khiển</a:t>
            </a:r>
            <a:r>
              <a:rPr lang="en-US" dirty="0"/>
              <a:t> </a:t>
            </a:r>
            <a:r>
              <a:rPr lang="en-US" dirty="0" err="1"/>
              <a:t>đó</a:t>
            </a:r>
            <a:r>
              <a:rPr lang="en-US" dirty="0"/>
              <a:t>.</a:t>
            </a:r>
          </a:p>
          <a:p>
            <a:pPr lvl="1">
              <a:defRPr/>
            </a:pPr>
            <a:r>
              <a:rPr lang="en-US" dirty="0" err="1">
                <a:ea typeface="+mn-ea"/>
              </a:rPr>
              <a:t>Hàm</a:t>
            </a:r>
            <a:r>
              <a:rPr lang="en-US" dirty="0">
                <a:ea typeface="+mn-ea"/>
              </a:rPr>
              <a:t> </a:t>
            </a:r>
            <a:r>
              <a:rPr lang="en-US" dirty="0" err="1">
                <a:ea typeface="+mn-ea"/>
              </a:rPr>
              <a:t>đi</a:t>
            </a:r>
            <a:r>
              <a:rPr lang="en-US" dirty="0">
                <a:ea typeface="+mn-ea"/>
              </a:rPr>
              <a:t> </a:t>
            </a:r>
            <a:r>
              <a:rPr lang="en-US" dirty="0" err="1">
                <a:ea typeface="+mn-ea"/>
              </a:rPr>
              <a:t>kèm</a:t>
            </a:r>
            <a:r>
              <a:rPr lang="en-US" dirty="0">
                <a:ea typeface="+mn-ea"/>
              </a:rPr>
              <a:t> </a:t>
            </a:r>
            <a:r>
              <a:rPr lang="en-US" dirty="0" err="1">
                <a:ea typeface="+mn-ea"/>
              </a:rPr>
              <a:t>phục</a:t>
            </a:r>
            <a:r>
              <a:rPr lang="en-US" dirty="0">
                <a:ea typeface="+mn-ea"/>
              </a:rPr>
              <a:t> </a:t>
            </a:r>
            <a:r>
              <a:rPr lang="en-US" dirty="0" err="1">
                <a:ea typeface="+mn-ea"/>
              </a:rPr>
              <a:t>vụ</a:t>
            </a:r>
            <a:r>
              <a:rPr lang="en-US" dirty="0">
                <a:ea typeface="+mn-ea"/>
              </a:rPr>
              <a:t> </a:t>
            </a:r>
            <a:r>
              <a:rPr lang="en-US" dirty="0" err="1">
                <a:ea typeface="+mn-ea"/>
              </a:rPr>
              <a:t>ngắt</a:t>
            </a:r>
            <a:r>
              <a:rPr lang="en-US" dirty="0">
                <a:ea typeface="+mn-ea"/>
              </a:rPr>
              <a:t> </a:t>
            </a:r>
            <a:r>
              <a:rPr lang="en-US" dirty="0" err="1">
                <a:ea typeface="+mn-ea"/>
              </a:rPr>
              <a:t>không</a:t>
            </a:r>
            <a:r>
              <a:rPr lang="en-US" dirty="0">
                <a:ea typeface="+mn-ea"/>
              </a:rPr>
              <a:t> </a:t>
            </a:r>
            <a:r>
              <a:rPr lang="en-US" dirty="0" err="1">
                <a:ea typeface="+mn-ea"/>
              </a:rPr>
              <a:t>cần</a:t>
            </a:r>
            <a:r>
              <a:rPr lang="en-US" dirty="0">
                <a:ea typeface="+mn-ea"/>
              </a:rPr>
              <a:t> </a:t>
            </a:r>
            <a:r>
              <a:rPr lang="en-US" dirty="0" err="1">
                <a:ea typeface="+mn-ea"/>
              </a:rPr>
              <a:t>tham</a:t>
            </a:r>
            <a:r>
              <a:rPr lang="en-US" dirty="0">
                <a:ea typeface="+mn-ea"/>
              </a:rPr>
              <a:t> </a:t>
            </a:r>
            <a:r>
              <a:rPr lang="en-US" dirty="0" err="1">
                <a:ea typeface="+mn-ea"/>
              </a:rPr>
              <a:t>số</a:t>
            </a:r>
            <a:r>
              <a:rPr lang="en-US" dirty="0">
                <a:ea typeface="+mn-ea"/>
              </a:rPr>
              <a:t> </a:t>
            </a:r>
            <a:r>
              <a:rPr lang="en-US" dirty="0" err="1">
                <a:ea typeface="+mn-ea"/>
              </a:rPr>
              <a:t>vì</a:t>
            </a:r>
            <a:r>
              <a:rPr lang="en-US" dirty="0">
                <a:ea typeface="+mn-ea"/>
              </a:rPr>
              <a:t> </a:t>
            </a:r>
            <a:r>
              <a:rPr lang="en-US" dirty="0" err="1">
                <a:ea typeface="+mn-ea"/>
              </a:rPr>
              <a:t>tham</a:t>
            </a:r>
            <a:r>
              <a:rPr lang="en-US" dirty="0">
                <a:ea typeface="+mn-ea"/>
              </a:rPr>
              <a:t> </a:t>
            </a:r>
            <a:r>
              <a:rPr lang="en-US" dirty="0" err="1">
                <a:ea typeface="+mn-ea"/>
              </a:rPr>
              <a:t>số</a:t>
            </a:r>
            <a:r>
              <a:rPr lang="en-US" dirty="0">
                <a:ea typeface="+mn-ea"/>
              </a:rPr>
              <a:t> </a:t>
            </a:r>
            <a:r>
              <a:rPr lang="en-US" dirty="0" err="1">
                <a:ea typeface="+mn-ea"/>
              </a:rPr>
              <a:t>không</a:t>
            </a:r>
            <a:r>
              <a:rPr lang="en-US" dirty="0">
                <a:ea typeface="+mn-ea"/>
              </a:rPr>
              <a:t> </a:t>
            </a:r>
            <a:r>
              <a:rPr lang="en-US" dirty="0" err="1">
                <a:ea typeface="+mn-ea"/>
              </a:rPr>
              <a:t>có</a:t>
            </a:r>
            <a:r>
              <a:rPr lang="en-US" dirty="0">
                <a:ea typeface="+mn-ea"/>
              </a:rPr>
              <a:t> </a:t>
            </a:r>
            <a:r>
              <a:rPr lang="en-US" dirty="0" err="1">
                <a:ea typeface="+mn-ea"/>
              </a:rPr>
              <a:t>tác</a:t>
            </a:r>
            <a:r>
              <a:rPr lang="en-US" dirty="0">
                <a:ea typeface="+mn-ea"/>
              </a:rPr>
              <a:t> </a:t>
            </a:r>
            <a:r>
              <a:rPr lang="en-US" dirty="0" err="1">
                <a:ea typeface="+mn-ea"/>
              </a:rPr>
              <a:t>dụng</a:t>
            </a:r>
            <a:r>
              <a:rPr lang="en-US" dirty="0">
                <a:ea typeface="+mn-ea"/>
              </a:rPr>
              <a:t>. </a:t>
            </a:r>
            <a:r>
              <a:rPr lang="en-US" dirty="0" err="1">
                <a:ea typeface="+mn-ea"/>
              </a:rPr>
              <a:t>Sử</a:t>
            </a:r>
            <a:r>
              <a:rPr lang="en-US" dirty="0">
                <a:ea typeface="+mn-ea"/>
              </a:rPr>
              <a:t> </a:t>
            </a:r>
            <a:r>
              <a:rPr lang="en-US" dirty="0" err="1">
                <a:ea typeface="+mn-ea"/>
              </a:rPr>
              <a:t>dụng</a:t>
            </a:r>
            <a:r>
              <a:rPr lang="en-US" dirty="0">
                <a:ea typeface="+mn-ea"/>
              </a:rPr>
              <a:t> NOCLEAR </a:t>
            </a:r>
            <a:r>
              <a:rPr lang="en-US" dirty="0" err="1">
                <a:ea typeface="+mn-ea"/>
              </a:rPr>
              <a:t>sau</a:t>
            </a:r>
            <a:r>
              <a:rPr lang="en-US" dirty="0">
                <a:ea typeface="+mn-ea"/>
              </a:rPr>
              <a:t> </a:t>
            </a:r>
            <a:r>
              <a:rPr lang="en-US" dirty="0">
                <a:solidFill>
                  <a:srgbClr val="0070C0"/>
                </a:solidFill>
                <a:ea typeface="+mn-ea"/>
              </a:rPr>
              <a:t>#INT_XXX </a:t>
            </a:r>
            <a:r>
              <a:rPr lang="en-US" dirty="0" err="1">
                <a:ea typeface="+mn-ea"/>
              </a:rPr>
              <a:t>để</a:t>
            </a:r>
            <a:r>
              <a:rPr lang="en-US" dirty="0">
                <a:ea typeface="+mn-ea"/>
              </a:rPr>
              <a:t> CCS </a:t>
            </a:r>
            <a:r>
              <a:rPr lang="en-US" dirty="0" err="1">
                <a:ea typeface="+mn-ea"/>
              </a:rPr>
              <a:t>không</a:t>
            </a:r>
            <a:r>
              <a:rPr lang="en-US" dirty="0">
                <a:ea typeface="+mn-ea"/>
              </a:rPr>
              <a:t> </a:t>
            </a:r>
            <a:r>
              <a:rPr lang="en-US" dirty="0" err="1">
                <a:ea typeface="+mn-ea"/>
              </a:rPr>
              <a:t>xoá</a:t>
            </a:r>
            <a:r>
              <a:rPr lang="en-US" dirty="0">
                <a:ea typeface="+mn-ea"/>
              </a:rPr>
              <a:t> </a:t>
            </a:r>
            <a:r>
              <a:rPr lang="en-US" dirty="0" err="1">
                <a:ea typeface="+mn-ea"/>
              </a:rPr>
              <a:t>cờ</a:t>
            </a:r>
            <a:r>
              <a:rPr lang="en-US" dirty="0">
                <a:ea typeface="+mn-ea"/>
              </a:rPr>
              <a:t> </a:t>
            </a:r>
            <a:r>
              <a:rPr lang="en-US" dirty="0" err="1">
                <a:ea typeface="+mn-ea"/>
              </a:rPr>
              <a:t>ngắt</a:t>
            </a:r>
            <a:r>
              <a:rPr lang="en-US" dirty="0">
                <a:ea typeface="+mn-ea"/>
              </a:rPr>
              <a:t> </a:t>
            </a:r>
            <a:r>
              <a:rPr lang="en-US" dirty="0" err="1">
                <a:ea typeface="+mn-ea"/>
              </a:rPr>
              <a:t>của</a:t>
            </a:r>
            <a:r>
              <a:rPr lang="en-US" dirty="0">
                <a:ea typeface="+mn-ea"/>
              </a:rPr>
              <a:t> </a:t>
            </a:r>
            <a:r>
              <a:rPr lang="en-US" dirty="0" err="1">
                <a:ea typeface="+mn-ea"/>
              </a:rPr>
              <a:t>hàm</a:t>
            </a:r>
            <a:r>
              <a:rPr lang="en-US" dirty="0">
                <a:ea typeface="+mn-ea"/>
              </a:rPr>
              <a:t> </a:t>
            </a:r>
            <a:r>
              <a:rPr lang="en-US" dirty="0" err="1">
                <a:ea typeface="+mn-ea"/>
              </a:rPr>
              <a:t>đó</a:t>
            </a:r>
            <a:r>
              <a:rPr lang="en-US">
                <a:ea typeface="+mn-ea"/>
              </a:rPr>
              <a:t>. </a:t>
            </a:r>
          </a:p>
          <a:p>
            <a:pPr lvl="1">
              <a:defRPr/>
            </a:pPr>
            <a:r>
              <a:rPr lang="en-US">
                <a:ea typeface="+mn-ea"/>
              </a:rPr>
              <a:t>Để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đó</a:t>
            </a:r>
            <a:r>
              <a:rPr lang="en-US" dirty="0">
                <a:ea typeface="+mn-ea"/>
              </a:rPr>
              <a:t> </a:t>
            </a:r>
            <a:r>
              <a:rPr lang="en-US" dirty="0" err="1">
                <a:ea typeface="+mn-ea"/>
              </a:rPr>
              <a:t>hoạt</a:t>
            </a:r>
            <a:r>
              <a:rPr lang="en-US" dirty="0">
                <a:ea typeface="+mn-ea"/>
              </a:rPr>
              <a:t> </a:t>
            </a:r>
            <a:r>
              <a:rPr lang="en-US" dirty="0" err="1">
                <a:ea typeface="+mn-ea"/>
              </a:rPr>
              <a:t>động</a:t>
            </a:r>
            <a:r>
              <a:rPr lang="en-US" dirty="0">
                <a:ea typeface="+mn-ea"/>
              </a:rPr>
              <a:t> </a:t>
            </a:r>
            <a:r>
              <a:rPr lang="en-US" dirty="0" err="1">
                <a:ea typeface="+mn-ea"/>
              </a:rPr>
              <a:t>phải</a:t>
            </a:r>
            <a:r>
              <a:rPr lang="en-US" dirty="0">
                <a:ea typeface="+mn-ea"/>
              </a:rPr>
              <a:t> </a:t>
            </a:r>
            <a:r>
              <a:rPr lang="en-US" dirty="0" err="1">
                <a:ea typeface="+mn-ea"/>
              </a:rPr>
              <a:t>dùng</a:t>
            </a:r>
            <a:r>
              <a:rPr lang="en-US" dirty="0">
                <a:ea typeface="+mn-ea"/>
              </a:rPr>
              <a:t> </a:t>
            </a:r>
            <a:r>
              <a:rPr lang="en-US" dirty="0" err="1">
                <a:ea typeface="+mn-ea"/>
              </a:rPr>
              <a:t>lệnh</a:t>
            </a:r>
            <a:r>
              <a:rPr lang="en-US" dirty="0">
                <a:ea typeface="+mn-ea"/>
              </a:rPr>
              <a:t> </a:t>
            </a:r>
            <a:r>
              <a:rPr lang="en-US" b="1" dirty="0" err="1">
                <a:solidFill>
                  <a:srgbClr val="0070C0"/>
                </a:solidFill>
                <a:ea typeface="+mn-ea"/>
              </a:rPr>
              <a:t>Enable_interrupts</a:t>
            </a:r>
            <a:r>
              <a:rPr lang="en-US" b="1" dirty="0">
                <a:solidFill>
                  <a:srgbClr val="0070C0"/>
                </a:solidFill>
                <a:ea typeface="+mn-ea"/>
              </a:rPr>
              <a:t>(INT_XXX) </a:t>
            </a:r>
            <a:r>
              <a:rPr lang="en-US" dirty="0" err="1">
                <a:ea typeface="+mn-ea"/>
              </a:rPr>
              <a:t>và</a:t>
            </a:r>
            <a:r>
              <a:rPr lang="en-US" dirty="0">
                <a:ea typeface="+mn-ea"/>
              </a:rPr>
              <a:t> </a:t>
            </a:r>
            <a:r>
              <a:rPr lang="en-US" b="1" dirty="0" err="1">
                <a:solidFill>
                  <a:srgbClr val="0070C0"/>
                </a:solidFill>
                <a:ea typeface="+mn-ea"/>
              </a:rPr>
              <a:t>Enable_interrupts</a:t>
            </a:r>
            <a:r>
              <a:rPr lang="en-US" b="1" dirty="0">
                <a:solidFill>
                  <a:srgbClr val="0070C0"/>
                </a:solidFill>
                <a:ea typeface="+mn-ea"/>
              </a:rPr>
              <a:t>(GLOBAL)</a:t>
            </a:r>
            <a:r>
              <a:rPr lang="en-US" dirty="0">
                <a:ea typeface="+mn-ea"/>
              </a:rPr>
              <a:t>. </a:t>
            </a:r>
            <a:r>
              <a:rPr lang="en-US" dirty="0" err="1">
                <a:ea typeface="+mn-ea"/>
              </a:rPr>
              <a:t>Khoá</a:t>
            </a:r>
            <a:r>
              <a:rPr lang="en-US" dirty="0">
                <a:ea typeface="+mn-ea"/>
              </a:rPr>
              <a:t> FAST </a:t>
            </a:r>
            <a:r>
              <a:rPr lang="en-US" dirty="0" err="1">
                <a:ea typeface="+mn-ea"/>
              </a:rPr>
              <a:t>theo</a:t>
            </a:r>
            <a:r>
              <a:rPr lang="en-US" dirty="0">
                <a:ea typeface="+mn-ea"/>
              </a:rPr>
              <a:t> </a:t>
            </a:r>
            <a:r>
              <a:rPr lang="en-US" dirty="0" err="1">
                <a:ea typeface="+mn-ea"/>
              </a:rPr>
              <a:t>sau</a:t>
            </a:r>
            <a:r>
              <a:rPr lang="en-US" dirty="0">
                <a:ea typeface="+mn-ea"/>
              </a:rPr>
              <a:t> #INT_XXX </a:t>
            </a:r>
            <a:r>
              <a:rPr lang="en-US" dirty="0" err="1">
                <a:ea typeface="+mn-ea"/>
              </a:rPr>
              <a:t>để</a:t>
            </a:r>
            <a:r>
              <a:rPr lang="en-US" dirty="0">
                <a:ea typeface="+mn-ea"/>
              </a:rPr>
              <a:t> </a:t>
            </a:r>
            <a:r>
              <a:rPr lang="en-US" dirty="0" err="1">
                <a:ea typeface="+mn-ea"/>
              </a:rPr>
              <a:t>cho</a:t>
            </a:r>
            <a:r>
              <a:rPr lang="en-US" dirty="0">
                <a:ea typeface="+mn-ea"/>
              </a:rPr>
              <a:t> </a:t>
            </a:r>
            <a:r>
              <a:rPr lang="en-US" dirty="0" err="1">
                <a:ea typeface="+mn-ea"/>
              </a:rPr>
              <a:t>ngắt</a:t>
            </a:r>
            <a:r>
              <a:rPr lang="en-US" dirty="0">
                <a:ea typeface="+mn-ea"/>
              </a:rPr>
              <a:t> </a:t>
            </a:r>
            <a:r>
              <a:rPr lang="en-US" dirty="0" err="1">
                <a:ea typeface="+mn-ea"/>
              </a:rPr>
              <a:t>đó</a:t>
            </a:r>
            <a:r>
              <a:rPr lang="en-US" dirty="0">
                <a:ea typeface="+mn-ea"/>
              </a:rPr>
              <a:t> </a:t>
            </a:r>
            <a:r>
              <a:rPr lang="en-US" dirty="0" err="1">
                <a:ea typeface="+mn-ea"/>
              </a:rPr>
              <a:t>ưu</a:t>
            </a:r>
            <a:r>
              <a:rPr lang="en-US" dirty="0">
                <a:ea typeface="+mn-ea"/>
              </a:rPr>
              <a:t> </a:t>
            </a:r>
            <a:r>
              <a:rPr lang="en-US" dirty="0" err="1">
                <a:ea typeface="+mn-ea"/>
              </a:rPr>
              <a:t>tiên</a:t>
            </a:r>
            <a:r>
              <a:rPr lang="en-US" dirty="0">
                <a:ea typeface="+mn-ea"/>
              </a:rPr>
              <a:t> </a:t>
            </a:r>
            <a:r>
              <a:rPr lang="en-US" dirty="0" err="1">
                <a:ea typeface="+mn-ea"/>
              </a:rPr>
              <a:t>cao</a:t>
            </a:r>
            <a:r>
              <a:rPr lang="en-US" dirty="0">
                <a:ea typeface="+mn-ea"/>
              </a:rPr>
              <a:t>, </a:t>
            </a:r>
            <a:r>
              <a:rPr lang="en-US" dirty="0" err="1">
                <a:ea typeface="+mn-ea"/>
              </a:rPr>
              <a:t>chỉ</a:t>
            </a:r>
            <a:r>
              <a:rPr lang="en-US" dirty="0">
                <a:ea typeface="+mn-ea"/>
              </a:rPr>
              <a:t> </a:t>
            </a:r>
            <a:r>
              <a:rPr lang="en-US" dirty="0" err="1">
                <a:ea typeface="+mn-ea"/>
              </a:rPr>
              <a:t>được</a:t>
            </a:r>
            <a:r>
              <a:rPr lang="en-US" dirty="0">
                <a:ea typeface="+mn-ea"/>
              </a:rPr>
              <a:t> 1 </a:t>
            </a:r>
            <a:r>
              <a:rPr lang="en-US" dirty="0" err="1">
                <a:ea typeface="+mn-ea"/>
              </a:rPr>
              <a:t>ngắt</a:t>
            </a:r>
            <a:r>
              <a:rPr lang="en-US" dirty="0">
                <a:ea typeface="+mn-ea"/>
              </a:rPr>
              <a:t> </a:t>
            </a:r>
            <a:r>
              <a:rPr lang="en-US" dirty="0" err="1">
                <a:ea typeface="+mn-ea"/>
              </a:rPr>
              <a:t>và</a:t>
            </a:r>
            <a:r>
              <a:rPr lang="en-US" dirty="0">
                <a:ea typeface="+mn-ea"/>
              </a:rPr>
              <a:t> </a:t>
            </a:r>
            <a:r>
              <a:rPr lang="en-US" dirty="0" err="1">
                <a:ea typeface="+mn-ea"/>
              </a:rPr>
              <a:t>chỉ</a:t>
            </a:r>
            <a:r>
              <a:rPr lang="en-US" dirty="0">
                <a:ea typeface="+mn-ea"/>
              </a:rPr>
              <a:t> </a:t>
            </a:r>
            <a:r>
              <a:rPr lang="en-US" dirty="0" err="1">
                <a:ea typeface="+mn-ea"/>
              </a:rPr>
              <a:t>có</a:t>
            </a:r>
            <a:r>
              <a:rPr lang="en-US" dirty="0">
                <a:ea typeface="+mn-ea"/>
              </a:rPr>
              <a:t> ở PIC18 </a:t>
            </a:r>
            <a:r>
              <a:rPr lang="en-US" dirty="0" err="1">
                <a:ea typeface="+mn-ea"/>
              </a:rPr>
              <a:t>và</a:t>
            </a:r>
            <a:r>
              <a:rPr lang="en-US" dirty="0">
                <a:ea typeface="+mn-ea"/>
              </a:rPr>
              <a:t> </a:t>
            </a:r>
            <a:r>
              <a:rPr lang="en-US" dirty="0" err="1">
                <a:ea typeface="+mn-ea"/>
              </a:rPr>
              <a:t>dsPIC</a:t>
            </a:r>
            <a:r>
              <a:rPr lang="en-US" dirty="0">
                <a:ea typeface="+mn-ea"/>
              </a:rPr>
              <a:t>.</a:t>
            </a:r>
          </a:p>
          <a:p>
            <a:pPr lvl="1">
              <a:defRPr/>
            </a:pPr>
            <a:r>
              <a:rPr lang="en-US" dirty="0">
                <a:ea typeface="+mn-ea"/>
              </a:rPr>
              <a:t>VD: 	</a:t>
            </a:r>
            <a:r>
              <a:rPr lang="en-US" b="1" i="1" dirty="0">
                <a:solidFill>
                  <a:srgbClr val="FF0000"/>
                </a:solidFill>
                <a:ea typeface="+mn-ea"/>
              </a:rPr>
              <a:t>#INT_TIMER0 </a:t>
            </a:r>
            <a:r>
              <a:rPr lang="en-US" i="1">
                <a:solidFill>
                  <a:srgbClr val="0070C0"/>
                </a:solidFill>
                <a:ea typeface="+mn-ea"/>
              </a:rPr>
              <a:t>FAST  NOCLEAR</a:t>
            </a:r>
            <a:endParaRPr lang="en-US" dirty="0">
              <a:solidFill>
                <a:srgbClr val="0070C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CÁC HÀM SỬ DỤNG NGẮT</a:t>
            </a:r>
          </a:p>
        </p:txBody>
      </p:sp>
      <p:sp>
        <p:nvSpPr>
          <p:cNvPr id="583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5837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F19B11A-8AC0-472F-AB1E-97340FBA5B7A}" type="slidenum">
              <a:rPr lang="en-US" altLang="en-US" smtClean="0">
                <a:solidFill>
                  <a:srgbClr val="00B888"/>
                </a:solidFill>
              </a:rPr>
              <a:pPr eaLnBrk="1" hangingPunct="1"/>
              <a:t>52</a:t>
            </a:fld>
            <a:endParaRPr lang="en-US" altLang="en-US">
              <a:solidFill>
                <a:srgbClr val="00B888"/>
              </a:solidFill>
            </a:endParaRPr>
          </a:p>
        </p:txBody>
      </p:sp>
      <p:sp>
        <p:nvSpPr>
          <p:cNvPr id="58373" name="Content Placeholder 5"/>
          <p:cNvSpPr>
            <a:spLocks noGrp="1"/>
          </p:cNvSpPr>
          <p:nvPr>
            <p:ph idx="1"/>
          </p:nvPr>
        </p:nvSpPr>
        <p:spPr>
          <a:xfrm>
            <a:off x="838200" y="1066800"/>
            <a:ext cx="8001000" cy="5029200"/>
          </a:xfrm>
        </p:spPr>
        <p:txBody>
          <a:bodyPr/>
          <a:lstStyle/>
          <a:p>
            <a:r>
              <a:rPr lang="en-US" altLang="en-US"/>
              <a:t>Các ngắt trong PIC16F877A:</a:t>
            </a:r>
          </a:p>
          <a:p>
            <a:pPr>
              <a:buFont typeface="Wingdings" pitchFamily="2" charset="2"/>
              <a:buChar char="§"/>
            </a:pPr>
            <a:r>
              <a:rPr lang="vi-VN" sz="1800"/>
              <a:t>GLOBAL : cho phép ngắt toàn cục​</a:t>
            </a:r>
          </a:p>
          <a:p>
            <a:pPr>
              <a:buFont typeface="Wingdings" pitchFamily="2" charset="2"/>
              <a:buChar char="§"/>
            </a:pPr>
            <a:r>
              <a:rPr lang="vi-VN" sz="1800"/>
              <a:t>INT_TIMER0 : ngắt do tràn TIMER0​</a:t>
            </a:r>
          </a:p>
          <a:p>
            <a:pPr>
              <a:buFont typeface="Wingdings" pitchFamily="2" charset="2"/>
              <a:buChar char="§"/>
            </a:pPr>
            <a:r>
              <a:rPr lang="vi-VN" sz="1800"/>
              <a:t>INT_TIMER1 : ngắt do tràn Timer1​</a:t>
            </a:r>
          </a:p>
          <a:p>
            <a:pPr>
              <a:buFont typeface="Wingdings" pitchFamily="2" charset="2"/>
              <a:buChar char="§"/>
            </a:pPr>
            <a:r>
              <a:rPr lang="vi-VN" sz="1800"/>
              <a:t>INT_TIMER2 : ngắt do tràn Timer2​</a:t>
            </a:r>
          </a:p>
          <a:p>
            <a:pPr>
              <a:buFont typeface="Wingdings" pitchFamily="2" charset="2"/>
              <a:buChar char="§"/>
            </a:pPr>
            <a:r>
              <a:rPr lang="vi-VN" sz="1800"/>
              <a:t>INT_RB </a:t>
            </a:r>
            <a:r>
              <a:rPr lang="en-US" sz="1800"/>
              <a:t>	</a:t>
            </a:r>
            <a:r>
              <a:rPr lang="vi-VN" sz="1800"/>
              <a:t>: có thay đổi 1 trong các chân RB4 _ RB7​</a:t>
            </a:r>
          </a:p>
          <a:p>
            <a:pPr>
              <a:buFont typeface="Wingdings" pitchFamily="2" charset="2"/>
              <a:buChar char="§"/>
            </a:pPr>
            <a:r>
              <a:rPr lang="vi-VN" sz="1800"/>
              <a:t>INT_EXT </a:t>
            </a:r>
            <a:r>
              <a:rPr lang="en-US" sz="1800"/>
              <a:t>	</a:t>
            </a:r>
            <a:r>
              <a:rPr lang="vi-VN" sz="1800"/>
              <a:t>: ngắt ngoài trên chân RB0​</a:t>
            </a:r>
            <a:endParaRPr lang="en-US" sz="1800"/>
          </a:p>
          <a:p>
            <a:pPr>
              <a:buFont typeface="Wingdings" pitchFamily="2" charset="2"/>
              <a:buChar char="§"/>
            </a:pPr>
            <a:r>
              <a:rPr lang="en-US" sz="1800"/>
              <a:t>#INT_AD 		:Kết thúc biến dổi A/D </a:t>
            </a:r>
          </a:p>
          <a:p>
            <a:pPr>
              <a:buFont typeface="Wingdings" pitchFamily="2" charset="2"/>
              <a:buChar char="§"/>
            </a:pPr>
            <a:r>
              <a:rPr lang="en-US" sz="1800"/>
              <a:t> #INT_BUSCOL 	:Xung dột bus </a:t>
            </a:r>
          </a:p>
          <a:p>
            <a:pPr>
              <a:buFont typeface="Wingdings" pitchFamily="2" charset="2"/>
              <a:buChar char="§"/>
            </a:pPr>
            <a:r>
              <a:rPr lang="en-US" sz="1800"/>
              <a:t> #INT_CCP1 		:Capture or Compare on unit 1</a:t>
            </a:r>
          </a:p>
          <a:p>
            <a:pPr>
              <a:buFont typeface="Wingdings" pitchFamily="2" charset="2"/>
              <a:buChar char="§"/>
            </a:pPr>
            <a:r>
              <a:rPr lang="en-US" sz="1800"/>
              <a:t> #INT_CCP2 :		Capture or Compare on unit 2</a:t>
            </a:r>
          </a:p>
          <a:p>
            <a:pPr>
              <a:buFont typeface="Wingdings" pitchFamily="2" charset="2"/>
              <a:buChar char="§"/>
            </a:pPr>
            <a:r>
              <a:rPr lang="en-US" sz="1800"/>
              <a:t> #INT_EEPROM	 :Kết thúc viết vào EEPROM</a:t>
            </a:r>
          </a:p>
          <a:p>
            <a:pPr>
              <a:buFont typeface="Wingdings" pitchFamily="2" charset="2"/>
              <a:buChar char="§"/>
            </a:pPr>
            <a:r>
              <a:rPr lang="en-US" sz="1800"/>
              <a:t>#INT_LOWVOLT 	:Low voltage detected</a:t>
            </a:r>
          </a:p>
          <a:p>
            <a:pPr>
              <a:buFont typeface="Wingdings" pitchFamily="2" charset="2"/>
              <a:buChar char="§"/>
            </a:pPr>
            <a:r>
              <a:rPr lang="en-US" sz="1800"/>
              <a:t> #INT_PSP Parallel 	:Slave Port data in</a:t>
            </a:r>
          </a:p>
          <a:p>
            <a:pPr>
              <a:buFont typeface="Wingdings" pitchFamily="2" charset="2"/>
              <a:buChar char="§"/>
            </a:pPr>
            <a:r>
              <a:rPr lang="en-US" sz="1800"/>
              <a:t>#INT_RDA RS232 	:receive data available</a:t>
            </a:r>
          </a:p>
          <a:p>
            <a:pPr>
              <a:buFont typeface="Wingdings" pitchFamily="2" charset="2"/>
              <a:buChar char="§"/>
            </a:pPr>
            <a:r>
              <a:rPr lang="en-US" sz="1800"/>
              <a:t>#INT_SSP 		:SPI or I2C activity </a:t>
            </a:r>
          </a:p>
          <a:p>
            <a:pPr>
              <a:buFont typeface="Wingdings" pitchFamily="2" charset="2"/>
              <a:buChar char="§"/>
            </a:pPr>
            <a:r>
              <a:rPr lang="en-US" sz="1800"/>
              <a:t> #INT_TBE 		: \RS232 transmit buffer empty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endParaRPr lang="en-US"/>
          </a:p>
        </p:txBody>
      </p:sp>
      <p:sp>
        <p:nvSpPr>
          <p:cNvPr id="59395" name="Content Placeholder 2"/>
          <p:cNvSpPr>
            <a:spLocks noGrp="1"/>
          </p:cNvSpPr>
          <p:nvPr>
            <p:ph idx="1"/>
          </p:nvPr>
        </p:nvSpPr>
        <p:spPr/>
        <p:txBody>
          <a:bodyPr/>
          <a:lstStyle/>
          <a:p>
            <a:endParaRPr lang="en-US"/>
          </a:p>
        </p:txBody>
      </p:sp>
      <p:sp>
        <p:nvSpPr>
          <p:cNvPr id="593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5939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A2D988C-D466-4C1E-8055-F1988BEFBC1B}" type="slidenum">
              <a:rPr lang="en-US" smtClean="0">
                <a:solidFill>
                  <a:srgbClr val="00B888"/>
                </a:solidFill>
              </a:rPr>
              <a:pPr eaLnBrk="1" hangingPunct="1"/>
              <a:t>53</a:t>
            </a:fld>
            <a:endParaRPr lang="en-US">
              <a:solidFill>
                <a:srgbClr val="00B888"/>
              </a:solidFill>
            </a:endParaRPr>
          </a:p>
        </p:txBody>
      </p:sp>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7772400" cy="686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CÁC HÀM SỬ DỤNG NGẮT</a:t>
            </a:r>
          </a:p>
        </p:txBody>
      </p:sp>
      <p:sp>
        <p:nvSpPr>
          <p:cNvPr id="6041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6042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CAAB69C-C3D6-466E-A78F-DF53E5A20134}" type="slidenum">
              <a:rPr lang="en-US" altLang="en-US" smtClean="0">
                <a:solidFill>
                  <a:srgbClr val="00B888"/>
                </a:solidFill>
              </a:rPr>
              <a:pPr eaLnBrk="1" hangingPunct="1"/>
              <a:t>54</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Enable_interrupts</a:t>
            </a:r>
            <a:r>
              <a:rPr lang="en-US" dirty="0"/>
              <a:t>(Level) </a:t>
            </a:r>
          </a:p>
          <a:p>
            <a:pPr lvl="1">
              <a:defRPr/>
            </a:pPr>
            <a:r>
              <a:rPr lang="en-US" dirty="0">
                <a:ea typeface="+mn-ea"/>
              </a:rPr>
              <a:t>Level: </a:t>
            </a:r>
            <a:r>
              <a:rPr lang="en-US" dirty="0" err="1">
                <a:ea typeface="+mn-ea"/>
              </a:rPr>
              <a:t>Tên</a:t>
            </a:r>
            <a:r>
              <a:rPr lang="en-US" dirty="0">
                <a:ea typeface="+mn-ea"/>
              </a:rPr>
              <a:t> </a:t>
            </a:r>
            <a:r>
              <a:rPr lang="en-US" dirty="0" err="1">
                <a:ea typeface="+mn-ea"/>
              </a:rPr>
              <a:t>các</a:t>
            </a:r>
            <a:r>
              <a:rPr lang="en-US" dirty="0">
                <a:ea typeface="+mn-ea"/>
              </a:rPr>
              <a:t> </a:t>
            </a:r>
            <a:r>
              <a:rPr lang="en-US" dirty="0" err="1">
                <a:ea typeface="+mn-ea"/>
              </a:rPr>
              <a:t>ngắt</a:t>
            </a:r>
            <a:r>
              <a:rPr lang="en-US" dirty="0">
                <a:ea typeface="+mn-ea"/>
              </a:rPr>
              <a:t> </a:t>
            </a:r>
            <a:r>
              <a:rPr lang="en-US" dirty="0" err="1">
                <a:ea typeface="+mn-ea"/>
              </a:rPr>
              <a:t>đã</a:t>
            </a:r>
            <a:r>
              <a:rPr lang="en-US" dirty="0">
                <a:ea typeface="+mn-ea"/>
              </a:rPr>
              <a:t> </a:t>
            </a:r>
            <a:r>
              <a:rPr lang="en-US" dirty="0" err="1">
                <a:ea typeface="+mn-ea"/>
              </a:rPr>
              <a:t>cho</a:t>
            </a:r>
            <a:r>
              <a:rPr lang="en-US" dirty="0">
                <a:ea typeface="+mn-ea"/>
              </a:rPr>
              <a:t> </a:t>
            </a:r>
            <a:r>
              <a:rPr lang="en-US">
                <a:ea typeface="+mn-ea"/>
              </a:rPr>
              <a:t>ở Bảng trên </a:t>
            </a:r>
            <a:r>
              <a:rPr lang="en-US" dirty="0">
                <a:ea typeface="+mn-ea"/>
              </a:rPr>
              <a:t>hay </a:t>
            </a:r>
            <a:r>
              <a:rPr lang="en-US" dirty="0" err="1">
                <a:ea typeface="+mn-ea"/>
              </a:rPr>
              <a:t>là</a:t>
            </a:r>
            <a:r>
              <a:rPr lang="en-US" dirty="0">
                <a:ea typeface="+mn-ea"/>
              </a:rPr>
              <a:t> GLOBAL </a:t>
            </a:r>
            <a:r>
              <a:rPr lang="en-US" dirty="0" err="1">
                <a:ea typeface="+mn-ea"/>
              </a:rPr>
              <a:t>để</a:t>
            </a:r>
            <a:r>
              <a:rPr lang="en-US" dirty="0">
                <a:ea typeface="+mn-ea"/>
              </a:rPr>
              <a: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ở </a:t>
            </a:r>
            <a:r>
              <a:rPr lang="en-US" dirty="0" err="1">
                <a:ea typeface="+mn-ea"/>
              </a:rPr>
              <a:t>cấp</a:t>
            </a:r>
            <a:r>
              <a:rPr lang="en-US" dirty="0">
                <a:ea typeface="+mn-ea"/>
              </a:rPr>
              <a:t> </a:t>
            </a:r>
            <a:r>
              <a:rPr lang="en-US" dirty="0" err="1">
                <a:ea typeface="+mn-ea"/>
              </a:rPr>
              <a:t>toàn</a:t>
            </a:r>
            <a:r>
              <a:rPr lang="en-US" dirty="0">
                <a:ea typeface="+mn-ea"/>
              </a:rPr>
              <a:t> </a:t>
            </a:r>
            <a:r>
              <a:rPr lang="en-US" dirty="0" err="1">
                <a:ea typeface="+mn-ea"/>
              </a:rPr>
              <a:t>cục</a:t>
            </a:r>
            <a:r>
              <a:rPr lang="en-US" dirty="0">
                <a:ea typeface="+mn-ea"/>
              </a:rPr>
              <a:t>.</a:t>
            </a:r>
          </a:p>
          <a:p>
            <a:pPr lvl="1">
              <a:defRPr/>
            </a:pPr>
            <a:r>
              <a:rPr lang="en-US" dirty="0" err="1">
                <a:ea typeface="+mn-ea"/>
              </a:rPr>
              <a:t>Mọi</a:t>
            </a:r>
            <a:r>
              <a:rPr lang="en-US" dirty="0">
                <a:ea typeface="+mn-ea"/>
              </a:rPr>
              <a:t> </a:t>
            </a:r>
            <a:r>
              <a:rPr lang="en-US" dirty="0" err="1">
                <a:ea typeface="+mn-ea"/>
              </a:rPr>
              <a:t>ngắt</a:t>
            </a:r>
            <a:r>
              <a:rPr lang="en-US" dirty="0">
                <a:ea typeface="+mn-ea"/>
              </a:rPr>
              <a:t> </a:t>
            </a:r>
            <a:r>
              <a:rPr lang="en-US" dirty="0" err="1">
                <a:ea typeface="+mn-ea"/>
              </a:rPr>
              <a:t>của</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đều</a:t>
            </a:r>
            <a:r>
              <a:rPr lang="en-US" dirty="0">
                <a:ea typeface="+mn-ea"/>
              </a:rPr>
              <a:t> </a:t>
            </a:r>
            <a:r>
              <a:rPr lang="en-US" dirty="0" err="1">
                <a:ea typeface="+mn-ea"/>
              </a:rPr>
              <a:t>có</a:t>
            </a:r>
            <a:r>
              <a:rPr lang="en-US" dirty="0">
                <a:ea typeface="+mn-ea"/>
              </a:rPr>
              <a:t> 1 bit </a:t>
            </a:r>
            <a:r>
              <a:rPr lang="en-US" dirty="0" err="1">
                <a:ea typeface="+mn-ea"/>
              </a:rPr>
              <a:t>cờ</a:t>
            </a:r>
            <a:r>
              <a:rPr lang="en-US" dirty="0">
                <a:ea typeface="+mn-ea"/>
              </a:rPr>
              <a:t> </a:t>
            </a:r>
            <a:r>
              <a:rPr lang="en-US" dirty="0" err="1">
                <a:ea typeface="+mn-ea"/>
              </a:rPr>
              <a:t>ngắt</a:t>
            </a:r>
            <a:r>
              <a:rPr lang="en-US" dirty="0">
                <a:ea typeface="+mn-ea"/>
              </a:rPr>
              <a:t>, 1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Khi</a:t>
            </a:r>
            <a:r>
              <a:rPr lang="en-US" dirty="0">
                <a:ea typeface="+mn-ea"/>
              </a:rPr>
              <a:t> </a:t>
            </a:r>
            <a:r>
              <a:rPr lang="en-US" dirty="0" err="1">
                <a:ea typeface="+mn-ea"/>
              </a:rPr>
              <a:t>có</a:t>
            </a:r>
            <a:r>
              <a:rPr lang="en-US" dirty="0">
                <a:ea typeface="+mn-ea"/>
              </a:rPr>
              <a:t> </a:t>
            </a:r>
            <a:r>
              <a:rPr lang="en-US" dirty="0" err="1">
                <a:ea typeface="+mn-ea"/>
              </a:rPr>
              <a:t>ngắt</a:t>
            </a:r>
            <a:r>
              <a:rPr lang="en-US" dirty="0">
                <a:ea typeface="+mn-ea"/>
              </a:rPr>
              <a:t> </a:t>
            </a:r>
            <a:r>
              <a:rPr lang="en-US" dirty="0" err="1">
                <a:ea typeface="+mn-ea"/>
              </a:rPr>
              <a:t>thì</a:t>
            </a:r>
            <a:r>
              <a:rPr lang="en-US" dirty="0">
                <a:ea typeface="+mn-ea"/>
              </a:rPr>
              <a:t> bit </a:t>
            </a:r>
            <a:r>
              <a:rPr lang="en-US" dirty="0" err="1">
                <a:ea typeface="+mn-ea"/>
              </a:rPr>
              <a:t>cờ</a:t>
            </a:r>
            <a:r>
              <a:rPr lang="en-US" dirty="0">
                <a:ea typeface="+mn-ea"/>
              </a:rPr>
              <a:t> </a:t>
            </a:r>
            <a:r>
              <a:rPr lang="en-US" dirty="0" err="1">
                <a:ea typeface="+mn-ea"/>
              </a:rPr>
              <a:t>ngắt</a:t>
            </a:r>
            <a:r>
              <a:rPr lang="en-US" dirty="0">
                <a:ea typeface="+mn-ea"/>
              </a:rPr>
              <a:t> </a:t>
            </a:r>
            <a:r>
              <a:rPr lang="en-US" dirty="0" err="1">
                <a:ea typeface="+mn-ea"/>
              </a:rPr>
              <a:t>bị</a:t>
            </a:r>
            <a:r>
              <a:rPr lang="en-US" dirty="0">
                <a:ea typeface="+mn-ea"/>
              </a:rPr>
              <a:t> set=1, </a:t>
            </a:r>
            <a:r>
              <a:rPr lang="en-US" dirty="0" err="1">
                <a:ea typeface="+mn-ea"/>
              </a:rPr>
              <a:t>những</a:t>
            </a:r>
            <a:r>
              <a:rPr lang="en-US" dirty="0">
                <a:ea typeface="+mn-ea"/>
              </a:rPr>
              <a:t> </a:t>
            </a:r>
            <a:r>
              <a:rPr lang="en-US" dirty="0" err="1">
                <a:ea typeface="+mn-ea"/>
              </a:rPr>
              <a:t>ngắt</a:t>
            </a:r>
            <a:r>
              <a:rPr lang="en-US" dirty="0">
                <a:ea typeface="+mn-ea"/>
              </a:rPr>
              <a:t> </a:t>
            </a:r>
            <a:r>
              <a:rPr lang="en-US" dirty="0" err="1">
                <a:ea typeface="+mn-ea"/>
              </a:rPr>
              <a:t>có</a:t>
            </a:r>
            <a:r>
              <a:rPr lang="en-US" dirty="0">
                <a:ea typeface="+mn-ea"/>
              </a:rPr>
              <a:t> </a:t>
            </a:r>
            <a:r>
              <a:rPr lang="en-US" dirty="0" err="1">
                <a:ea typeface="+mn-ea"/>
              </a:rPr>
              <a:t>hoạt</a:t>
            </a:r>
            <a:r>
              <a:rPr lang="en-US" dirty="0">
                <a:ea typeface="+mn-ea"/>
              </a:rPr>
              <a:t> </a:t>
            </a:r>
            <a:r>
              <a:rPr lang="en-US" dirty="0" err="1">
                <a:ea typeface="+mn-ea"/>
              </a:rPr>
              <a:t>động</a:t>
            </a:r>
            <a:r>
              <a:rPr lang="en-US" dirty="0">
                <a:ea typeface="+mn-ea"/>
              </a:rPr>
              <a:t> </a:t>
            </a:r>
            <a:r>
              <a:rPr lang="en-US" dirty="0" err="1">
                <a:ea typeface="+mn-ea"/>
              </a:rPr>
              <a:t>được</a:t>
            </a:r>
            <a:r>
              <a:rPr lang="en-US" dirty="0">
                <a:ea typeface="+mn-ea"/>
              </a:rPr>
              <a:t> hay </a:t>
            </a:r>
            <a:r>
              <a:rPr lang="en-US" dirty="0" err="1">
                <a:ea typeface="+mn-ea"/>
              </a:rPr>
              <a:t>không</a:t>
            </a:r>
            <a:r>
              <a:rPr lang="en-US" dirty="0">
                <a:ea typeface="+mn-ea"/>
              </a:rPr>
              <a:t> </a:t>
            </a:r>
            <a:r>
              <a:rPr lang="en-US" dirty="0" err="1">
                <a:ea typeface="+mn-ea"/>
              </a:rPr>
              <a:t>tuỳ</a:t>
            </a:r>
            <a:r>
              <a:rPr lang="en-US" dirty="0">
                <a:ea typeface="+mn-ea"/>
              </a:rPr>
              <a:t> </a:t>
            </a:r>
            <a:r>
              <a:rPr lang="en-US" dirty="0" err="1">
                <a:ea typeface="+mn-ea"/>
              </a:rPr>
              <a:t>thuộc</a:t>
            </a:r>
            <a:r>
              <a:rPr lang="en-US" dirty="0">
                <a:ea typeface="+mn-ea"/>
              </a:rPr>
              <a:t> </a:t>
            </a:r>
            <a:r>
              <a:rPr lang="en-US" dirty="0" err="1">
                <a:ea typeface="+mn-ea"/>
              </a:rPr>
              <a:t>vào</a:t>
            </a:r>
            <a:r>
              <a:rPr lang="en-US" dirty="0">
                <a:ea typeface="+mn-ea"/>
              </a:rPr>
              <a:t>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Enable_interrupts</a:t>
            </a:r>
            <a:r>
              <a:rPr lang="en-US" dirty="0">
                <a:ea typeface="+mn-ea"/>
              </a:rPr>
              <a:t>(INT_XXX) </a:t>
            </a:r>
            <a:r>
              <a:rPr lang="en-US" dirty="0" err="1">
                <a:ea typeface="+mn-ea"/>
              </a:rPr>
              <a:t>sẽ</a:t>
            </a:r>
            <a:r>
              <a:rPr lang="en-US" dirty="0">
                <a:ea typeface="+mn-ea"/>
              </a:rPr>
              <a:t> </a:t>
            </a:r>
            <a:r>
              <a:rPr lang="en-US" dirty="0" err="1">
                <a:ea typeface="+mn-ea"/>
              </a:rPr>
              <a:t>bật</a:t>
            </a:r>
            <a:r>
              <a:rPr lang="en-US" dirty="0">
                <a:ea typeface="+mn-ea"/>
              </a:rPr>
              <a:t>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Nhưng</a:t>
            </a:r>
            <a:r>
              <a:rPr lang="en-US" dirty="0">
                <a:ea typeface="+mn-ea"/>
              </a:rPr>
              <a:t> </a:t>
            </a:r>
            <a:r>
              <a:rPr lang="en-US" dirty="0" err="1">
                <a:ea typeface="+mn-ea"/>
              </a:rPr>
              <a:t>tất</a:t>
            </a:r>
            <a:r>
              <a:rPr lang="en-US" dirty="0">
                <a:ea typeface="+mn-ea"/>
              </a:rPr>
              <a:t> </a:t>
            </a:r>
            <a:r>
              <a:rPr lang="en-US" dirty="0" err="1">
                <a:ea typeface="+mn-ea"/>
              </a:rPr>
              <a:t>cả</a:t>
            </a:r>
            <a:r>
              <a:rPr lang="en-US" dirty="0">
                <a:ea typeface="+mn-ea"/>
              </a:rPr>
              <a:t> </a:t>
            </a:r>
            <a:r>
              <a:rPr lang="en-US" dirty="0" err="1">
                <a:ea typeface="+mn-ea"/>
              </a:rPr>
              <a:t>các</a:t>
            </a:r>
            <a:r>
              <a:rPr lang="en-US" dirty="0">
                <a:ea typeface="+mn-ea"/>
              </a:rPr>
              <a:t> </a:t>
            </a:r>
            <a:r>
              <a:rPr lang="en-US" dirty="0" err="1">
                <a:ea typeface="+mn-ea"/>
              </a:rPr>
              <a:t>ngắt</a:t>
            </a:r>
            <a:r>
              <a:rPr lang="en-US" dirty="0">
                <a:ea typeface="+mn-ea"/>
              </a:rPr>
              <a:t> </a:t>
            </a:r>
            <a:r>
              <a:rPr lang="en-US" dirty="0" err="1">
                <a:ea typeface="+mn-ea"/>
              </a:rPr>
              <a:t>đều</a:t>
            </a:r>
            <a:r>
              <a:rPr lang="en-US" dirty="0">
                <a:ea typeface="+mn-ea"/>
              </a:rPr>
              <a:t> </a:t>
            </a:r>
            <a:r>
              <a:rPr lang="en-US" dirty="0" err="1">
                <a:ea typeface="+mn-ea"/>
              </a:rPr>
              <a:t>không</a:t>
            </a:r>
            <a:r>
              <a:rPr lang="en-US" dirty="0">
                <a:ea typeface="+mn-ea"/>
              </a:rPr>
              <a:t> </a:t>
            </a:r>
            <a:r>
              <a:rPr lang="en-US" dirty="0" err="1">
                <a:ea typeface="+mn-ea"/>
              </a:rPr>
              <a:t>thể</a:t>
            </a:r>
            <a:r>
              <a:rPr lang="en-US" dirty="0">
                <a:ea typeface="+mn-ea"/>
              </a:rPr>
              <a:t> </a:t>
            </a:r>
            <a:r>
              <a:rPr lang="en-US" dirty="0" err="1">
                <a:ea typeface="+mn-ea"/>
              </a:rPr>
              <a:t>thực</a:t>
            </a:r>
            <a:r>
              <a:rPr lang="en-US" dirty="0">
                <a:ea typeface="+mn-ea"/>
              </a:rPr>
              <a:t> </a:t>
            </a:r>
            <a:r>
              <a:rPr lang="en-US" dirty="0" err="1">
                <a:ea typeface="+mn-ea"/>
              </a:rPr>
              <a:t>thi</a:t>
            </a:r>
            <a:r>
              <a:rPr lang="en-US" dirty="0">
                <a:ea typeface="+mn-ea"/>
              </a:rPr>
              <a:t> </a:t>
            </a:r>
            <a:r>
              <a:rPr lang="en-US" dirty="0" err="1">
                <a:ea typeface="+mn-ea"/>
              </a:rPr>
              <a:t>nếu</a:t>
            </a:r>
            <a:r>
              <a:rPr lang="en-US" dirty="0">
                <a:ea typeface="+mn-ea"/>
              </a:rPr>
              <a:t>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toàn</a:t>
            </a:r>
            <a:r>
              <a:rPr lang="en-US" dirty="0">
                <a:ea typeface="+mn-ea"/>
              </a:rPr>
              <a:t> </a:t>
            </a:r>
            <a:r>
              <a:rPr lang="en-US" dirty="0" err="1">
                <a:ea typeface="+mn-ea"/>
              </a:rPr>
              <a:t>cục</a:t>
            </a:r>
            <a:r>
              <a:rPr lang="en-US" dirty="0">
                <a:ea typeface="+mn-ea"/>
              </a:rPr>
              <a:t> = 0, </a:t>
            </a:r>
            <a:r>
              <a:rPr lang="en-US" dirty="0" err="1">
                <a:ea typeface="+mn-ea"/>
              </a:rPr>
              <a:t>Enable_interrupts</a:t>
            </a:r>
            <a:r>
              <a:rPr lang="en-US" dirty="0">
                <a:ea typeface="+mn-ea"/>
              </a:rPr>
              <a:t>(GLOBAL) </a:t>
            </a:r>
            <a:r>
              <a:rPr lang="en-US" dirty="0" err="1">
                <a:ea typeface="+mn-ea"/>
              </a:rPr>
              <a:t>sẽ</a:t>
            </a:r>
            <a:r>
              <a:rPr lang="en-US" dirty="0">
                <a:ea typeface="+mn-ea"/>
              </a:rPr>
              <a:t> </a:t>
            </a:r>
            <a:r>
              <a:rPr lang="en-US" dirty="0" err="1">
                <a:ea typeface="+mn-ea"/>
              </a:rPr>
              <a:t>bật</a:t>
            </a:r>
            <a:r>
              <a:rPr lang="en-US" dirty="0">
                <a:ea typeface="+mn-ea"/>
              </a:rPr>
              <a:t> bit </a:t>
            </a:r>
            <a:r>
              <a:rPr lang="en-US" dirty="0" err="1">
                <a:ea typeface="+mn-ea"/>
              </a:rPr>
              <a:t>này</a:t>
            </a:r>
            <a:r>
              <a:rPr lang="en-US" dirty="0">
                <a:ea typeface="+mn-ea"/>
              </a:rPr>
              <a:t>.</a:t>
            </a:r>
          </a:p>
          <a:p>
            <a:pPr lvl="1">
              <a:defRPr/>
            </a:pPr>
            <a:r>
              <a:rPr lang="en-US" dirty="0">
                <a:ea typeface="+mn-ea"/>
              </a:rPr>
              <a:t>VD: </a:t>
            </a:r>
            <a:r>
              <a:rPr lang="en-US" dirty="0" err="1">
                <a:ea typeface="+mn-ea"/>
              </a:rPr>
              <a:t>Để</a:t>
            </a:r>
            <a:r>
              <a:rPr lang="en-US" dirty="0">
                <a:ea typeface="+mn-ea"/>
              </a:rPr>
              <a: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Timer0 </a:t>
            </a:r>
            <a:r>
              <a:rPr lang="en-US" dirty="0" err="1">
                <a:ea typeface="+mn-ea"/>
              </a:rPr>
              <a:t>và</a:t>
            </a:r>
            <a:r>
              <a:rPr lang="en-US" dirty="0">
                <a:ea typeface="+mn-ea"/>
              </a:rPr>
              <a:t> Timer1 </a:t>
            </a:r>
            <a:r>
              <a:rPr lang="en-US" dirty="0" err="1">
                <a:ea typeface="+mn-ea"/>
              </a:rPr>
              <a:t>hoạt</a:t>
            </a:r>
            <a:r>
              <a:rPr lang="en-US" dirty="0">
                <a:ea typeface="+mn-ea"/>
              </a:rPr>
              <a:t> </a:t>
            </a:r>
            <a:r>
              <a:rPr lang="en-US" dirty="0" err="1">
                <a:ea typeface="+mn-ea"/>
              </a:rPr>
              <a:t>động</a:t>
            </a:r>
            <a:r>
              <a:rPr lang="en-US" dirty="0">
                <a:ea typeface="+mn-ea"/>
              </a:rPr>
              <a:t>:</a:t>
            </a:r>
          </a:p>
          <a:p>
            <a:pPr lvl="2">
              <a:buFont typeface="Courier New" pitchFamily="49" charset="0"/>
              <a:buNone/>
              <a:defRPr/>
            </a:pPr>
            <a:r>
              <a:rPr lang="en-US" i="1" dirty="0" err="1">
                <a:ea typeface="+mn-ea"/>
              </a:rPr>
              <a:t>Enable_interrupts</a:t>
            </a:r>
            <a:r>
              <a:rPr lang="en-US" i="1" dirty="0">
                <a:ea typeface="+mn-ea"/>
              </a:rPr>
              <a:t>(INT_TIMER0);</a:t>
            </a:r>
            <a:endParaRPr lang="en-US" dirty="0">
              <a:ea typeface="+mn-ea"/>
            </a:endParaRPr>
          </a:p>
          <a:p>
            <a:pPr lvl="2">
              <a:buFont typeface="Courier New" pitchFamily="49" charset="0"/>
              <a:buNone/>
              <a:defRPr/>
            </a:pPr>
            <a:r>
              <a:rPr lang="en-US" i="1" dirty="0" err="1">
                <a:ea typeface="+mn-ea"/>
              </a:rPr>
              <a:t>Enable_interrupts</a:t>
            </a:r>
            <a:r>
              <a:rPr lang="en-US" i="1" dirty="0">
                <a:ea typeface="+mn-ea"/>
              </a:rPr>
              <a:t>(INT_TIMER1);</a:t>
            </a:r>
            <a:endParaRPr lang="en-US" dirty="0">
              <a:ea typeface="+mn-ea"/>
            </a:endParaRPr>
          </a:p>
          <a:p>
            <a:pPr lvl="2">
              <a:buFont typeface="Courier New" pitchFamily="49" charset="0"/>
              <a:buNone/>
              <a:defRPr/>
            </a:pPr>
            <a:r>
              <a:rPr lang="en-US" i="1" dirty="0" err="1">
                <a:ea typeface="+mn-ea"/>
              </a:rPr>
              <a:t>Enable_interrupts</a:t>
            </a:r>
            <a:r>
              <a:rPr lang="en-US" i="1" dirty="0">
                <a:ea typeface="+mn-ea"/>
              </a:rPr>
              <a:t>(GLOBAL);//</a:t>
            </a:r>
            <a:r>
              <a:rPr lang="en-US" i="1" dirty="0" err="1">
                <a:ea typeface="+mn-ea"/>
              </a:rPr>
              <a:t>Chỉ</a:t>
            </a:r>
            <a:r>
              <a:rPr lang="en-US" i="1" dirty="0">
                <a:ea typeface="+mn-ea"/>
              </a:rPr>
              <a:t> </a:t>
            </a:r>
            <a:r>
              <a:rPr lang="en-US" i="1" dirty="0" err="1">
                <a:ea typeface="+mn-ea"/>
              </a:rPr>
              <a:t>cần</a:t>
            </a:r>
            <a:r>
              <a:rPr lang="en-US" i="1" dirty="0">
                <a:ea typeface="+mn-ea"/>
              </a:rPr>
              <a:t> </a:t>
            </a:r>
            <a:r>
              <a:rPr lang="en-US" i="1" dirty="0" err="1">
                <a:ea typeface="+mn-ea"/>
              </a:rPr>
              <a:t>dùng</a:t>
            </a:r>
            <a:r>
              <a:rPr lang="en-US" i="1" dirty="0">
                <a:ea typeface="+mn-ea"/>
              </a:rPr>
              <a:t> 1 </a:t>
            </a:r>
            <a:r>
              <a:rPr lang="en-US" i="1" dirty="0" err="1">
                <a:ea typeface="+mn-ea"/>
              </a:rPr>
              <a:t>lần</a:t>
            </a:r>
            <a:r>
              <a:rPr lang="en-US" i="1" dirty="0">
                <a:ea typeface="+mn-ea"/>
              </a:rPr>
              <a:t> </a:t>
            </a:r>
            <a:r>
              <a:rPr lang="en-US" i="1" dirty="0" err="1">
                <a:ea typeface="+mn-ea"/>
              </a:rPr>
              <a:t>trừ</a:t>
            </a:r>
            <a:r>
              <a:rPr lang="en-US" i="1" dirty="0">
                <a:ea typeface="+mn-ea"/>
              </a:rPr>
              <a:t> phi </a:t>
            </a:r>
            <a:r>
              <a:rPr lang="en-US" i="1" dirty="0" err="1">
                <a:ea typeface="+mn-ea"/>
              </a:rPr>
              <a:t>muốn</a:t>
            </a:r>
            <a:r>
              <a:rPr lang="en-US" i="1" dirty="0">
                <a:ea typeface="+mn-ea"/>
              </a:rPr>
              <a:t> </a:t>
            </a:r>
            <a:r>
              <a:rPr lang="en-US" i="1" dirty="0" err="1">
                <a:ea typeface="+mn-ea"/>
              </a:rPr>
              <a:t>có</a:t>
            </a:r>
            <a:r>
              <a:rPr lang="en-US" i="1" dirty="0">
                <a:ea typeface="+mn-ea"/>
              </a:rPr>
              <a:t> </a:t>
            </a:r>
            <a:endParaRPr lang="en-US" dirty="0">
              <a:ea typeface="+mn-ea"/>
            </a:endParaRPr>
          </a:p>
          <a:p>
            <a:pPr lvl="2">
              <a:buFont typeface="Courier New" pitchFamily="49" charset="0"/>
              <a:buNone/>
              <a:defRPr/>
            </a:pPr>
            <a:r>
              <a:rPr lang="en-US" i="1" dirty="0">
                <a:ea typeface="+mn-ea"/>
              </a:rPr>
              <a:t>				    //</a:t>
            </a:r>
            <a:r>
              <a:rPr lang="en-US" i="1" dirty="0" err="1">
                <a:ea typeface="+mn-ea"/>
              </a:rPr>
              <a:t>thay</a:t>
            </a:r>
            <a:r>
              <a:rPr lang="en-US" i="1" dirty="0">
                <a:ea typeface="+mn-ea"/>
              </a:rPr>
              <a:t> </a:t>
            </a:r>
            <a:r>
              <a:rPr lang="en-US" i="1" dirty="0" err="1">
                <a:ea typeface="+mn-ea"/>
              </a:rPr>
              <a:t>đổi</a:t>
            </a:r>
            <a:r>
              <a:rPr lang="en-US" i="1" dirty="0">
                <a:ea typeface="+mn-ea"/>
              </a:rPr>
              <a:t> </a:t>
            </a:r>
            <a:r>
              <a:rPr lang="en-US" i="1" dirty="0" err="1">
                <a:ea typeface="+mn-ea"/>
              </a:rPr>
              <a:t>đặc</a:t>
            </a:r>
            <a:r>
              <a:rPr lang="en-US" i="1" dirty="0">
                <a:ea typeface="+mn-ea"/>
              </a:rPr>
              <a:t> </a:t>
            </a:r>
            <a:r>
              <a:rPr lang="en-US" i="1" dirty="0" err="1">
                <a:ea typeface="+mn-ea"/>
              </a:rPr>
              <a:t>biệt</a:t>
            </a:r>
            <a:endParaRPr lang="en-US" dirty="0">
              <a:ea typeface="+mn-ea"/>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331320" y="1891440"/>
              <a:ext cx="1069560" cy="33480"/>
            </p14:xfrm>
          </p:contentPart>
        </mc:Choice>
        <mc:Fallback xmlns="">
          <p:pic>
            <p:nvPicPr>
              <p:cNvPr id="2" name="Ink 1"/>
              <p:cNvPicPr/>
              <p:nvPr/>
            </p:nvPicPr>
            <p:blipFill>
              <a:blip r:embed="rId3"/>
              <a:stretch>
                <a:fillRect/>
              </a:stretch>
            </p:blipFill>
            <p:spPr>
              <a:xfrm>
                <a:off x="6315480" y="1828080"/>
                <a:ext cx="1101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95160" y="1858680"/>
              <a:ext cx="575640" cy="16920"/>
            </p14:xfrm>
          </p:contentPart>
        </mc:Choice>
        <mc:Fallback xmlns="">
          <p:pic>
            <p:nvPicPr>
              <p:cNvPr id="3" name="Ink 2"/>
              <p:cNvPicPr/>
              <p:nvPr/>
            </p:nvPicPr>
            <p:blipFill>
              <a:blip r:embed="rId5"/>
              <a:stretch>
                <a:fillRect/>
              </a:stretch>
            </p:blipFill>
            <p:spPr>
              <a:xfrm>
                <a:off x="1578960" y="1795320"/>
                <a:ext cx="608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529280" y="2023200"/>
              <a:ext cx="773280" cy="16920"/>
            </p14:xfrm>
          </p:contentPart>
        </mc:Choice>
        <mc:Fallback xmlns="">
          <p:pic>
            <p:nvPicPr>
              <p:cNvPr id="4" name="Ink 3"/>
              <p:cNvPicPr/>
              <p:nvPr/>
            </p:nvPicPr>
            <p:blipFill>
              <a:blip r:embed="rId7"/>
              <a:stretch>
                <a:fillRect/>
              </a:stretch>
            </p:blipFill>
            <p:spPr>
              <a:xfrm>
                <a:off x="1513440" y="1959480"/>
                <a:ext cx="804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578600" y="1924560"/>
              <a:ext cx="674640" cy="360"/>
            </p14:xfrm>
          </p:contentPart>
        </mc:Choice>
        <mc:Fallback xmlns="">
          <p:pic>
            <p:nvPicPr>
              <p:cNvPr id="5" name="Ink 4"/>
              <p:cNvPicPr/>
              <p:nvPr/>
            </p:nvPicPr>
            <p:blipFill>
              <a:blip r:embed="rId9"/>
              <a:stretch>
                <a:fillRect/>
              </a:stretch>
            </p:blipFill>
            <p:spPr>
              <a:xfrm>
                <a:off x="1562760" y="1860840"/>
                <a:ext cx="706320" cy="12744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CÁC HÀM SỬ DỤNG NGẮT</a:t>
            </a:r>
          </a:p>
        </p:txBody>
      </p:sp>
      <p:sp>
        <p:nvSpPr>
          <p:cNvPr id="614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6144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4E77CDB-6A92-4C65-BAD4-CC62490C5612}" type="slidenum">
              <a:rPr lang="en-US" altLang="en-US" smtClean="0">
                <a:solidFill>
                  <a:srgbClr val="00B888"/>
                </a:solidFill>
              </a:rPr>
              <a:pPr eaLnBrk="1" hangingPunct="1"/>
              <a:t>55</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Disable_interrupts</a:t>
            </a:r>
            <a:r>
              <a:rPr lang="en-US" dirty="0"/>
              <a:t>(Level) </a:t>
            </a:r>
          </a:p>
          <a:p>
            <a:pPr lvl="1">
              <a:defRPr/>
            </a:pPr>
            <a:r>
              <a:rPr lang="en-US" dirty="0">
                <a:ea typeface="+mn-ea"/>
              </a:rPr>
              <a:t>Level </a:t>
            </a:r>
            <a:r>
              <a:rPr lang="en-US" dirty="0" err="1">
                <a:ea typeface="+mn-ea"/>
              </a:rPr>
              <a:t>giống</a:t>
            </a:r>
            <a:r>
              <a:rPr lang="en-US" dirty="0">
                <a:ea typeface="+mn-ea"/>
              </a:rPr>
              <a:t> </a:t>
            </a:r>
            <a:r>
              <a:rPr lang="en-US" dirty="0" err="1">
                <a:ea typeface="+mn-ea"/>
              </a:rPr>
              <a:t>như</a:t>
            </a:r>
            <a:r>
              <a:rPr lang="en-US" dirty="0">
                <a:ea typeface="+mn-ea"/>
              </a:rPr>
              <a:t> </a:t>
            </a:r>
            <a:r>
              <a:rPr lang="en-US" dirty="0" err="1">
                <a:ea typeface="+mn-ea"/>
              </a:rPr>
              <a:t>trong</a:t>
            </a:r>
            <a:r>
              <a:rPr lang="en-US" dirty="0">
                <a:ea typeface="+mn-ea"/>
              </a:rPr>
              <a:t> </a:t>
            </a:r>
            <a:r>
              <a:rPr lang="en-US" dirty="0" err="1">
                <a:ea typeface="+mn-ea"/>
              </a:rPr>
              <a:t>hàm</a:t>
            </a:r>
            <a:r>
              <a:rPr lang="en-US" dirty="0">
                <a:ea typeface="+mn-ea"/>
              </a:rPr>
              <a:t> </a:t>
            </a:r>
            <a:r>
              <a:rPr lang="en-US" dirty="0" err="1">
                <a:ea typeface="+mn-ea"/>
              </a:rPr>
              <a:t>Enable_interrupts</a:t>
            </a:r>
            <a:r>
              <a:rPr lang="en-US" dirty="0">
                <a:ea typeface="+mn-ea"/>
              </a:rPr>
              <a:t>()</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vô</a:t>
            </a:r>
            <a:r>
              <a:rPr lang="en-US" dirty="0">
                <a:ea typeface="+mn-ea"/>
              </a:rPr>
              <a:t> </a:t>
            </a:r>
            <a:r>
              <a:rPr lang="en-US" dirty="0" err="1">
                <a:ea typeface="+mn-ea"/>
              </a:rPr>
              <a:t>hiệu</a:t>
            </a:r>
            <a:r>
              <a:rPr lang="en-US" dirty="0">
                <a:ea typeface="+mn-ea"/>
              </a:rPr>
              <a:t> 1 </a:t>
            </a:r>
            <a:r>
              <a:rPr lang="en-US" dirty="0" err="1">
                <a:ea typeface="+mn-ea"/>
              </a:rPr>
              <a:t>ngắt</a:t>
            </a:r>
            <a:r>
              <a:rPr lang="en-US" dirty="0">
                <a:ea typeface="+mn-ea"/>
              </a:rPr>
              <a:t> </a:t>
            </a:r>
            <a:r>
              <a:rPr lang="en-US" dirty="0" err="1">
                <a:ea typeface="+mn-ea"/>
              </a:rPr>
              <a:t>bằng</a:t>
            </a:r>
            <a:r>
              <a:rPr lang="en-US" dirty="0">
                <a:ea typeface="+mn-ea"/>
              </a:rPr>
              <a:t> </a:t>
            </a:r>
            <a:r>
              <a:rPr lang="en-US" dirty="0" err="1">
                <a:ea typeface="+mn-ea"/>
              </a:rPr>
              <a:t>cách</a:t>
            </a:r>
            <a:r>
              <a:rPr lang="en-US" dirty="0">
                <a:ea typeface="+mn-ea"/>
              </a:rPr>
              <a:t> set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 0, </a:t>
            </a:r>
          </a:p>
          <a:p>
            <a:pPr lvl="1">
              <a:defRPr/>
            </a:pPr>
            <a:r>
              <a:rPr lang="en-US" dirty="0" err="1">
                <a:ea typeface="+mn-ea"/>
              </a:rPr>
              <a:t>Disable_interrupts</a:t>
            </a:r>
            <a:r>
              <a:rPr lang="en-US" dirty="0">
                <a:ea typeface="+mn-ea"/>
              </a:rPr>
              <a:t>(global) set bit </a:t>
            </a:r>
            <a:r>
              <a:rPr lang="en-US" dirty="0" err="1">
                <a:ea typeface="+mn-ea"/>
              </a:rPr>
              <a:t>cho</a:t>
            </a:r>
            <a:r>
              <a:rPr lang="en-US" dirty="0">
                <a:ea typeface="+mn-ea"/>
              </a:rPr>
              <a:t> </a:t>
            </a:r>
            <a:r>
              <a:rPr lang="en-US" dirty="0" err="1">
                <a:ea typeface="+mn-ea"/>
              </a:rPr>
              <a:t>phép</a:t>
            </a:r>
            <a:r>
              <a:rPr lang="en-US" dirty="0">
                <a:ea typeface="+mn-ea"/>
              </a:rPr>
              <a:t> </a:t>
            </a:r>
            <a:r>
              <a:rPr lang="en-US" dirty="0" err="1">
                <a:ea typeface="+mn-ea"/>
              </a:rPr>
              <a:t>ngắt</a:t>
            </a:r>
            <a:r>
              <a:rPr lang="en-US" dirty="0">
                <a:ea typeface="+mn-ea"/>
              </a:rPr>
              <a:t> </a:t>
            </a:r>
            <a:r>
              <a:rPr lang="en-US" dirty="0" err="1">
                <a:ea typeface="+mn-ea"/>
              </a:rPr>
              <a:t>toàn</a:t>
            </a:r>
            <a:r>
              <a:rPr lang="en-US" dirty="0">
                <a:ea typeface="+mn-ea"/>
              </a:rPr>
              <a:t> </a:t>
            </a:r>
            <a:r>
              <a:rPr lang="en-US" dirty="0" err="1">
                <a:ea typeface="+mn-ea"/>
              </a:rPr>
              <a:t>cục</a:t>
            </a:r>
            <a:r>
              <a:rPr lang="en-US" dirty="0">
                <a:ea typeface="+mn-ea"/>
              </a:rPr>
              <a:t> = 0 (</a:t>
            </a:r>
            <a:r>
              <a:rPr lang="en-US" dirty="0" err="1">
                <a:ea typeface="+mn-ea"/>
              </a:rPr>
              <a:t>cấm</a:t>
            </a:r>
            <a:r>
              <a:rPr lang="en-US" dirty="0">
                <a:ea typeface="+mn-ea"/>
              </a:rPr>
              <a:t> </a:t>
            </a:r>
            <a:r>
              <a:rPr lang="en-US" dirty="0" err="1">
                <a:ea typeface="+mn-ea"/>
              </a:rPr>
              <a:t>tất</a:t>
            </a:r>
            <a:r>
              <a:rPr lang="en-US" dirty="0">
                <a:ea typeface="+mn-ea"/>
              </a:rPr>
              <a:t> </a:t>
            </a:r>
            <a:r>
              <a:rPr lang="en-US" dirty="0" err="1">
                <a:ea typeface="+mn-ea"/>
              </a:rPr>
              <a:t>cả</a:t>
            </a:r>
            <a:r>
              <a:rPr lang="en-US" dirty="0">
                <a:ea typeface="+mn-ea"/>
              </a:rPr>
              <a:t> </a:t>
            </a:r>
            <a:r>
              <a:rPr lang="en-US" dirty="0" err="1">
                <a:ea typeface="+mn-ea"/>
              </a:rPr>
              <a:t>các</a:t>
            </a:r>
            <a:r>
              <a:rPr lang="en-US" dirty="0">
                <a:ea typeface="+mn-ea"/>
              </a:rPr>
              <a:t> </a:t>
            </a:r>
            <a:r>
              <a:rPr lang="en-US" dirty="0" err="1">
                <a:ea typeface="+mn-ea"/>
              </a:rPr>
              <a:t>ngắt</a:t>
            </a:r>
            <a:r>
              <a:rPr lang="en-US" dirty="0">
                <a:ea typeface="+mn-ea"/>
              </a:rPr>
              <a:t>)</a:t>
            </a:r>
          </a:p>
          <a:p>
            <a:pPr lvl="1">
              <a:defRPr/>
            </a:pPr>
            <a:r>
              <a:rPr lang="en-US" b="1" i="1" dirty="0" err="1">
                <a:solidFill>
                  <a:srgbClr val="00B050"/>
                </a:solidFill>
                <a:ea typeface="+mn-ea"/>
              </a:rPr>
              <a:t>Không</a:t>
            </a:r>
            <a:r>
              <a:rPr lang="en-US" b="1" i="1" dirty="0">
                <a:solidFill>
                  <a:srgbClr val="00B050"/>
                </a:solidFill>
                <a:ea typeface="+mn-ea"/>
              </a:rPr>
              <a:t> </a:t>
            </a:r>
            <a:r>
              <a:rPr lang="en-US" b="1" i="1" dirty="0" err="1">
                <a:solidFill>
                  <a:srgbClr val="00B050"/>
                </a:solidFill>
                <a:ea typeface="+mn-ea"/>
              </a:rPr>
              <a:t>dùng</a:t>
            </a:r>
            <a:r>
              <a:rPr lang="en-US" b="1" i="1" dirty="0">
                <a:solidFill>
                  <a:srgbClr val="00B050"/>
                </a:solidFill>
                <a:ea typeface="+mn-ea"/>
              </a:rPr>
              <a:t> </a:t>
            </a:r>
            <a:r>
              <a:rPr lang="en-US" b="1" i="1" dirty="0" err="1">
                <a:solidFill>
                  <a:srgbClr val="00B050"/>
                </a:solidFill>
                <a:ea typeface="+mn-ea"/>
              </a:rPr>
              <a:t>hàm</a:t>
            </a:r>
            <a:r>
              <a:rPr lang="en-US" b="1" i="1" dirty="0">
                <a:solidFill>
                  <a:srgbClr val="00B050"/>
                </a:solidFill>
                <a:ea typeface="+mn-ea"/>
              </a:rPr>
              <a:t> </a:t>
            </a:r>
            <a:r>
              <a:rPr lang="en-US" b="1" i="1" dirty="0" err="1">
                <a:solidFill>
                  <a:srgbClr val="00B050"/>
                </a:solidFill>
                <a:ea typeface="+mn-ea"/>
              </a:rPr>
              <a:t>này</a:t>
            </a:r>
            <a:r>
              <a:rPr lang="en-US" b="1" i="1" dirty="0">
                <a:solidFill>
                  <a:srgbClr val="00B050"/>
                </a:solidFill>
                <a:ea typeface="+mn-ea"/>
              </a:rPr>
              <a:t> </a:t>
            </a:r>
            <a:r>
              <a:rPr lang="en-US" b="1" i="1" dirty="0" err="1">
                <a:solidFill>
                  <a:srgbClr val="00B050"/>
                </a:solidFill>
                <a:ea typeface="+mn-ea"/>
              </a:rPr>
              <a:t>trong</a:t>
            </a:r>
            <a:r>
              <a:rPr lang="en-US" b="1" i="1" dirty="0">
                <a:solidFill>
                  <a:srgbClr val="00B050"/>
                </a:solidFill>
                <a:ea typeface="+mn-ea"/>
              </a:rPr>
              <a:t> </a:t>
            </a:r>
            <a:r>
              <a:rPr lang="en-US" b="1" i="1" dirty="0" err="1">
                <a:solidFill>
                  <a:srgbClr val="00B050"/>
                </a:solidFill>
                <a:ea typeface="+mn-ea"/>
              </a:rPr>
              <a:t>hàm</a:t>
            </a:r>
            <a:r>
              <a:rPr lang="en-US" b="1" i="1" dirty="0">
                <a:solidFill>
                  <a:srgbClr val="00B050"/>
                </a:solidFill>
                <a:ea typeface="+mn-ea"/>
              </a:rPr>
              <a:t> </a:t>
            </a:r>
            <a:r>
              <a:rPr lang="en-US" b="1" i="1" dirty="0" err="1">
                <a:solidFill>
                  <a:srgbClr val="00B050"/>
                </a:solidFill>
                <a:ea typeface="+mn-ea"/>
              </a:rPr>
              <a:t>phục</a:t>
            </a:r>
            <a:r>
              <a:rPr lang="en-US" b="1" i="1" dirty="0">
                <a:solidFill>
                  <a:srgbClr val="00B050"/>
                </a:solidFill>
                <a:ea typeface="+mn-ea"/>
              </a:rPr>
              <a:t> </a:t>
            </a:r>
            <a:r>
              <a:rPr lang="en-US" b="1" i="1" dirty="0" err="1">
                <a:solidFill>
                  <a:srgbClr val="00B050"/>
                </a:solidFill>
                <a:ea typeface="+mn-ea"/>
              </a:rPr>
              <a:t>vụ</a:t>
            </a:r>
            <a:r>
              <a:rPr lang="en-US" b="1" i="1" dirty="0">
                <a:solidFill>
                  <a:srgbClr val="00B050"/>
                </a:solidFill>
                <a:ea typeface="+mn-ea"/>
              </a:rPr>
              <a:t> </a:t>
            </a:r>
            <a:r>
              <a:rPr lang="en-US" b="1" i="1" dirty="0" err="1">
                <a:solidFill>
                  <a:srgbClr val="00B050"/>
                </a:solidFill>
                <a:ea typeface="+mn-ea"/>
              </a:rPr>
              <a:t>ngắt</a:t>
            </a:r>
            <a:r>
              <a:rPr lang="en-US" b="1" i="1" dirty="0">
                <a:solidFill>
                  <a:srgbClr val="00B050"/>
                </a:solidFill>
                <a:ea typeface="+mn-ea"/>
              </a:rPr>
              <a:t> </a:t>
            </a:r>
            <a:r>
              <a:rPr lang="en-US" b="1" i="1" dirty="0" err="1">
                <a:solidFill>
                  <a:srgbClr val="00B050"/>
                </a:solidFill>
                <a:ea typeface="+mn-ea"/>
              </a:rPr>
              <a:t>vì</a:t>
            </a:r>
            <a:r>
              <a:rPr lang="en-US" b="1" i="1" dirty="0">
                <a:solidFill>
                  <a:srgbClr val="00B050"/>
                </a:solidFill>
                <a:ea typeface="+mn-ea"/>
              </a:rPr>
              <a:t> </a:t>
            </a:r>
            <a:r>
              <a:rPr lang="en-US" b="1" i="1" dirty="0" err="1">
                <a:solidFill>
                  <a:srgbClr val="00B050"/>
                </a:solidFill>
                <a:ea typeface="+mn-ea"/>
              </a:rPr>
              <a:t>không</a:t>
            </a:r>
            <a:r>
              <a:rPr lang="en-US" b="1" i="1" dirty="0">
                <a:solidFill>
                  <a:srgbClr val="00B050"/>
                </a:solidFill>
                <a:ea typeface="+mn-ea"/>
              </a:rPr>
              <a:t> </a:t>
            </a:r>
            <a:r>
              <a:rPr lang="en-US" b="1" i="1" dirty="0" err="1">
                <a:solidFill>
                  <a:srgbClr val="00B050"/>
                </a:solidFill>
                <a:ea typeface="+mn-ea"/>
              </a:rPr>
              <a:t>có</a:t>
            </a:r>
            <a:r>
              <a:rPr lang="en-US" b="1" i="1" dirty="0">
                <a:solidFill>
                  <a:srgbClr val="00B050"/>
                </a:solidFill>
                <a:ea typeface="+mn-ea"/>
              </a:rPr>
              <a:t> </a:t>
            </a:r>
            <a:r>
              <a:rPr lang="en-US" b="1" i="1" dirty="0" err="1">
                <a:solidFill>
                  <a:srgbClr val="00B050"/>
                </a:solidFill>
                <a:ea typeface="+mn-ea"/>
              </a:rPr>
              <a:t>tác</a:t>
            </a:r>
            <a:r>
              <a:rPr lang="en-US" b="1" i="1" dirty="0">
                <a:solidFill>
                  <a:srgbClr val="00B050"/>
                </a:solidFill>
                <a:ea typeface="+mn-ea"/>
              </a:rPr>
              <a:t> </a:t>
            </a:r>
            <a:r>
              <a:rPr lang="en-US" b="1" i="1" dirty="0" err="1">
                <a:solidFill>
                  <a:srgbClr val="00B050"/>
                </a:solidFill>
                <a:ea typeface="+mn-ea"/>
              </a:rPr>
              <a:t>dụng</a:t>
            </a:r>
            <a:r>
              <a:rPr lang="en-US" b="1" i="1" dirty="0">
                <a:solidFill>
                  <a:srgbClr val="00B050"/>
                </a:solidFill>
                <a:ea typeface="+mn-ea"/>
              </a:rPr>
              <a:t>, </a:t>
            </a:r>
            <a:r>
              <a:rPr lang="en-US" b="1" i="1" dirty="0" err="1">
                <a:solidFill>
                  <a:srgbClr val="00B050"/>
                </a:solidFill>
                <a:ea typeface="+mn-ea"/>
              </a:rPr>
              <a:t>cờ</a:t>
            </a:r>
            <a:r>
              <a:rPr lang="en-US" b="1" i="1" dirty="0">
                <a:solidFill>
                  <a:srgbClr val="00B050"/>
                </a:solidFill>
                <a:ea typeface="+mn-ea"/>
              </a:rPr>
              <a:t> </a:t>
            </a:r>
            <a:r>
              <a:rPr lang="en-US" b="1" i="1" dirty="0" err="1">
                <a:solidFill>
                  <a:srgbClr val="00B050"/>
                </a:solidFill>
                <a:ea typeface="+mn-ea"/>
              </a:rPr>
              <a:t>ngắt</a:t>
            </a:r>
            <a:r>
              <a:rPr lang="en-US" b="1" i="1" dirty="0">
                <a:solidFill>
                  <a:srgbClr val="00B050"/>
                </a:solidFill>
                <a:ea typeface="+mn-ea"/>
              </a:rPr>
              <a:t> </a:t>
            </a:r>
            <a:r>
              <a:rPr lang="en-US" b="1" i="1" dirty="0" err="1">
                <a:solidFill>
                  <a:srgbClr val="00B050"/>
                </a:solidFill>
                <a:ea typeface="+mn-ea"/>
              </a:rPr>
              <a:t>luôn</a:t>
            </a:r>
            <a:r>
              <a:rPr lang="en-US" b="1" i="1" dirty="0">
                <a:solidFill>
                  <a:srgbClr val="00B050"/>
                </a:solidFill>
                <a:ea typeface="+mn-ea"/>
              </a:rPr>
              <a:t> </a:t>
            </a:r>
            <a:r>
              <a:rPr lang="en-US" b="1" i="1" dirty="0" err="1">
                <a:solidFill>
                  <a:srgbClr val="00B050"/>
                </a:solidFill>
                <a:ea typeface="+mn-ea"/>
              </a:rPr>
              <a:t>bị</a:t>
            </a:r>
            <a:r>
              <a:rPr lang="en-US" b="1" i="1" dirty="0">
                <a:solidFill>
                  <a:srgbClr val="00B050"/>
                </a:solidFill>
                <a:ea typeface="+mn-ea"/>
              </a:rPr>
              <a:t> </a:t>
            </a:r>
            <a:r>
              <a:rPr lang="en-US" b="1" i="1" dirty="0" err="1">
                <a:solidFill>
                  <a:srgbClr val="00B050"/>
                </a:solidFill>
                <a:ea typeface="+mn-ea"/>
              </a:rPr>
              <a:t>xoá</a:t>
            </a:r>
            <a:r>
              <a:rPr lang="en-US" b="1" i="1" dirty="0">
                <a:solidFill>
                  <a:srgbClr val="00B050"/>
                </a:solidFill>
                <a:ea typeface="+mn-ea"/>
              </a:rPr>
              <a:t> </a:t>
            </a:r>
            <a:r>
              <a:rPr lang="en-US" b="1" i="1" dirty="0" err="1">
                <a:solidFill>
                  <a:srgbClr val="00B050"/>
                </a:solidFill>
                <a:ea typeface="+mn-ea"/>
              </a:rPr>
              <a:t>tự</a:t>
            </a:r>
            <a:r>
              <a:rPr lang="en-US" b="1" i="1" dirty="0">
                <a:solidFill>
                  <a:srgbClr val="00B050"/>
                </a:solidFill>
                <a:ea typeface="+mn-ea"/>
              </a:rPr>
              <a:t> </a:t>
            </a:r>
            <a:r>
              <a:rPr lang="en-US" b="1" i="1" dirty="0" err="1">
                <a:solidFill>
                  <a:srgbClr val="00B050"/>
                </a:solidFill>
                <a:ea typeface="+mn-ea"/>
              </a:rPr>
              <a:t>động</a:t>
            </a:r>
            <a:r>
              <a:rPr lang="en-US" b="1" i="1" dirty="0">
                <a:ea typeface="+mn-ea"/>
              </a:rPr>
              <a:t>.</a:t>
            </a:r>
          </a:p>
          <a:p>
            <a:pPr>
              <a:defRPr/>
            </a:pPr>
            <a:r>
              <a:rPr lang="en-US"/>
              <a:t>Clear_interrupt(Level</a:t>
            </a:r>
            <a:r>
              <a:rPr lang="en-US" dirty="0"/>
              <a:t>)</a:t>
            </a:r>
          </a:p>
          <a:p>
            <a:pPr lvl="1">
              <a:defRPr/>
            </a:pPr>
            <a:r>
              <a:rPr lang="en-US" dirty="0">
                <a:ea typeface="+mn-ea"/>
              </a:rPr>
              <a:t>Level </a:t>
            </a:r>
            <a:r>
              <a:rPr lang="en-US" dirty="0" err="1">
                <a:ea typeface="+mn-ea"/>
              </a:rPr>
              <a:t>không</a:t>
            </a:r>
            <a:r>
              <a:rPr lang="en-US" dirty="0">
                <a:ea typeface="+mn-ea"/>
              </a:rPr>
              <a:t> </a:t>
            </a:r>
            <a:r>
              <a:rPr lang="en-US" dirty="0" err="1">
                <a:ea typeface="+mn-ea"/>
              </a:rPr>
              <a:t>có</a:t>
            </a:r>
            <a:r>
              <a:rPr lang="en-US" dirty="0">
                <a:ea typeface="+mn-ea"/>
              </a:rPr>
              <a:t> GLOBAL</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xoá</a:t>
            </a:r>
            <a:r>
              <a:rPr lang="en-US" dirty="0">
                <a:ea typeface="+mn-ea"/>
              </a:rPr>
              <a:t> </a:t>
            </a:r>
            <a:r>
              <a:rPr lang="en-US" dirty="0" err="1">
                <a:ea typeface="+mn-ea"/>
              </a:rPr>
              <a:t>cờ</a:t>
            </a:r>
            <a:r>
              <a:rPr lang="en-US" dirty="0">
                <a:ea typeface="+mn-ea"/>
              </a:rPr>
              <a:t> </a:t>
            </a:r>
            <a:r>
              <a:rPr lang="en-US" dirty="0" err="1">
                <a:ea typeface="+mn-ea"/>
              </a:rPr>
              <a:t>ngắt</a:t>
            </a:r>
            <a:r>
              <a:rPr lang="en-US" dirty="0">
                <a:ea typeface="+mn-ea"/>
              </a:rPr>
              <a:t> </a:t>
            </a:r>
            <a:r>
              <a:rPr lang="en-US" dirty="0" err="1">
                <a:ea typeface="+mn-ea"/>
              </a:rPr>
              <a:t>của</a:t>
            </a:r>
            <a:r>
              <a:rPr lang="en-US" dirty="0">
                <a:ea typeface="+mn-ea"/>
              </a:rPr>
              <a:t> </a:t>
            </a:r>
            <a:r>
              <a:rPr lang="en-US" dirty="0" err="1">
                <a:ea typeface="+mn-ea"/>
              </a:rPr>
              <a:t>ngắt</a:t>
            </a:r>
            <a:r>
              <a:rPr lang="en-US" dirty="0">
                <a:ea typeface="+mn-ea"/>
              </a:rPr>
              <a:t> </a:t>
            </a:r>
            <a:r>
              <a:rPr lang="en-US" dirty="0" err="1">
                <a:ea typeface="+mn-ea"/>
              </a:rPr>
              <a:t>được</a:t>
            </a:r>
            <a:r>
              <a:rPr lang="en-US" dirty="0">
                <a:ea typeface="+mn-ea"/>
              </a:rPr>
              <a:t> </a:t>
            </a:r>
            <a:r>
              <a:rPr lang="en-US" dirty="0" err="1">
                <a:ea typeface="+mn-ea"/>
              </a:rPr>
              <a:t>chỉ</a:t>
            </a:r>
            <a:r>
              <a:rPr lang="en-US" dirty="0">
                <a:ea typeface="+mn-ea"/>
              </a:rPr>
              <a:t> </a:t>
            </a:r>
            <a:r>
              <a:rPr lang="en-US" dirty="0" err="1">
                <a:ea typeface="+mn-ea"/>
              </a:rPr>
              <a:t>định</a:t>
            </a:r>
            <a:r>
              <a:rPr lang="en-US" dirty="0">
                <a:ea typeface="+mn-ea"/>
              </a:rPr>
              <a:t> </a:t>
            </a:r>
            <a:r>
              <a:rPr lang="en-US" dirty="0" err="1">
                <a:ea typeface="+mn-ea"/>
              </a:rPr>
              <a:t>bởi</a:t>
            </a:r>
            <a:r>
              <a:rPr lang="en-US" dirty="0">
                <a:ea typeface="+mn-ea"/>
              </a:rPr>
              <a:t> Level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a:t>CÁC HÀM SỬ DỤNG NGẮT</a:t>
            </a:r>
          </a:p>
        </p:txBody>
      </p:sp>
      <p:sp>
        <p:nvSpPr>
          <p:cNvPr id="6246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624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9691F9FA-FFAC-4D16-B9FB-7440F76FC173}" type="slidenum">
              <a:rPr lang="en-US" altLang="en-US" smtClean="0">
                <a:solidFill>
                  <a:srgbClr val="00B888"/>
                </a:solidFill>
              </a:rPr>
              <a:pPr eaLnBrk="1" hangingPunct="1"/>
              <a:t>56</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Ext_int_edge</a:t>
            </a:r>
            <a:r>
              <a:rPr lang="en-US" dirty="0"/>
              <a:t>(Source, Edge)</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b="1" u="sng" dirty="0" err="1">
                <a:solidFill>
                  <a:srgbClr val="0070C0"/>
                </a:solidFill>
                <a:ea typeface="+mn-ea"/>
              </a:rPr>
              <a:t>nguồn</a:t>
            </a:r>
            <a:r>
              <a:rPr lang="en-US" b="1" u="sng" dirty="0">
                <a:solidFill>
                  <a:srgbClr val="0070C0"/>
                </a:solidFill>
                <a:ea typeface="+mn-ea"/>
              </a:rPr>
              <a:t> </a:t>
            </a:r>
            <a:r>
              <a:rPr lang="en-US" b="1" u="sng" dirty="0" err="1">
                <a:solidFill>
                  <a:srgbClr val="0070C0"/>
                </a:solidFill>
                <a:ea typeface="+mn-ea"/>
              </a:rPr>
              <a:t>ngắt</a:t>
            </a:r>
            <a:r>
              <a:rPr lang="en-US" b="1" u="sng" dirty="0">
                <a:solidFill>
                  <a:srgbClr val="0070C0"/>
                </a:solidFill>
                <a:ea typeface="+mn-ea"/>
              </a:rPr>
              <a:t> </a:t>
            </a:r>
            <a:r>
              <a:rPr lang="en-US" b="1" u="sng" dirty="0" err="1">
                <a:solidFill>
                  <a:srgbClr val="0070C0"/>
                </a:solidFill>
                <a:ea typeface="+mn-ea"/>
              </a:rPr>
              <a:t>ngoài</a:t>
            </a:r>
            <a:r>
              <a:rPr lang="en-US" b="1" u="sng" dirty="0">
                <a:solidFill>
                  <a:srgbClr val="0070C0"/>
                </a:solidFill>
                <a:ea typeface="+mn-ea"/>
              </a:rPr>
              <a:t> </a:t>
            </a:r>
            <a:r>
              <a:rPr lang="en-US" b="1" u="sng" dirty="0" err="1">
                <a:solidFill>
                  <a:srgbClr val="0070C0"/>
                </a:solidFill>
                <a:ea typeface="+mn-ea"/>
              </a:rPr>
              <a:t>EXTx</a:t>
            </a:r>
            <a:r>
              <a:rPr lang="en-US" b="1" u="sng" dirty="0">
                <a:solidFill>
                  <a:srgbClr val="0070C0"/>
                </a:solidFill>
                <a:ea typeface="+mn-ea"/>
              </a:rPr>
              <a:t> </a:t>
            </a:r>
            <a:r>
              <a:rPr lang="en-US" dirty="0" err="1">
                <a:ea typeface="+mn-ea"/>
              </a:rPr>
              <a:t>là</a:t>
            </a:r>
            <a:r>
              <a:rPr lang="en-US" dirty="0">
                <a:ea typeface="+mn-ea"/>
              </a:rPr>
              <a:t> </a:t>
            </a:r>
            <a:r>
              <a:rPr lang="en-US" dirty="0" err="1">
                <a:ea typeface="+mn-ea"/>
              </a:rPr>
              <a:t>cạnh</a:t>
            </a:r>
            <a:r>
              <a:rPr lang="en-US" dirty="0">
                <a:ea typeface="+mn-ea"/>
              </a:rPr>
              <a:t> </a:t>
            </a:r>
            <a:r>
              <a:rPr lang="en-US" dirty="0" err="1">
                <a:ea typeface="+mn-ea"/>
              </a:rPr>
              <a:t>lên</a:t>
            </a:r>
            <a:r>
              <a:rPr lang="en-US" dirty="0">
                <a:ea typeface="+mn-ea"/>
              </a:rPr>
              <a:t> hay </a:t>
            </a:r>
            <a:r>
              <a:rPr lang="en-US" dirty="0" err="1">
                <a:ea typeface="+mn-ea"/>
              </a:rPr>
              <a:t>xuống</a:t>
            </a:r>
            <a:r>
              <a:rPr lang="en-US" dirty="0">
                <a:ea typeface="+mn-ea"/>
              </a:rPr>
              <a:t>.</a:t>
            </a:r>
          </a:p>
          <a:p>
            <a:pPr lvl="1">
              <a:defRPr/>
            </a:pPr>
            <a:r>
              <a:rPr lang="en-US" i="1" dirty="0">
                <a:ea typeface="+mn-ea"/>
              </a:rPr>
              <a:t>Source</a:t>
            </a:r>
            <a:r>
              <a:rPr lang="en-US" dirty="0">
                <a:ea typeface="+mn-ea"/>
              </a:rPr>
              <a:t>: </a:t>
            </a:r>
            <a:r>
              <a:rPr lang="en-US" dirty="0" err="1">
                <a:ea typeface="+mn-ea"/>
              </a:rPr>
              <a:t>Nguồn</a:t>
            </a:r>
            <a:r>
              <a:rPr lang="en-US" dirty="0">
                <a:ea typeface="+mn-ea"/>
              </a:rPr>
              <a:t> </a:t>
            </a:r>
            <a:r>
              <a:rPr lang="en-US" dirty="0" err="1">
                <a:ea typeface="+mn-ea"/>
              </a:rPr>
              <a:t>ngắt</a:t>
            </a:r>
            <a:r>
              <a:rPr lang="en-US" dirty="0">
                <a:ea typeface="+mn-ea"/>
              </a:rPr>
              <a:t>, </a:t>
            </a:r>
            <a:r>
              <a:rPr lang="en-US" dirty="0" err="1">
                <a:ea typeface="+mn-ea"/>
              </a:rPr>
              <a:t>trên</a:t>
            </a:r>
            <a:r>
              <a:rPr lang="en-US" dirty="0">
                <a:ea typeface="+mn-ea"/>
              </a:rPr>
              <a:t> PIC18 </a:t>
            </a:r>
            <a:r>
              <a:rPr lang="en-US" dirty="0" err="1">
                <a:ea typeface="+mn-ea"/>
              </a:rPr>
              <a:t>có</a:t>
            </a:r>
            <a:r>
              <a:rPr lang="en-US" dirty="0">
                <a:ea typeface="+mn-ea"/>
              </a:rPr>
              <a:t> 3 </a:t>
            </a:r>
            <a:r>
              <a:rPr lang="en-US" dirty="0" err="1">
                <a:ea typeface="+mn-ea"/>
              </a:rPr>
              <a:t>nguồn</a:t>
            </a:r>
            <a:r>
              <a:rPr lang="en-US" dirty="0">
                <a:ea typeface="+mn-ea"/>
              </a:rPr>
              <a:t> </a:t>
            </a:r>
            <a:r>
              <a:rPr lang="en-US" dirty="0" err="1">
                <a:ea typeface="+mn-ea"/>
              </a:rPr>
              <a:t>ngắt</a:t>
            </a:r>
            <a:r>
              <a:rPr lang="en-US" dirty="0">
                <a:ea typeface="+mn-ea"/>
              </a:rPr>
              <a:t> </a:t>
            </a:r>
            <a:r>
              <a:rPr lang="en-US" dirty="0" err="1">
                <a:ea typeface="+mn-ea"/>
              </a:rPr>
              <a:t>trên</a:t>
            </a:r>
            <a:r>
              <a:rPr lang="en-US" dirty="0">
                <a:ea typeface="+mn-ea"/>
              </a:rPr>
              <a:t> 3 </a:t>
            </a:r>
            <a:r>
              <a:rPr lang="en-US" dirty="0" err="1">
                <a:ea typeface="+mn-ea"/>
              </a:rPr>
              <a:t>chân</a:t>
            </a:r>
            <a:r>
              <a:rPr lang="en-US" dirty="0">
                <a:ea typeface="+mn-ea"/>
              </a:rPr>
              <a:t> EXT0, EXT1, EXT2 </a:t>
            </a:r>
            <a:r>
              <a:rPr lang="en-US" dirty="0" err="1">
                <a:ea typeface="+mn-ea"/>
              </a:rPr>
              <a:t>ứng</a:t>
            </a:r>
            <a:r>
              <a:rPr lang="en-US" dirty="0">
                <a:ea typeface="+mn-ea"/>
              </a:rPr>
              <a:t> </a:t>
            </a:r>
            <a:r>
              <a:rPr lang="en-US" dirty="0" err="1">
                <a:ea typeface="+mn-ea"/>
              </a:rPr>
              <a:t>với</a:t>
            </a:r>
            <a:r>
              <a:rPr lang="en-US" dirty="0">
                <a:ea typeface="+mn-ea"/>
              </a:rPr>
              <a:t> source = 0, 1, 2. </a:t>
            </a:r>
            <a:r>
              <a:rPr lang="en-US" dirty="0" err="1">
                <a:ea typeface="+mn-ea"/>
              </a:rPr>
              <a:t>Các</a:t>
            </a:r>
            <a:r>
              <a:rPr lang="en-US" dirty="0">
                <a:ea typeface="+mn-ea"/>
              </a:rPr>
              <a:t> PIC </a:t>
            </a:r>
            <a:r>
              <a:rPr lang="en-US" dirty="0" err="1">
                <a:ea typeface="+mn-ea"/>
              </a:rPr>
              <a:t>khác</a:t>
            </a:r>
            <a:r>
              <a:rPr lang="en-US" dirty="0">
                <a:ea typeface="+mn-ea"/>
              </a:rPr>
              <a:t> </a:t>
            </a:r>
            <a:r>
              <a:rPr lang="en-US" dirty="0" err="1">
                <a:ea typeface="+mn-ea"/>
              </a:rPr>
              <a:t>chỉ</a:t>
            </a:r>
            <a:r>
              <a:rPr lang="en-US" dirty="0">
                <a:ea typeface="+mn-ea"/>
              </a:rPr>
              <a:t> </a:t>
            </a:r>
            <a:r>
              <a:rPr lang="en-US" dirty="0" err="1">
                <a:ea typeface="+mn-ea"/>
              </a:rPr>
              <a:t>có</a:t>
            </a:r>
            <a:r>
              <a:rPr lang="en-US" dirty="0">
                <a:ea typeface="+mn-ea"/>
              </a:rPr>
              <a:t> 1 </a:t>
            </a:r>
            <a:r>
              <a:rPr lang="en-US" dirty="0" err="1">
                <a:ea typeface="+mn-ea"/>
              </a:rPr>
              <a:t>nguồn</a:t>
            </a:r>
            <a:r>
              <a:rPr lang="en-US" dirty="0">
                <a:ea typeface="+mn-ea"/>
              </a:rPr>
              <a:t> </a:t>
            </a:r>
            <a:r>
              <a:rPr lang="en-US" dirty="0" err="1">
                <a:ea typeface="+mn-ea"/>
              </a:rPr>
              <a:t>ngắt</a:t>
            </a:r>
            <a:r>
              <a:rPr lang="en-US" dirty="0">
                <a:ea typeface="+mn-ea"/>
              </a:rPr>
              <a:t> EXT </a:t>
            </a:r>
            <a:r>
              <a:rPr lang="en-US" dirty="0" err="1">
                <a:ea typeface="+mn-ea"/>
              </a:rPr>
              <a:t>nên</a:t>
            </a:r>
            <a:r>
              <a:rPr lang="en-US" dirty="0">
                <a:ea typeface="+mn-ea"/>
              </a:rPr>
              <a:t> source = 0.</a:t>
            </a:r>
          </a:p>
          <a:p>
            <a:pPr lvl="1">
              <a:defRPr/>
            </a:pPr>
            <a:r>
              <a:rPr lang="en-US" i="1" dirty="0">
                <a:ea typeface="+mn-ea"/>
              </a:rPr>
              <a:t>Edge</a:t>
            </a:r>
            <a:r>
              <a:rPr lang="en-US" dirty="0">
                <a:ea typeface="+mn-ea"/>
              </a:rPr>
              <a:t>: </a:t>
            </a:r>
            <a:r>
              <a:rPr lang="en-US" dirty="0" err="1">
                <a:ea typeface="+mn-ea"/>
              </a:rPr>
              <a:t>Chọn</a:t>
            </a:r>
            <a:r>
              <a:rPr lang="en-US" dirty="0">
                <a:ea typeface="+mn-ea"/>
              </a:rPr>
              <a:t> </a:t>
            </a:r>
            <a:r>
              <a:rPr lang="en-US" dirty="0" err="1">
                <a:ea typeface="+mn-ea"/>
              </a:rPr>
              <a:t>cạnh</a:t>
            </a:r>
            <a:r>
              <a:rPr lang="en-US" dirty="0">
                <a:ea typeface="+mn-ea"/>
              </a:rPr>
              <a:t> </a:t>
            </a:r>
            <a:r>
              <a:rPr lang="en-US" dirty="0" err="1">
                <a:ea typeface="+mn-ea"/>
              </a:rPr>
              <a:t>kích</a:t>
            </a:r>
            <a:r>
              <a:rPr lang="en-US" dirty="0">
                <a:ea typeface="+mn-ea"/>
              </a:rPr>
              <a:t> </a:t>
            </a:r>
            <a:r>
              <a:rPr lang="en-US" dirty="0" err="1">
                <a:ea typeface="+mn-ea"/>
              </a:rPr>
              <a:t>ngắt</a:t>
            </a:r>
            <a:r>
              <a:rPr lang="en-US" dirty="0">
                <a:ea typeface="+mn-ea"/>
              </a:rPr>
              <a:t>, Edge = L­_TO_H </a:t>
            </a:r>
            <a:r>
              <a:rPr lang="en-US" dirty="0" err="1">
                <a:ea typeface="+mn-ea"/>
              </a:rPr>
              <a:t>nếu</a:t>
            </a:r>
            <a:r>
              <a:rPr lang="en-US" dirty="0">
                <a:ea typeface="+mn-ea"/>
              </a:rPr>
              <a:t> </a:t>
            </a:r>
            <a:r>
              <a:rPr lang="en-US" dirty="0" err="1">
                <a:ea typeface="+mn-ea"/>
              </a:rPr>
              <a:t>chọn</a:t>
            </a:r>
            <a:r>
              <a:rPr lang="en-US" dirty="0">
                <a:ea typeface="+mn-ea"/>
              </a:rPr>
              <a:t> </a:t>
            </a:r>
            <a:r>
              <a:rPr lang="en-US" dirty="0" err="1">
                <a:ea typeface="+mn-ea"/>
              </a:rPr>
              <a:t>cạnh</a:t>
            </a:r>
            <a:r>
              <a:rPr lang="en-US" dirty="0">
                <a:ea typeface="+mn-ea"/>
              </a:rPr>
              <a:t> </a:t>
            </a:r>
            <a:r>
              <a:rPr lang="en-US" dirty="0" err="1">
                <a:ea typeface="+mn-ea"/>
              </a:rPr>
              <a:t>lên</a:t>
            </a:r>
            <a:r>
              <a:rPr lang="en-US" dirty="0">
                <a:ea typeface="+mn-ea"/>
              </a:rPr>
              <a:t> hay H_TO_L </a:t>
            </a:r>
            <a:r>
              <a:rPr lang="en-US" dirty="0" err="1">
                <a:ea typeface="+mn-ea"/>
              </a:rPr>
              <a:t>nếu</a:t>
            </a:r>
            <a:r>
              <a:rPr lang="en-US" dirty="0">
                <a:ea typeface="+mn-ea"/>
              </a:rPr>
              <a:t> </a:t>
            </a:r>
            <a:r>
              <a:rPr lang="en-US" dirty="0" err="1">
                <a:ea typeface="+mn-ea"/>
              </a:rPr>
              <a:t>chọn</a:t>
            </a:r>
            <a:r>
              <a:rPr lang="en-US" dirty="0">
                <a:ea typeface="+mn-ea"/>
              </a:rPr>
              <a:t> </a:t>
            </a:r>
            <a:r>
              <a:rPr lang="en-US" dirty="0" err="1">
                <a:ea typeface="+mn-ea"/>
              </a:rPr>
              <a:t>cạnh</a:t>
            </a:r>
            <a:r>
              <a:rPr lang="en-US" dirty="0">
                <a:ea typeface="+mn-ea"/>
              </a:rPr>
              <a:t> </a:t>
            </a:r>
            <a:r>
              <a:rPr lang="en-US" dirty="0" err="1">
                <a:ea typeface="+mn-ea"/>
              </a:rPr>
              <a:t>xuống</a:t>
            </a:r>
            <a:r>
              <a:rPr lang="en-US" dirty="0">
                <a:ea typeface="+mn-ea"/>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CÁC HÀM SỬ DỤNG NGẮT</a:t>
            </a:r>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57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83002455"/>
              </p:ext>
            </p:extLst>
          </p:nvPr>
        </p:nvGraphicFramePr>
        <p:xfrm>
          <a:off x="152400" y="1295400"/>
          <a:ext cx="8839200" cy="5577840"/>
        </p:xfrm>
        <a:graphic>
          <a:graphicData uri="http://schemas.openxmlformats.org/drawingml/2006/table">
            <a:tbl>
              <a:tblPr firstRow="1" bandRow="1">
                <a:tableStyleId>{5940675A-B579-460E-94D1-54222C63F5DA}</a:tableStyleId>
              </a:tblPr>
              <a:tblGrid>
                <a:gridCol w="48768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r>
                        <a:rPr lang="en-US" sz="1800"/>
                        <a:t>//Ngắt 1s trên</a:t>
                      </a:r>
                      <a:r>
                        <a:rPr lang="en-US" sz="1800" baseline="0"/>
                        <a:t> Timer0</a:t>
                      </a:r>
                      <a:br>
                        <a:rPr lang="en-US" sz="1800"/>
                      </a:br>
                      <a:r>
                        <a:rPr lang="en-US" sz="1800"/>
                        <a:t>#include &lt;16F877A.h&gt;</a:t>
                      </a:r>
                      <a:br>
                        <a:rPr lang="en-US" sz="1800"/>
                      </a:br>
                      <a:r>
                        <a:rPr lang="en-US" sz="1800"/>
                        <a:t>#fuses NOWDT,PUT,XT,NOPROTECT</a:t>
                      </a:r>
                      <a:br>
                        <a:rPr lang="en-US" sz="1800"/>
                      </a:br>
                      <a:r>
                        <a:rPr lang="en-US" sz="1800"/>
                        <a:t>#use delay(clock=4000000)</a:t>
                      </a:r>
                      <a:br>
                        <a:rPr lang="en-US" sz="1800"/>
                      </a:br>
                      <a:r>
                        <a:rPr lang="en-US" sz="1800"/>
                        <a:t>#use fast_io(c)</a:t>
                      </a:r>
                      <a:br>
                        <a:rPr lang="en-US" sz="1800"/>
                      </a:br>
                      <a:r>
                        <a:rPr lang="en-US" sz="1800"/>
                        <a:t>#byte portc=0x07</a:t>
                      </a:r>
                      <a:br>
                        <a:rPr lang="en-US" sz="1800"/>
                      </a:br>
                      <a:r>
                        <a:rPr lang="en-US" sz="1800"/>
                        <a:t>int16 count;</a:t>
                      </a:r>
                      <a:br>
                        <a:rPr lang="en-US" sz="1800"/>
                      </a:br>
                      <a:r>
                        <a:rPr lang="en-US" sz="1800"/>
                        <a:t>int8 a;</a:t>
                      </a:r>
                      <a:br>
                        <a:rPr lang="en-US" sz="1800"/>
                      </a:br>
                      <a:r>
                        <a:rPr lang="en-US" sz="1800" b="1" i="1">
                          <a:solidFill>
                            <a:srgbClr val="00B050"/>
                          </a:solidFill>
                        </a:rPr>
                        <a:t>#int_timer0 //Chuong trinh ngat TMR0</a:t>
                      </a:r>
                      <a:br>
                        <a:rPr lang="en-US" sz="1800" b="1" i="1">
                          <a:solidFill>
                            <a:srgbClr val="00B050"/>
                          </a:solidFill>
                        </a:rPr>
                      </a:br>
                      <a:r>
                        <a:rPr lang="en-US" sz="1800" b="1" i="1">
                          <a:solidFill>
                            <a:srgbClr val="00B050"/>
                          </a:solidFill>
                        </a:rPr>
                        <a:t>void timer0()</a:t>
                      </a:r>
                      <a:br>
                        <a:rPr lang="en-US" sz="1800" b="1" i="1">
                          <a:solidFill>
                            <a:srgbClr val="00B050"/>
                          </a:solidFill>
                        </a:rPr>
                      </a:br>
                      <a:r>
                        <a:rPr lang="en-US" sz="1800" b="1" i="1">
                          <a:solidFill>
                            <a:srgbClr val="00B050"/>
                          </a:solidFill>
                        </a:rPr>
                        <a:t>{set_timer0(56); // T = 2*(256 - 56)*1us = 400us (nếu dùng thạch anh 20M thi thay 1us thành 0,2us)</a:t>
                      </a:r>
                      <a:br>
                        <a:rPr lang="en-US" sz="1800" b="1" i="1">
                          <a:solidFill>
                            <a:srgbClr val="00B050"/>
                          </a:solidFill>
                        </a:rPr>
                      </a:br>
                      <a:r>
                        <a:rPr lang="en-US" sz="1800" b="1" i="1">
                          <a:solidFill>
                            <a:srgbClr val="00B050"/>
                          </a:solidFill>
                        </a:rPr>
                        <a:t>++count;</a:t>
                      </a:r>
                      <a:br>
                        <a:rPr lang="en-US" sz="1800" b="1" i="1">
                          <a:solidFill>
                            <a:srgbClr val="00B050"/>
                          </a:solidFill>
                        </a:rPr>
                      </a:br>
                      <a:r>
                        <a:rPr lang="en-US" sz="1800" b="1" i="1">
                          <a:solidFill>
                            <a:srgbClr val="00B050"/>
                          </a:solidFill>
                        </a:rPr>
                        <a:t>if(count == 2500) // 2500*400us = 1000000us = 1s</a:t>
                      </a:r>
                      <a:br>
                        <a:rPr lang="en-US" sz="1800" b="1" i="1">
                          <a:solidFill>
                            <a:srgbClr val="00B050"/>
                          </a:solidFill>
                        </a:rPr>
                      </a:br>
                      <a:r>
                        <a:rPr lang="en-US" sz="1800" b="1" i="1">
                          <a:solidFill>
                            <a:srgbClr val="00B050"/>
                          </a:solidFill>
                        </a:rPr>
                        <a:t>{count=0;</a:t>
                      </a:r>
                      <a:br>
                        <a:rPr lang="en-US" sz="1800" b="1" i="1">
                          <a:solidFill>
                            <a:srgbClr val="00B050"/>
                          </a:solidFill>
                        </a:rPr>
                      </a:br>
                      <a:r>
                        <a:rPr lang="en-US" sz="1800" b="1" i="1">
                          <a:solidFill>
                            <a:srgbClr val="00B050"/>
                          </a:solidFill>
                        </a:rPr>
                        <a:t>rotate_left(&amp;a,1);</a:t>
                      </a:r>
                      <a:br>
                        <a:rPr lang="en-US" sz="1800" b="1" i="1">
                          <a:solidFill>
                            <a:srgbClr val="00B050"/>
                          </a:solidFill>
                        </a:rPr>
                      </a:br>
                      <a:r>
                        <a:rPr lang="en-US" sz="1800" b="1" i="1">
                          <a:solidFill>
                            <a:srgbClr val="00B050"/>
                          </a:solidFill>
                        </a:rPr>
                        <a:t>}</a:t>
                      </a:r>
                    </a:p>
                    <a:p>
                      <a:r>
                        <a:rPr lang="en-US" sz="1800" b="1" i="1">
                          <a:solidFill>
                            <a:srgbClr val="00B050"/>
                          </a:solidFill>
                        </a:rPr>
                        <a:t>}</a:t>
                      </a:r>
                      <a:endParaRPr lang="en-US" b="1" i="1">
                        <a:solidFill>
                          <a:srgbClr val="00B050"/>
                        </a:solidFill>
                      </a:endParaRPr>
                    </a:p>
                  </a:txBody>
                  <a:tcPr/>
                </a:tc>
                <a:tc>
                  <a:txBody>
                    <a:bodyPr/>
                    <a:lstStyle/>
                    <a:p>
                      <a:r>
                        <a:rPr lang="en-US" sz="1800"/>
                        <a:t>//Chuong trinh dich led</a:t>
                      </a:r>
                      <a:br>
                        <a:rPr lang="en-US" sz="1800"/>
                      </a:br>
                      <a:r>
                        <a:rPr lang="en-US" sz="1800"/>
                        <a:t>void main()</a:t>
                      </a:r>
                      <a:br>
                        <a:rPr lang="en-US" sz="1800"/>
                      </a:br>
                      <a:r>
                        <a:rPr lang="en-US" sz="1800"/>
                        <a:t>{ set_tris_c(0);</a:t>
                      </a:r>
                      <a:br>
                        <a:rPr lang="en-US" sz="1800"/>
                      </a:br>
                      <a:r>
                        <a:rPr lang="en-US" sz="1800"/>
                        <a:t>enable_interrupts(int_timer0);</a:t>
                      </a:r>
                      <a:br>
                        <a:rPr lang="en-US" sz="1800"/>
                      </a:br>
                      <a:r>
                        <a:rPr lang="en-US" sz="1800"/>
                        <a:t>setup_timer_0(RTCC_INTERNAL|RTCC_DIV_2);</a:t>
                      </a:r>
                      <a:br>
                        <a:rPr lang="en-US" sz="1800"/>
                      </a:br>
                      <a:r>
                        <a:rPr lang="en-US" sz="1800"/>
                        <a:t>enable_interrupts(global);</a:t>
                      </a:r>
                      <a:br>
                        <a:rPr lang="en-US" sz="1800"/>
                      </a:br>
                      <a:r>
                        <a:rPr lang="en-US" sz="1800" b="1" i="1">
                          <a:solidFill>
                            <a:srgbClr val="00B050"/>
                          </a:solidFill>
                        </a:rPr>
                        <a:t>set_timer0(56); </a:t>
                      </a:r>
                      <a:br>
                        <a:rPr lang="en-US" sz="1800"/>
                      </a:br>
                      <a:r>
                        <a:rPr lang="en-US" sz="1800"/>
                        <a:t>a = 0x01; </a:t>
                      </a:r>
                      <a:br>
                        <a:rPr lang="en-US" sz="1800"/>
                      </a:br>
                      <a:r>
                        <a:rPr lang="en-US" sz="1800"/>
                        <a:t>while(true)</a:t>
                      </a:r>
                      <a:br>
                        <a:rPr lang="en-US" sz="1800"/>
                      </a:br>
                      <a:r>
                        <a:rPr lang="en-US" sz="1800"/>
                        <a:t>{</a:t>
                      </a:r>
                      <a:br>
                        <a:rPr lang="en-US" sz="1800"/>
                      </a:br>
                      <a:r>
                        <a:rPr lang="en-US" sz="1800"/>
                        <a:t>portc = a;</a:t>
                      </a:r>
                      <a:br>
                        <a:rPr lang="en-US" sz="1800"/>
                      </a:br>
                      <a:r>
                        <a:rPr lang="en-US" sz="1800"/>
                        <a:t>}</a:t>
                      </a:r>
                      <a:br>
                        <a:rPr lang="en-US" sz="1800"/>
                      </a:br>
                      <a:r>
                        <a:rPr lang="en-US" sz="1800"/>
                        <a:t>}</a:t>
                      </a:r>
                      <a:endParaRPr lang="en-US"/>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710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Ngắt RB4-RB7</a:t>
            </a:r>
          </a:p>
        </p:txBody>
      </p:sp>
      <p:sp>
        <p:nvSpPr>
          <p:cNvPr id="3" name="Content Placeholder 2"/>
          <p:cNvSpPr>
            <a:spLocks noGrp="1"/>
          </p:cNvSpPr>
          <p:nvPr>
            <p:ph idx="1"/>
          </p:nvPr>
        </p:nvSpPr>
        <p:spPr>
          <a:xfrm>
            <a:off x="747346" y="1219200"/>
            <a:ext cx="8001000" cy="5562600"/>
          </a:xfrm>
        </p:spPr>
        <p:txBody>
          <a:bodyPr/>
          <a:lstStyle/>
          <a:p>
            <a:pPr>
              <a:buFont typeface="+mj-lt"/>
              <a:buAutoNum type="arabicPeriod"/>
            </a:pPr>
            <a:r>
              <a:rPr lang="en-US" sz="1600"/>
              <a:t>// B4-7: buttons</a:t>
            </a:r>
          </a:p>
          <a:p>
            <a:pPr>
              <a:buFont typeface="+mj-lt"/>
              <a:buAutoNum type="arabicPeriod"/>
            </a:pPr>
            <a:r>
              <a:rPr lang="en-US" sz="1600"/>
              <a:t>// D4-7: LEDs</a:t>
            </a:r>
          </a:p>
          <a:p>
            <a:pPr>
              <a:buFont typeface="+mj-lt"/>
              <a:buAutoNum type="arabicPeriod"/>
            </a:pPr>
            <a:r>
              <a:rPr lang="en-US" sz="1600"/>
              <a:t>#include &lt;16F877.h&gt;</a:t>
            </a:r>
          </a:p>
          <a:p>
            <a:pPr>
              <a:buFont typeface="+mj-lt"/>
              <a:buAutoNum type="arabicPeriod"/>
            </a:pPr>
            <a:r>
              <a:rPr lang="en-US" sz="1600"/>
              <a:t>#device  PIC16F877 *=16 ADC=10</a:t>
            </a:r>
          </a:p>
          <a:p>
            <a:pPr>
              <a:buFont typeface="+mj-lt"/>
              <a:buAutoNum type="arabicPeriod"/>
            </a:pPr>
            <a:r>
              <a:rPr lang="en-US" sz="1600"/>
              <a:t>#use delay(clock=20000000)</a:t>
            </a:r>
          </a:p>
          <a:p>
            <a:pPr>
              <a:buFont typeface="+mj-lt"/>
              <a:buAutoNum type="arabicPeriod"/>
            </a:pPr>
            <a:r>
              <a:rPr lang="en-US" sz="1600" b="1">
                <a:solidFill>
                  <a:srgbClr val="FF0000"/>
                </a:solidFill>
              </a:rPr>
              <a:t>#byte portb = 0x06</a:t>
            </a:r>
          </a:p>
          <a:p>
            <a:pPr>
              <a:buFont typeface="+mj-lt"/>
              <a:buAutoNum type="arabicPeriod"/>
            </a:pPr>
            <a:r>
              <a:rPr lang="en-US" sz="1600" b="1">
                <a:solidFill>
                  <a:srgbClr val="FF0000"/>
                </a:solidFill>
              </a:rPr>
              <a:t>#byte portd = 0x08</a:t>
            </a:r>
          </a:p>
          <a:p>
            <a:pPr>
              <a:buFont typeface="+mj-lt"/>
              <a:buAutoNum type="arabicPeriod"/>
            </a:pPr>
            <a:r>
              <a:rPr lang="en-US" sz="1600" b="1" i="1">
                <a:solidFill>
                  <a:srgbClr val="00B050"/>
                </a:solidFill>
              </a:rPr>
              <a:t>#INT_RB</a:t>
            </a:r>
          </a:p>
          <a:p>
            <a:pPr>
              <a:buFont typeface="+mj-lt"/>
              <a:buAutoNum type="arabicPeriod"/>
            </a:pPr>
            <a:r>
              <a:rPr lang="en-US" sz="1600" b="1" i="1">
                <a:solidFill>
                  <a:srgbClr val="00B050"/>
                </a:solidFill>
              </a:rPr>
              <a:t>rb_isr()</a:t>
            </a:r>
          </a:p>
          <a:p>
            <a:pPr>
              <a:buFont typeface="+mj-lt"/>
              <a:buAutoNum type="arabicPeriod"/>
            </a:pPr>
            <a:r>
              <a:rPr lang="en-US" sz="1600" b="1" i="1">
                <a:solidFill>
                  <a:srgbClr val="00B050"/>
                </a:solidFill>
              </a:rPr>
              <a:t>{  portd=portb;</a:t>
            </a:r>
          </a:p>
          <a:p>
            <a:pPr>
              <a:buFont typeface="+mj-lt"/>
              <a:buAutoNum type="arabicPeriod"/>
            </a:pPr>
            <a:r>
              <a:rPr lang="en-US" sz="1600" b="1" i="1">
                <a:solidFill>
                  <a:srgbClr val="00B050"/>
                </a:solidFill>
              </a:rPr>
              <a:t>}</a:t>
            </a:r>
          </a:p>
          <a:p>
            <a:pPr>
              <a:buFont typeface="+mj-lt"/>
              <a:buAutoNum type="arabicPeriod"/>
            </a:pPr>
            <a:r>
              <a:rPr lang="en-US" sz="1600"/>
              <a:t>void main()</a:t>
            </a:r>
          </a:p>
          <a:p>
            <a:pPr>
              <a:buFont typeface="+mj-lt"/>
              <a:buAutoNum type="arabicPeriod"/>
            </a:pPr>
            <a:r>
              <a:rPr lang="en-US" sz="1600"/>
              <a:t>{   set_tris_b(0xF0);</a:t>
            </a:r>
          </a:p>
          <a:p>
            <a:pPr>
              <a:buFont typeface="+mj-lt"/>
              <a:buAutoNum type="arabicPeriod"/>
            </a:pPr>
            <a:r>
              <a:rPr lang="en-US" sz="1600"/>
              <a:t>   set_tris_d(0x00); </a:t>
            </a:r>
          </a:p>
          <a:p>
            <a:pPr>
              <a:buFont typeface="+mj-lt"/>
              <a:buAutoNum type="arabicPeriod"/>
            </a:pPr>
            <a:r>
              <a:rPr lang="en-US" sz="1600"/>
              <a:t>   enable_interrupts(INT_RB);</a:t>
            </a:r>
          </a:p>
          <a:p>
            <a:pPr>
              <a:buFont typeface="+mj-lt"/>
              <a:buAutoNum type="arabicPeriod"/>
            </a:pPr>
            <a:r>
              <a:rPr lang="en-US" sz="1600"/>
              <a:t>   enable_interrupts(GLOBAL);</a:t>
            </a:r>
          </a:p>
          <a:p>
            <a:pPr>
              <a:buFont typeface="+mj-lt"/>
              <a:buAutoNum type="arabicPeriod"/>
            </a:pPr>
            <a:r>
              <a:rPr lang="en-US" sz="1600"/>
              <a:t>   while(1)</a:t>
            </a:r>
          </a:p>
          <a:p>
            <a:pPr>
              <a:buFont typeface="+mj-lt"/>
              <a:buAutoNum type="arabicPeriod"/>
            </a:pPr>
            <a:r>
              <a:rPr lang="en-US" sz="1600"/>
              <a:t>   {;  }</a:t>
            </a:r>
          </a:p>
          <a:p>
            <a:pPr>
              <a:buFont typeface="+mj-lt"/>
              <a:buAutoNum type="arabicPeriod"/>
            </a:pPr>
            <a:r>
              <a:rPr lang="en-US" sz="1600"/>
              <a:t>}</a:t>
            </a:r>
          </a:p>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58</a:t>
            </a:fld>
            <a:endParaRPr lang="en-US"/>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76400"/>
            <a:ext cx="4404946"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956969" y="1219200"/>
            <a:ext cx="2902333" cy="369332"/>
          </a:xfrm>
          <a:prstGeom prst="rect">
            <a:avLst/>
          </a:prstGeom>
        </p:spPr>
        <p:txBody>
          <a:bodyPr wrap="none">
            <a:spAutoFit/>
          </a:bodyPr>
          <a:lstStyle/>
          <a:p>
            <a:pPr marL="0" indent="0">
              <a:buNone/>
            </a:pPr>
            <a:r>
              <a:rPr lang="en-US"/>
              <a:t>PORT_B_PULLUPS(0XFF);</a:t>
            </a:r>
          </a:p>
        </p:txBody>
      </p:sp>
    </p:spTree>
    <p:extLst>
      <p:ext uri="{BB962C8B-B14F-4D97-AF65-F5344CB8AC3E}">
        <p14:creationId xmlns:p14="http://schemas.microsoft.com/office/powerpoint/2010/main" val="1499256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Ngắt ngoài: INT_EXT</a:t>
            </a:r>
          </a:p>
        </p:txBody>
      </p:sp>
      <p:sp>
        <p:nvSpPr>
          <p:cNvPr id="3" name="Content Placeholder 2"/>
          <p:cNvSpPr>
            <a:spLocks noGrp="1"/>
          </p:cNvSpPr>
          <p:nvPr>
            <p:ph idx="1"/>
          </p:nvPr>
        </p:nvSpPr>
        <p:spPr>
          <a:xfrm>
            <a:off x="76200" y="1295400"/>
            <a:ext cx="8984343" cy="5029200"/>
          </a:xfrm>
        </p:spPr>
        <p:txBody>
          <a:bodyPr/>
          <a:lstStyle/>
          <a:p>
            <a:pPr algn="l">
              <a:buFont typeface="+mj-lt"/>
              <a:buAutoNum type="arabicPeriod"/>
            </a:pPr>
            <a:r>
              <a:rPr lang="en-US" sz="1600" b="1"/>
              <a:t>include &lt;16F877A.h&gt; </a:t>
            </a:r>
          </a:p>
          <a:p>
            <a:pPr algn="l">
              <a:buFont typeface="+mj-lt"/>
              <a:buAutoNum type="arabicPeriod"/>
            </a:pPr>
            <a:r>
              <a:rPr lang="en-US" sz="1600" b="1"/>
              <a:t>#FUSES NOWDT, NOPUT, NOPROTECT</a:t>
            </a:r>
          </a:p>
          <a:p>
            <a:pPr algn="l">
              <a:buFont typeface="+mj-lt"/>
              <a:buAutoNum type="arabicPeriod"/>
            </a:pPr>
            <a:r>
              <a:rPr lang="en-US" sz="1600" b="1"/>
              <a:t> #use delay(clock=20000000) </a:t>
            </a:r>
          </a:p>
          <a:p>
            <a:pPr algn="l">
              <a:buFont typeface="+mj-lt"/>
              <a:buAutoNum type="arabicPeriod"/>
            </a:pPr>
            <a:r>
              <a:rPr lang="en-US" sz="1600" b="1"/>
              <a:t> int8  a; </a:t>
            </a:r>
          </a:p>
          <a:p>
            <a:pPr algn="l">
              <a:buFont typeface="+mj-lt"/>
              <a:buAutoNum type="arabicPeriod"/>
            </a:pPr>
            <a:r>
              <a:rPr lang="en-US" sz="1600" b="1">
                <a:solidFill>
                  <a:srgbClr val="FF0000"/>
                </a:solidFill>
              </a:rPr>
              <a:t>#byte portd = 0x08</a:t>
            </a:r>
          </a:p>
          <a:p>
            <a:pPr algn="l">
              <a:buFont typeface="+mj-lt"/>
              <a:buAutoNum type="arabicPeriod"/>
            </a:pPr>
            <a:r>
              <a:rPr lang="en-US" sz="1600" b="1" i="1">
                <a:solidFill>
                  <a:srgbClr val="00B050"/>
                </a:solidFill>
              </a:rPr>
              <a:t>#INT_EXT </a:t>
            </a:r>
          </a:p>
          <a:p>
            <a:pPr algn="l" defTabSz="115888">
              <a:buFont typeface="+mj-lt"/>
              <a:buAutoNum type="arabicPeriod"/>
            </a:pPr>
            <a:r>
              <a:rPr lang="en-US" sz="1600" b="1" i="1">
                <a:solidFill>
                  <a:srgbClr val="00B050"/>
                </a:solidFill>
              </a:rPr>
              <a:t>EXT_ISR() </a:t>
            </a:r>
          </a:p>
          <a:p>
            <a:pPr algn="l" defTabSz="115888">
              <a:buFont typeface="+mj-lt"/>
              <a:buAutoNum type="arabicPeriod"/>
            </a:pPr>
            <a:r>
              <a:rPr lang="en-US" sz="1600" b="1" i="1">
                <a:solidFill>
                  <a:srgbClr val="00B050"/>
                </a:solidFill>
              </a:rPr>
              <a:t>{ rotate_left(&amp;a,1);}</a:t>
            </a:r>
          </a:p>
          <a:p>
            <a:pPr algn="l" defTabSz="115888">
              <a:buFont typeface="+mj-lt"/>
              <a:buAutoNum type="arabicPeriod"/>
            </a:pPr>
            <a:r>
              <a:rPr lang="en-US" sz="1600" b="1"/>
              <a:t>void main() { </a:t>
            </a:r>
          </a:p>
          <a:p>
            <a:pPr algn="l" defTabSz="115888">
              <a:buFont typeface="+mj-lt"/>
              <a:buAutoNum type="arabicPeriod"/>
            </a:pPr>
            <a:r>
              <a:rPr lang="en-US" sz="1600"/>
              <a:t>   a = 0x01; </a:t>
            </a:r>
            <a:endParaRPr lang="en-US" sz="1600" b="1"/>
          </a:p>
          <a:p>
            <a:pPr algn="l">
              <a:buFont typeface="+mj-lt"/>
              <a:buAutoNum type="arabicPeriod"/>
            </a:pPr>
            <a:r>
              <a:rPr lang="en-US" sz="1600"/>
              <a:t>   </a:t>
            </a:r>
            <a:r>
              <a:rPr lang="en-US" sz="1600" b="1">
                <a:solidFill>
                  <a:srgbClr val="FF0000"/>
                </a:solidFill>
              </a:rPr>
              <a:t>set_tris_d(0x00); </a:t>
            </a:r>
          </a:p>
          <a:p>
            <a:pPr algn="l" defTabSz="115888">
              <a:buFont typeface="+mj-lt"/>
              <a:buAutoNum type="arabicPeriod"/>
            </a:pPr>
            <a:r>
              <a:rPr lang="en-US" sz="1600" b="1"/>
              <a:t>   enable_interrupts(int_EXT); </a:t>
            </a:r>
          </a:p>
          <a:p>
            <a:pPr algn="l" defTabSz="115888">
              <a:buFont typeface="+mj-lt"/>
              <a:buAutoNum type="arabicPeriod"/>
            </a:pPr>
            <a:r>
              <a:rPr lang="en-US" sz="1600" b="1"/>
              <a:t>   ext_int_edge(H_TO_L);  </a:t>
            </a:r>
          </a:p>
          <a:p>
            <a:pPr algn="l" defTabSz="115888">
              <a:buFont typeface="+mj-lt"/>
              <a:buAutoNum type="arabicPeriod"/>
            </a:pPr>
            <a:r>
              <a:rPr lang="en-US" sz="1600" b="1"/>
              <a:t>   enable_interrupts(GLOBAL); </a:t>
            </a:r>
          </a:p>
          <a:p>
            <a:pPr algn="l">
              <a:buFont typeface="+mj-lt"/>
              <a:buAutoNum type="arabicPeriod"/>
            </a:pPr>
            <a:r>
              <a:rPr lang="en-US" sz="1600" b="1"/>
              <a:t>while (1) { </a:t>
            </a:r>
          </a:p>
          <a:p>
            <a:pPr algn="l">
              <a:buFont typeface="+mj-lt"/>
              <a:buAutoNum type="arabicPeriod"/>
            </a:pPr>
            <a:r>
              <a:rPr lang="en-US" sz="1600" b="1"/>
              <a:t>  portd=a; </a:t>
            </a:r>
          </a:p>
          <a:p>
            <a:pPr algn="l">
              <a:buFont typeface="+mj-lt"/>
              <a:buAutoNum type="arabicPeriod"/>
            </a:pPr>
            <a:r>
              <a:rPr lang="en-US" sz="1600" b="1"/>
              <a:t>} </a:t>
            </a:r>
          </a:p>
          <a:p>
            <a:pPr algn="l">
              <a:buFont typeface="+mj-lt"/>
              <a:buAutoNum type="arabicPeriod"/>
            </a:pPr>
            <a:r>
              <a:rPr lang="en-US" sz="1600" b="1"/>
              <a:t>} </a:t>
            </a:r>
          </a:p>
          <a:p>
            <a:endParaRPr lang="en-US" sz="16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59</a:t>
            </a:fld>
            <a:endParaRPr 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2209800"/>
            <a:ext cx="585787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938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Khai báo biến</a:t>
            </a:r>
          </a:p>
        </p:txBody>
      </p:sp>
      <p:sp>
        <p:nvSpPr>
          <p:cNvPr id="20483" name="Content Placeholder 2"/>
          <p:cNvSpPr>
            <a:spLocks noGrp="1"/>
          </p:cNvSpPr>
          <p:nvPr>
            <p:ph idx="1"/>
          </p:nvPr>
        </p:nvSpPr>
        <p:spPr>
          <a:xfrm>
            <a:off x="762000" y="1295400"/>
            <a:ext cx="8001000" cy="5562600"/>
          </a:xfrm>
        </p:spPr>
        <p:txBody>
          <a:bodyPr/>
          <a:lstStyle/>
          <a:p>
            <a:pPr eaLnBrk="1" hangingPunct="1"/>
            <a:r>
              <a:rPr lang="de-DE" altLang="zh-CN">
                <a:ea typeface="SimSun" pitchFamily="2" charset="-122"/>
              </a:rPr>
              <a:t>Cách sử dụng biến</a:t>
            </a:r>
            <a:r>
              <a:rPr lang="en-US" altLang="zh-CN">
                <a:ea typeface="SimSun" pitchFamily="2" charset="-122"/>
              </a:rPr>
              <a:t> </a:t>
            </a:r>
          </a:p>
          <a:p>
            <a:pPr lvl="1" eaLnBrk="1" hangingPunct="1"/>
            <a:r>
              <a:rPr lang="de-DE" altLang="zh-CN">
                <a:ea typeface="SimSun" pitchFamily="2" charset="-122"/>
              </a:rPr>
              <a:t>Tràn số và làm tròn:</a:t>
            </a:r>
            <a:r>
              <a:rPr lang="en-US" altLang="zh-CN">
                <a:ea typeface="SimSun" pitchFamily="2" charset="-122"/>
              </a:rPr>
              <a:t> </a:t>
            </a:r>
          </a:p>
          <a:p>
            <a:pPr lvl="2" eaLnBrk="1" hangingPunct="1"/>
            <a:r>
              <a:rPr lang="de-DE" altLang="zh-CN" i="1">
                <a:ea typeface="SimSun" pitchFamily="2" charset="-122"/>
              </a:rPr>
              <a:t>int8 a = 275;		//a = 275-256 = 19</a:t>
            </a:r>
          </a:p>
          <a:p>
            <a:pPr lvl="2" eaLnBrk="1" hangingPunct="1"/>
            <a:r>
              <a:rPr lang="de-DE" altLang="zh-CN" i="1">
                <a:ea typeface="SimSun" pitchFamily="2" charset="-122"/>
              </a:rPr>
              <a:t>int8  const a = 275;	//a = 19</a:t>
            </a:r>
          </a:p>
          <a:p>
            <a:pPr lvl="2" eaLnBrk="1" hangingPunct="1"/>
            <a:r>
              <a:rPr lang="de-DE" altLang="zh-CN" i="1">
                <a:ea typeface="SimSun" pitchFamily="2" charset="-122"/>
              </a:rPr>
              <a:t>int8  a = 40, b = 7, c;	</a:t>
            </a:r>
          </a:p>
          <a:p>
            <a:pPr lvl="2" eaLnBrk="1" hangingPunct="1"/>
            <a:r>
              <a:rPr lang="de-DE" altLang="zh-CN" i="1">
                <a:ea typeface="SimSun" pitchFamily="2" charset="-122"/>
              </a:rPr>
              <a:t>c = a*b;		//c = 280-256 = 24</a:t>
            </a:r>
          </a:p>
          <a:p>
            <a:pPr lvl="2" eaLnBrk="1" hangingPunct="1"/>
            <a:r>
              <a:rPr lang="de-DE" altLang="zh-CN" i="1">
                <a:ea typeface="SimSun" pitchFamily="2" charset="-122"/>
              </a:rPr>
              <a:t>c = a/b;		//c = 5</a:t>
            </a:r>
            <a:endParaRPr lang="de-DE" altLang="zh-CN">
              <a:ea typeface="SimSun" pitchFamily="2" charset="-122"/>
            </a:endParaRPr>
          </a:p>
          <a:p>
            <a:pPr lvl="1" eaLnBrk="1" hangingPunct="1"/>
            <a:r>
              <a:rPr lang="de-DE" altLang="zh-CN">
                <a:ea typeface="SimSun" pitchFamily="2" charset="-122"/>
              </a:rPr>
              <a:t>Ép kiểu để tiết kiệm RAM và thời gian tính</a:t>
            </a:r>
            <a:r>
              <a:rPr lang="en-US" altLang="zh-CN">
                <a:ea typeface="SimSun" pitchFamily="2" charset="-122"/>
              </a:rPr>
              <a:t> </a:t>
            </a:r>
          </a:p>
          <a:p>
            <a:pPr lvl="2" eaLnBrk="1" hangingPunct="1"/>
            <a:r>
              <a:rPr lang="de-DE" altLang="zh-CN" i="1">
                <a:ea typeface="SimSun" pitchFamily="2" charset="-122"/>
              </a:rPr>
              <a:t>int16 c;	</a:t>
            </a:r>
          </a:p>
          <a:p>
            <a:pPr lvl="2" eaLnBrk="1" hangingPunct="1"/>
            <a:r>
              <a:rPr lang="de-DE" altLang="zh-CN" i="1">
                <a:ea typeface="SimSun" pitchFamily="2" charset="-122"/>
              </a:rPr>
              <a:t>int8  a = 40, b = 7;	</a:t>
            </a:r>
          </a:p>
          <a:p>
            <a:pPr lvl="2" eaLnBrk="1" hangingPunct="1"/>
            <a:r>
              <a:rPr lang="de-DE" altLang="zh-CN" i="1">
                <a:ea typeface="SimSun" pitchFamily="2" charset="-122"/>
              </a:rPr>
              <a:t>c = (int16)a*b;		//c = 280</a:t>
            </a:r>
            <a:endParaRPr lang="en-US" altLang="en-US"/>
          </a:p>
          <a:p>
            <a:pPr eaLnBrk="1" fontAlgn="t" hangingPunct="1"/>
            <a:r>
              <a:rPr lang="en-US" sz="2000"/>
              <a:t>123:     Số trong hệ cơ số 10</a:t>
            </a:r>
          </a:p>
          <a:p>
            <a:pPr eaLnBrk="1" fontAlgn="t" hangingPunct="1"/>
            <a:r>
              <a:rPr lang="en-US" sz="2000"/>
              <a:t>0x123: Số trong hệ cơ số 16</a:t>
            </a:r>
          </a:p>
          <a:p>
            <a:pPr eaLnBrk="1" fontAlgn="t" hangingPunct="1"/>
            <a:r>
              <a:rPr lang="en-US" sz="2000"/>
              <a:t>0b01000101: Số trong hệ cơ số 2</a:t>
            </a:r>
          </a:p>
          <a:p>
            <a:endParaRPr lang="en-US"/>
          </a:p>
        </p:txBody>
      </p:sp>
      <p:sp>
        <p:nvSpPr>
          <p:cNvPr id="2048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204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472A7377-C0AF-4B45-AFCD-4BB53EE4C3AF}" type="slidenum">
              <a:rPr lang="en-US" smtClean="0">
                <a:solidFill>
                  <a:srgbClr val="00B888"/>
                </a:solidFill>
              </a:rPr>
              <a:pPr eaLnBrk="1" hangingPunct="1"/>
              <a:t>6</a:t>
            </a:fld>
            <a:endParaRPr lang="en-US">
              <a:solidFill>
                <a:srgbClr val="00B888"/>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47259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itle 1"/>
          <p:cNvSpPr>
            <a:spLocks noGrp="1"/>
          </p:cNvSpPr>
          <p:nvPr>
            <p:ph type="title"/>
          </p:nvPr>
        </p:nvSpPr>
        <p:spPr>
          <a:xfrm>
            <a:off x="457200" y="152400"/>
            <a:ext cx="8229600" cy="1524000"/>
          </a:xfrm>
        </p:spPr>
        <p:txBody>
          <a:bodyPr/>
          <a:lstStyle/>
          <a:p>
            <a:r>
              <a:rPr lang="en-US" sz="3600">
                <a:solidFill>
                  <a:srgbClr val="FF0000"/>
                </a:solidFill>
              </a:rPr>
              <a:t>       LED 7 đoạn-</a:t>
            </a:r>
            <a:r>
              <a:rPr lang="en-US" sz="3600">
                <a:solidFill>
                  <a:srgbClr val="0000FF"/>
                </a:solidFill>
              </a:rPr>
              <a:t>Loại Anode chung</a:t>
            </a:r>
            <a:br>
              <a:rPr lang="en-US" sz="3600"/>
            </a:br>
            <a:endParaRPr lang="en-US" sz="3600"/>
          </a:p>
        </p:txBody>
      </p:sp>
      <p:sp>
        <p:nvSpPr>
          <p:cNvPr id="634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E49C433-B235-42EE-B96F-BB4EEF0B49C0}" type="slidenum">
              <a:rPr lang="en-US" smtClean="0">
                <a:latin typeface="Arial" pitchFamily="34" charset="0"/>
                <a:cs typeface="Arial" pitchFamily="34" charset="0"/>
              </a:rPr>
              <a:pPr eaLnBrk="1" hangingPunct="1"/>
              <a:t>60</a:t>
            </a:fld>
            <a:endParaRPr lang="en-US">
              <a:latin typeface="Arial" pitchFamily="34" charset="0"/>
              <a:cs typeface="Arial" pitchFamily="34" charset="0"/>
            </a:endParaRPr>
          </a:p>
        </p:txBody>
      </p:sp>
      <p:grpSp>
        <p:nvGrpSpPr>
          <p:cNvPr id="63493" name="Group 8"/>
          <p:cNvGrpSpPr>
            <a:grpSpLocks/>
          </p:cNvGrpSpPr>
          <p:nvPr/>
        </p:nvGrpSpPr>
        <p:grpSpPr bwMode="auto">
          <a:xfrm>
            <a:off x="-23813" y="3482975"/>
            <a:ext cx="4443413" cy="3298825"/>
            <a:chOff x="-23380" y="3048000"/>
            <a:chExt cx="4442980" cy="3299115"/>
          </a:xfrm>
        </p:grpSpPr>
        <p:pic>
          <p:nvPicPr>
            <p:cNvPr id="634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048000"/>
              <a:ext cx="43053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0" y="5527965"/>
              <a:ext cx="42005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4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486150"/>
            <a:ext cx="43434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125" y="1358900"/>
            <a:ext cx="2901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tiếp nút nhấn</a:t>
            </a:r>
          </a:p>
        </p:txBody>
      </p:sp>
      <p:sp>
        <p:nvSpPr>
          <p:cNvPr id="3" name="Content Placeholder 2"/>
          <p:cNvSpPr>
            <a:spLocks noGrp="1"/>
          </p:cNvSpPr>
          <p:nvPr>
            <p:ph idx="1"/>
          </p:nvPr>
        </p:nvSpPr>
        <p:spPr/>
        <p:txBody>
          <a:bodyPr/>
          <a:lstStyle/>
          <a:p>
            <a:pPr>
              <a:buFont typeface="+mj-lt"/>
              <a:buAutoNum type="arabicPeriod"/>
            </a:pPr>
            <a:r>
              <a:rPr lang="en-US" sz="1400"/>
              <a:t>#INCLUDE&lt;16F877A.H&gt;</a:t>
            </a:r>
          </a:p>
          <a:p>
            <a:pPr>
              <a:buFont typeface="+mj-lt"/>
              <a:buAutoNum type="arabicPeriod"/>
            </a:pPr>
            <a:r>
              <a:rPr lang="en-US" sz="1400"/>
              <a:t>#FUSES XT,NOWDT,PUT,NOPROTECT,NOBROWNOUT,NOLVP</a:t>
            </a:r>
          </a:p>
          <a:p>
            <a:pPr>
              <a:buFont typeface="+mj-lt"/>
              <a:buAutoNum type="arabicPeriod"/>
            </a:pPr>
            <a:r>
              <a:rPr lang="en-US" sz="1400"/>
              <a:t>#USE DELAY(CLOCK=4000000)</a:t>
            </a:r>
          </a:p>
          <a:p>
            <a:pPr>
              <a:buFont typeface="+mj-lt"/>
              <a:buAutoNum type="arabicPeriod"/>
            </a:pPr>
            <a:r>
              <a:rPr lang="en-US" sz="1400"/>
              <a:t>#USE FAST_IO(B)</a:t>
            </a:r>
          </a:p>
          <a:p>
            <a:pPr>
              <a:buFont typeface="+mj-lt"/>
              <a:buAutoNum type="arabicPeriod"/>
            </a:pPr>
            <a:r>
              <a:rPr lang="en-US" sz="1400"/>
              <a:t>#BYTE PORTB=0x06</a:t>
            </a:r>
          </a:p>
          <a:p>
            <a:pPr>
              <a:buFont typeface="+mj-lt"/>
              <a:buAutoNum type="arabicPeriod"/>
            </a:pPr>
            <a:r>
              <a:rPr lang="en-US" sz="1400"/>
              <a:t>#BIT BUTTON=PORTB.7</a:t>
            </a:r>
          </a:p>
          <a:p>
            <a:pPr>
              <a:buFont typeface="+mj-lt"/>
              <a:buAutoNum type="arabicPeriod"/>
            </a:pPr>
            <a:r>
              <a:rPr lang="en-US" sz="1400"/>
              <a:t>#BIT LED=PORTB.6</a:t>
            </a:r>
          </a:p>
          <a:p>
            <a:pPr>
              <a:buFont typeface="+mj-lt"/>
              <a:buAutoNum type="arabicPeriod"/>
            </a:pPr>
            <a:r>
              <a:rPr lang="en-US" sz="1400"/>
              <a:t>VOID MAIN()</a:t>
            </a:r>
          </a:p>
          <a:p>
            <a:pPr>
              <a:buFont typeface="+mj-lt"/>
              <a:buAutoNum type="arabicPeriod"/>
            </a:pPr>
            <a:r>
              <a:rPr lang="en-US" sz="1400"/>
              <a:t>{ SET_TRIS_B(0b10111111); </a:t>
            </a:r>
          </a:p>
          <a:p>
            <a:pPr>
              <a:buFont typeface="+mj-lt"/>
              <a:buAutoNum type="arabicPeriod"/>
            </a:pPr>
            <a:r>
              <a:rPr lang="en-US" sz="1400"/>
              <a:t> 	WHILE(TRUE)</a:t>
            </a:r>
          </a:p>
          <a:p>
            <a:pPr>
              <a:buFont typeface="+mj-lt"/>
              <a:buAutoNum type="arabicPeriod"/>
            </a:pPr>
            <a:r>
              <a:rPr lang="en-US" sz="1400"/>
              <a:t> 	{</a:t>
            </a:r>
          </a:p>
          <a:p>
            <a:pPr>
              <a:buFont typeface="+mj-lt"/>
              <a:buAutoNum type="arabicPeriod"/>
            </a:pPr>
            <a:r>
              <a:rPr lang="en-US" sz="1400"/>
              <a:t> 	              IF(BUTTON==0) //KIEM TRA NUT BAM</a:t>
            </a:r>
          </a:p>
          <a:p>
            <a:pPr>
              <a:buFont typeface="+mj-lt"/>
              <a:buAutoNum type="arabicPeriod"/>
            </a:pPr>
            <a:r>
              <a:rPr lang="en-US" sz="1400"/>
              <a:t> 		{</a:t>
            </a:r>
          </a:p>
          <a:p>
            <a:pPr>
              <a:buFont typeface="+mj-lt"/>
              <a:buAutoNum type="arabicPeriod"/>
            </a:pPr>
            <a:r>
              <a:rPr lang="en-US" sz="1400"/>
              <a:t> 		LED=1; //BAT DEN</a:t>
            </a:r>
          </a:p>
          <a:p>
            <a:pPr>
              <a:buFont typeface="+mj-lt"/>
              <a:buAutoNum type="arabicPeriod"/>
            </a:pPr>
            <a:r>
              <a:rPr lang="en-US" sz="1400"/>
              <a:t> 		DELAY_MS(1000);</a:t>
            </a:r>
          </a:p>
          <a:p>
            <a:pPr>
              <a:buFont typeface="+mj-lt"/>
              <a:buAutoNum type="arabicPeriod"/>
            </a:pPr>
            <a:r>
              <a:rPr lang="en-US" sz="1400"/>
              <a:t> 		LED=0; //TAT DEN</a:t>
            </a:r>
          </a:p>
          <a:p>
            <a:pPr>
              <a:buFont typeface="+mj-lt"/>
              <a:buAutoNum type="arabicPeriod"/>
            </a:pPr>
            <a:r>
              <a:rPr lang="en-US" sz="1400"/>
              <a:t> 		}</a:t>
            </a:r>
          </a:p>
          <a:p>
            <a:pPr>
              <a:buFont typeface="+mj-lt"/>
              <a:buAutoNum type="arabicPeriod"/>
            </a:pPr>
            <a:r>
              <a:rPr lang="en-US" sz="1400"/>
              <a:t> 	}</a:t>
            </a:r>
          </a:p>
          <a:p>
            <a:pPr>
              <a:buFont typeface="+mj-lt"/>
              <a:buAutoNum type="arabicPeriod"/>
            </a:pPr>
            <a:r>
              <a:rPr lang="en-US" sz="1400"/>
              <a:t>}</a:t>
            </a:r>
          </a:p>
          <a:p>
            <a:endParaRPr lang="en-US" sz="14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61</a:t>
            </a:fld>
            <a:endParaRPr lang="en-US"/>
          </a:p>
        </p:txBody>
      </p:sp>
    </p:spTree>
    <p:extLst>
      <p:ext uri="{BB962C8B-B14F-4D97-AF65-F5344CB8AC3E}">
        <p14:creationId xmlns:p14="http://schemas.microsoft.com/office/powerpoint/2010/main" val="300322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0"/>
            <a:ext cx="8229600" cy="838200"/>
          </a:xfrm>
        </p:spPr>
        <p:txBody>
          <a:bodyPr/>
          <a:lstStyle/>
          <a:p>
            <a:r>
              <a:rPr lang="en-US" sz="3600">
                <a:solidFill>
                  <a:srgbClr val="FF0066"/>
                </a:solidFill>
              </a:rPr>
              <a:t>      </a:t>
            </a:r>
            <a:r>
              <a:rPr lang="en-US" sz="3600">
                <a:solidFill>
                  <a:srgbClr val="FF0000"/>
                </a:solidFill>
              </a:rPr>
              <a:t>LED 7 đoạn-</a:t>
            </a:r>
            <a:r>
              <a:rPr lang="en-US" sz="3600">
                <a:solidFill>
                  <a:srgbClr val="0000FF"/>
                </a:solidFill>
              </a:rPr>
              <a:t>Loại Cathode chung</a:t>
            </a:r>
            <a:endParaRPr lang="en-US" sz="3600">
              <a:solidFill>
                <a:srgbClr val="FF0066"/>
              </a:solidFill>
            </a:endParaRPr>
          </a:p>
        </p:txBody>
      </p:sp>
      <p:sp>
        <p:nvSpPr>
          <p:cNvPr id="64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5518076B-0962-45F5-AE60-59C3CFFC7DFB}" type="slidenum">
              <a:rPr lang="en-US" smtClean="0">
                <a:latin typeface="Arial" pitchFamily="34" charset="0"/>
                <a:cs typeface="Arial" pitchFamily="34" charset="0"/>
              </a:rPr>
              <a:pPr eaLnBrk="1" hangingPunct="1"/>
              <a:t>62</a:t>
            </a:fld>
            <a:endParaRPr lang="en-US">
              <a:latin typeface="Arial" pitchFamily="34" charset="0"/>
              <a:cs typeface="Arial" pitchFamily="34" charset="0"/>
            </a:endParaRP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44545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7" name="Group 7"/>
          <p:cNvGrpSpPr>
            <a:grpSpLocks/>
          </p:cNvGrpSpPr>
          <p:nvPr/>
        </p:nvGrpSpPr>
        <p:grpSpPr bwMode="auto">
          <a:xfrm>
            <a:off x="533400" y="3600450"/>
            <a:ext cx="3438525" cy="2935288"/>
            <a:chOff x="381000" y="3362325"/>
            <a:chExt cx="3438525" cy="2934565"/>
          </a:xfrm>
        </p:grpSpPr>
        <p:pic>
          <p:nvPicPr>
            <p:cNvPr id="645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62325"/>
              <a:ext cx="34290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34915"/>
              <a:ext cx="34385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525" y="3590925"/>
            <a:ext cx="341947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TextBox 9"/>
          <p:cNvSpPr txBox="1">
            <a:spLocks noChangeArrowheads="1"/>
          </p:cNvSpPr>
          <p:nvPr/>
        </p:nvSpPr>
        <p:spPr bwMode="auto">
          <a:xfrm>
            <a:off x="146050" y="3197225"/>
            <a:ext cx="4349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sz="1400" b="1">
                <a:solidFill>
                  <a:srgbClr val="0000FF"/>
                </a:solidFill>
                <a:latin typeface="Arial" pitchFamily="34" charset="0"/>
                <a:cs typeface="Arial" pitchFamily="34" charset="0"/>
              </a:rPr>
              <a:t>Mã cho LED Cathode chung(a là MSB, dp là LSB)</a:t>
            </a:r>
          </a:p>
        </p:txBody>
      </p:sp>
      <p:sp>
        <p:nvSpPr>
          <p:cNvPr id="64520" name="TextBox 10"/>
          <p:cNvSpPr txBox="1">
            <a:spLocks noChangeArrowheads="1"/>
          </p:cNvSpPr>
          <p:nvPr/>
        </p:nvSpPr>
        <p:spPr bwMode="auto">
          <a:xfrm>
            <a:off x="4743450" y="3197225"/>
            <a:ext cx="4349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sz="1400" b="1">
                <a:solidFill>
                  <a:srgbClr val="0000FF"/>
                </a:solidFill>
                <a:latin typeface="Arial" pitchFamily="34" charset="0"/>
                <a:cs typeface="Arial" pitchFamily="34" charset="0"/>
              </a:rPr>
              <a:t>Mã cho LED Cathode chung(a là LSB, dp là MSB)</a:t>
            </a:r>
          </a:p>
        </p:txBody>
      </p:sp>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914575"/>
            <a:ext cx="1828800" cy="2142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0"/>
            <a:ext cx="8229600" cy="838200"/>
          </a:xfrm>
        </p:spPr>
        <p:txBody>
          <a:bodyPr/>
          <a:lstStyle/>
          <a:p>
            <a:r>
              <a:rPr lang="en-US" sz="3600">
                <a:solidFill>
                  <a:srgbClr val="FF0000"/>
                </a:solidFill>
              </a:rPr>
              <a:t>           PHƯƠNG PHÁP QUÉT LED</a:t>
            </a:r>
          </a:p>
        </p:txBody>
      </p:sp>
      <p:sp>
        <p:nvSpPr>
          <p:cNvPr id="65539" name="Content Placeholder 2"/>
          <p:cNvSpPr>
            <a:spLocks noGrp="1"/>
          </p:cNvSpPr>
          <p:nvPr>
            <p:ph idx="1"/>
          </p:nvPr>
        </p:nvSpPr>
        <p:spPr/>
        <p:txBody>
          <a:bodyPr/>
          <a:lstStyle/>
          <a:p>
            <a:endParaRPr lang="en-US"/>
          </a:p>
        </p:txBody>
      </p:sp>
      <p:sp>
        <p:nvSpPr>
          <p:cNvPr id="655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A19FCE0E-C6F2-4A94-B15D-BFB6C9F2825B}" type="slidenum">
              <a:rPr lang="en-US" smtClean="0">
                <a:latin typeface="Arial" pitchFamily="34" charset="0"/>
                <a:cs typeface="Arial" pitchFamily="34" charset="0"/>
              </a:rPr>
              <a:pPr eaLnBrk="1" hangingPunct="1"/>
              <a:t>63</a:t>
            </a:fld>
            <a:endParaRPr lang="en-US">
              <a:latin typeface="Arial" pitchFamily="34" charset="0"/>
              <a:cs typeface="Arial" pitchFamily="34" charset="0"/>
            </a:endParaRPr>
          </a:p>
        </p:txBody>
      </p:sp>
      <p:pic>
        <p:nvPicPr>
          <p:cNvPr id="655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093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438400"/>
            <a:ext cx="6423025"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dụ: BJT </a:t>
            </a:r>
            <a:r>
              <a:rPr lang="en-US" dirty="0" err="1"/>
              <a:t>loại</a:t>
            </a:r>
            <a:r>
              <a:rPr lang="en-US" dirty="0"/>
              <a:t> NPN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64</a:t>
            </a:fld>
            <a:endParaRPr lang="en-US"/>
          </a:p>
        </p:txBody>
      </p:sp>
      <p:grpSp>
        <p:nvGrpSpPr>
          <p:cNvPr id="7" name="Group 6"/>
          <p:cNvGrpSpPr/>
          <p:nvPr/>
        </p:nvGrpSpPr>
        <p:grpSpPr>
          <a:xfrm>
            <a:off x="738650" y="1339328"/>
            <a:ext cx="7948150" cy="5052956"/>
            <a:chOff x="738650" y="1339328"/>
            <a:chExt cx="7948150" cy="5052956"/>
          </a:xfrm>
        </p:grpSpPr>
        <p:pic>
          <p:nvPicPr>
            <p:cNvPr id="101378" name="Picture 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50" y="1339328"/>
              <a:ext cx="7948150" cy="505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rot="16200000">
              <a:off x="-847756" y="3571845"/>
              <a:ext cx="4648200"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000" b="1" dirty="0">
                  <a:solidFill>
                    <a:srgbClr val="FF0000"/>
                  </a:solidFill>
                </a:rPr>
                <a:t>     PORT B                                PORT D</a:t>
              </a:r>
            </a:p>
          </p:txBody>
        </p:sp>
      </p:grpSp>
    </p:spTree>
    <p:extLst>
      <p:ext uri="{BB962C8B-B14F-4D97-AF65-F5344CB8AC3E}">
        <p14:creationId xmlns:p14="http://schemas.microsoft.com/office/powerpoint/2010/main" val="3295880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solidFill>
                  <a:srgbClr val="00B050"/>
                </a:solidFill>
              </a:rPr>
              <a:t>ĐIỀU KHIỂN </a:t>
            </a:r>
            <a:r>
              <a:rPr lang="en-US"/>
              <a:t>LED 7 ĐOẠN</a:t>
            </a:r>
          </a:p>
        </p:txBody>
      </p:sp>
      <p:sp>
        <p:nvSpPr>
          <p:cNvPr id="66563" name="Content Placeholder 2"/>
          <p:cNvSpPr>
            <a:spLocks noGrp="1"/>
          </p:cNvSpPr>
          <p:nvPr>
            <p:ph idx="1"/>
          </p:nvPr>
        </p:nvSpPr>
        <p:spPr>
          <a:xfrm>
            <a:off x="762000" y="1295400"/>
            <a:ext cx="3581400" cy="5029200"/>
          </a:xfrm>
        </p:spPr>
        <p:txBody>
          <a:bodyPr/>
          <a:lstStyle/>
          <a:p>
            <a:r>
              <a:rPr lang="en-US"/>
              <a:t>Phương pháp quét </a:t>
            </a:r>
          </a:p>
          <a:p>
            <a:r>
              <a:rPr lang="en-US"/>
              <a:t>Phương pháp chốt </a:t>
            </a:r>
          </a:p>
          <a:p>
            <a:pPr>
              <a:buFont typeface="Wingdings" pitchFamily="2" charset="2"/>
              <a:buChar char="§"/>
            </a:pPr>
            <a:r>
              <a:rPr lang="en-US"/>
              <a:t>IC 74LS374, </a:t>
            </a:r>
          </a:p>
          <a:p>
            <a:pPr>
              <a:buFont typeface="Wingdings" pitchFamily="2" charset="2"/>
              <a:buChar char="§"/>
            </a:pPr>
            <a:r>
              <a:rPr lang="en-US"/>
              <a:t>GHI DỊCH 74LS595</a:t>
            </a:r>
          </a:p>
        </p:txBody>
      </p:sp>
      <p:sp>
        <p:nvSpPr>
          <p:cNvPr id="665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6656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948339F-AAD5-46B1-B088-7A53B79E615E}" type="slidenum">
              <a:rPr lang="en-US" smtClean="0">
                <a:solidFill>
                  <a:srgbClr val="00B888"/>
                </a:solidFill>
              </a:rPr>
              <a:pPr eaLnBrk="1" hangingPunct="1"/>
              <a:t>65</a:t>
            </a:fld>
            <a:endParaRPr lang="en-US">
              <a:solidFill>
                <a:srgbClr val="00B888"/>
              </a:solidFill>
            </a:endParaRPr>
          </a:p>
        </p:txBody>
      </p:sp>
      <p:pic>
        <p:nvPicPr>
          <p:cNvPr id="6656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143000"/>
            <a:ext cx="4614863"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0600" y="2044700"/>
            <a:ext cx="381000" cy="1219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1400" b="1">
                <a:solidFill>
                  <a:srgbClr val="002060"/>
                </a:solidFill>
              </a:rPr>
              <a:t>DATA</a:t>
            </a:r>
          </a:p>
        </p:txBody>
      </p:sp>
      <p:sp>
        <p:nvSpPr>
          <p:cNvPr id="66568" name="TextBox 19"/>
          <p:cNvSpPr txBox="1">
            <a:spLocks noChangeArrowheads="1"/>
          </p:cNvSpPr>
          <p:nvPr/>
        </p:nvSpPr>
        <p:spPr bwMode="auto">
          <a:xfrm>
            <a:off x="4343400" y="3276600"/>
            <a:ext cx="9906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sz="1400" b="1"/>
              <a:t>PIN_C0</a:t>
            </a:r>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endParaRPr lang="en-US" sz="1400" b="1"/>
          </a:p>
          <a:p>
            <a:pPr eaLnBrk="1" hangingPunct="1"/>
            <a:r>
              <a:rPr lang="en-US" sz="1400" b="1"/>
              <a:t>PIN_C1</a:t>
            </a:r>
          </a:p>
          <a:p>
            <a:pPr eaLnBrk="1" hangingPunct="1"/>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Ma </a:t>
            </a:r>
            <a:r>
              <a:rPr lang="en-US" dirty="0" err="1"/>
              <a:t>trận</a:t>
            </a:r>
            <a:r>
              <a:rPr lang="en-US" dirty="0"/>
              <a:t> </a:t>
            </a:r>
            <a:r>
              <a:rPr lang="en-US" dirty="0" err="1"/>
              <a:t>phím</a:t>
            </a:r>
            <a:r>
              <a:rPr lang="en-US" dirty="0"/>
              <a:t> 4x4</a:t>
            </a:r>
          </a:p>
        </p:txBody>
      </p:sp>
      <p:sp>
        <p:nvSpPr>
          <p:cNvPr id="67587" name="Content Placeholder 2"/>
          <p:cNvSpPr>
            <a:spLocks noGrp="1"/>
          </p:cNvSpPr>
          <p:nvPr>
            <p:ph idx="1"/>
          </p:nvPr>
        </p:nvSpPr>
        <p:spPr>
          <a:xfrm>
            <a:off x="762000" y="1143000"/>
            <a:ext cx="8001000" cy="5029200"/>
          </a:xfrm>
        </p:spPr>
        <p:txBody>
          <a:bodyPr/>
          <a:lstStyle/>
          <a:p>
            <a:r>
              <a:rPr lang="en-US"/>
              <a:t>Quét phím:</a:t>
            </a:r>
          </a:p>
          <a:p>
            <a:pPr>
              <a:buFont typeface="Times New Roman" pitchFamily="18" charset="0"/>
              <a:buChar char="−"/>
            </a:pPr>
            <a:r>
              <a:rPr lang="en-US" i="1">
                <a:solidFill>
                  <a:srgbClr val="00B050"/>
                </a:solidFill>
              </a:rPr>
              <a:t>Cho các cột =1; cho từng hàng =0.</a:t>
            </a:r>
          </a:p>
          <a:p>
            <a:pPr>
              <a:buFont typeface="Times New Roman" pitchFamily="18" charset="0"/>
              <a:buChar char="−"/>
            </a:pPr>
            <a:r>
              <a:rPr lang="en-US" i="1">
                <a:solidFill>
                  <a:srgbClr val="00B050"/>
                </a:solidFill>
              </a:rPr>
              <a:t>Kiểm tra xem cột nào =0 </a:t>
            </a:r>
            <a:r>
              <a:rPr lang="en-US" i="1">
                <a:solidFill>
                  <a:srgbClr val="00B050"/>
                </a:solidFill>
                <a:sym typeface="Wingdings" pitchFamily="2" charset="2"/>
              </a:rPr>
              <a:t> phím giao của hàng=0 và cột =0 tương ứng đó được nhấn.</a:t>
            </a:r>
            <a:endParaRPr lang="en-US" i="1">
              <a:solidFill>
                <a:srgbClr val="00B050"/>
              </a:solidFill>
            </a:endParaRPr>
          </a:p>
        </p:txBody>
      </p:sp>
      <p:sp>
        <p:nvSpPr>
          <p:cNvPr id="6758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6758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DE8F03C8-4847-4A76-95A0-64810FC11FE5}" type="slidenum">
              <a:rPr lang="en-US" smtClean="0">
                <a:solidFill>
                  <a:srgbClr val="00B888"/>
                </a:solidFill>
              </a:rPr>
              <a:pPr eaLnBrk="1" hangingPunct="1"/>
              <a:t>66</a:t>
            </a:fld>
            <a:endParaRPr lang="en-US">
              <a:solidFill>
                <a:srgbClr val="00B888"/>
              </a:solidFill>
            </a:endParaRPr>
          </a:p>
        </p:txBody>
      </p:sp>
      <p:pic>
        <p:nvPicPr>
          <p:cNvPr id="6" name="Picture 2" descr="http://esd.cs.ucr.edu/labs/calc/keypad.gif"/>
          <p:cNvPicPr>
            <a:picLocks noChangeAspect="1" noChangeArrowheads="1"/>
          </p:cNvPicPr>
          <p:nvPr/>
        </p:nvPicPr>
        <p:blipFill>
          <a:blip r:embed="rId2"/>
          <a:srcRect/>
          <a:stretch>
            <a:fillRect/>
          </a:stretch>
        </p:blipFill>
        <p:spPr bwMode="auto">
          <a:xfrm>
            <a:off x="1219200" y="2895600"/>
            <a:ext cx="6507163"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612062" cy="609600"/>
          </a:xfrm>
        </p:spPr>
        <p:txBody>
          <a:bodyPr/>
          <a:lstStyle/>
          <a:p>
            <a:r>
              <a:rPr lang="en-US" dirty="0"/>
              <a:t>Ma </a:t>
            </a:r>
            <a:r>
              <a:rPr lang="en-US" dirty="0" err="1"/>
              <a:t>trận</a:t>
            </a:r>
            <a:r>
              <a:rPr lang="en-US" dirty="0"/>
              <a:t> </a:t>
            </a:r>
            <a:r>
              <a:rPr lang="en-US" dirty="0" err="1"/>
              <a:t>phím</a:t>
            </a:r>
            <a:r>
              <a:rPr lang="en-US" dirty="0"/>
              <a:t> 4x4</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67</a:t>
            </a:fld>
            <a:endParaRPr lang="en-US"/>
          </a:p>
        </p:txBody>
      </p:sp>
      <p:sp>
        <p:nvSpPr>
          <p:cNvPr id="6" name="Rectangle 5"/>
          <p:cNvSpPr/>
          <p:nvPr/>
        </p:nvSpPr>
        <p:spPr>
          <a:xfrm>
            <a:off x="0" y="5101253"/>
            <a:ext cx="9182100" cy="1754326"/>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n-US" dirty="0" err="1"/>
              <a:t>Trong</a:t>
            </a:r>
            <a:r>
              <a:rPr lang="en-US" dirty="0"/>
              <a:t> </a:t>
            </a:r>
            <a:r>
              <a:rPr lang="en-US" dirty="0" err="1"/>
              <a:t>chương</a:t>
            </a:r>
            <a:r>
              <a:rPr lang="en-US" dirty="0"/>
              <a:t> </a:t>
            </a:r>
            <a:r>
              <a:rPr lang="en-US" dirty="0" err="1"/>
              <a:t>trình</a:t>
            </a:r>
            <a:r>
              <a:rPr lang="en-US" dirty="0"/>
              <a:t>, </a:t>
            </a:r>
            <a:r>
              <a:rPr lang="en-US" dirty="0" err="1"/>
              <a:t>khi</a:t>
            </a:r>
            <a:r>
              <a:rPr lang="en-US" dirty="0"/>
              <a:t> </a:t>
            </a:r>
            <a:r>
              <a:rPr lang="en-US" dirty="0" err="1"/>
              <a:t>một</a:t>
            </a:r>
            <a:r>
              <a:rPr lang="en-US" dirty="0"/>
              <a:t> </a:t>
            </a:r>
            <a:r>
              <a:rPr lang="en-US" dirty="0" err="1"/>
              <a:t>phím</a:t>
            </a:r>
            <a:r>
              <a:rPr lang="en-US" dirty="0"/>
              <a:t> </a:t>
            </a:r>
            <a:r>
              <a:rPr lang="en-US" dirty="0" err="1"/>
              <a:t>được</a:t>
            </a:r>
            <a:r>
              <a:rPr lang="en-US" dirty="0"/>
              <a:t> </a:t>
            </a:r>
            <a:r>
              <a:rPr lang="en-US" dirty="0" err="1"/>
              <a:t>nhấn</a:t>
            </a:r>
            <a:r>
              <a:rPr lang="en-US" dirty="0"/>
              <a:t> </a:t>
            </a:r>
            <a:r>
              <a:rPr lang="en-US" dirty="0" err="1"/>
              <a:t>cần</a:t>
            </a:r>
            <a:r>
              <a:rPr lang="en-US" dirty="0"/>
              <a:t> </a:t>
            </a:r>
            <a:r>
              <a:rPr lang="en-US" dirty="0" err="1"/>
              <a:t>phải</a:t>
            </a:r>
            <a:r>
              <a:rPr lang="en-US" dirty="0"/>
              <a:t> </a:t>
            </a:r>
            <a:r>
              <a:rPr lang="en-US" dirty="0" err="1"/>
              <a:t>nhận</a:t>
            </a:r>
            <a:r>
              <a:rPr lang="en-US" dirty="0"/>
              <a:t> </a:t>
            </a:r>
            <a:r>
              <a:rPr lang="en-US" dirty="0" err="1"/>
              <a:t>biết</a:t>
            </a:r>
            <a:r>
              <a:rPr lang="en-US" dirty="0"/>
              <a:t> </a:t>
            </a:r>
            <a:r>
              <a:rPr lang="en-US" dirty="0" err="1"/>
              <a:t>được</a:t>
            </a:r>
            <a:r>
              <a:rPr lang="en-US" dirty="0"/>
              <a:t> </a:t>
            </a:r>
            <a:r>
              <a:rPr lang="en-US" dirty="0" err="1"/>
              <a:t>mã</a:t>
            </a:r>
            <a:r>
              <a:rPr lang="en-US" dirty="0"/>
              <a:t> </a:t>
            </a:r>
            <a:r>
              <a:rPr lang="en-US" dirty="0" err="1"/>
              <a:t>phím</a:t>
            </a:r>
            <a:r>
              <a:rPr lang="en-US" dirty="0"/>
              <a:t> (</a:t>
            </a:r>
            <a:r>
              <a:rPr lang="en-US" dirty="0" err="1"/>
              <a:t>là</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phím</a:t>
            </a:r>
            <a:r>
              <a:rPr lang="en-US" dirty="0"/>
              <a:t> </a:t>
            </a:r>
            <a:r>
              <a:rPr lang="en-US" dirty="0" err="1"/>
              <a:t>nhấn</a:t>
            </a:r>
            <a:r>
              <a:rPr lang="en-US" dirty="0"/>
              <a:t>, </a:t>
            </a:r>
            <a:r>
              <a:rPr lang="en-US" dirty="0" err="1"/>
              <a:t>chẳng</a:t>
            </a:r>
            <a:r>
              <a:rPr lang="en-US" dirty="0"/>
              <a:t> </a:t>
            </a:r>
            <a:r>
              <a:rPr lang="en-US" dirty="0" err="1"/>
              <a:t>hạn</a:t>
            </a:r>
            <a:r>
              <a:rPr lang="en-US" dirty="0"/>
              <a:t> </a:t>
            </a:r>
            <a:r>
              <a:rPr lang="en-US" dirty="0" err="1"/>
              <a:t>phím</a:t>
            </a:r>
            <a:r>
              <a:rPr lang="en-US" dirty="0"/>
              <a:t> 0 </a:t>
            </a:r>
            <a:r>
              <a:rPr lang="en-US" dirty="0" err="1"/>
              <a:t>có</a:t>
            </a:r>
            <a:r>
              <a:rPr lang="en-US" dirty="0"/>
              <a:t> </a:t>
            </a:r>
            <a:r>
              <a:rPr lang="en-US" dirty="0" err="1"/>
              <a:t>mã</a:t>
            </a:r>
            <a:r>
              <a:rPr lang="en-US" dirty="0"/>
              <a:t> </a:t>
            </a:r>
            <a:r>
              <a:rPr lang="en-US" dirty="0" err="1"/>
              <a:t>phím</a:t>
            </a:r>
            <a:r>
              <a:rPr lang="en-US" dirty="0"/>
              <a:t> </a:t>
            </a:r>
            <a:r>
              <a:rPr lang="en-US" dirty="0" err="1"/>
              <a:t>là</a:t>
            </a:r>
            <a:r>
              <a:rPr lang="en-US" dirty="0"/>
              <a:t> 0, </a:t>
            </a:r>
            <a:r>
              <a:rPr lang="en-US" dirty="0" err="1"/>
              <a:t>phím</a:t>
            </a:r>
            <a:r>
              <a:rPr lang="en-US" dirty="0"/>
              <a:t> 1 </a:t>
            </a:r>
            <a:r>
              <a:rPr lang="en-US" dirty="0" err="1"/>
              <a:t>có</a:t>
            </a:r>
            <a:r>
              <a:rPr lang="en-US" dirty="0"/>
              <a:t> </a:t>
            </a:r>
            <a:r>
              <a:rPr lang="en-US" dirty="0" err="1"/>
              <a:t>mã</a:t>
            </a:r>
            <a:r>
              <a:rPr lang="en-US" dirty="0"/>
              <a:t> </a:t>
            </a:r>
            <a:r>
              <a:rPr lang="en-US" dirty="0" err="1"/>
              <a:t>phím</a:t>
            </a:r>
            <a:r>
              <a:rPr lang="en-US" dirty="0"/>
              <a:t> </a:t>
            </a:r>
            <a:r>
              <a:rPr lang="en-US" dirty="0" err="1"/>
              <a:t>là</a:t>
            </a:r>
            <a:r>
              <a:rPr lang="en-US" dirty="0"/>
              <a:t> 1,…). </a:t>
            </a:r>
            <a:r>
              <a:rPr lang="en-US" dirty="0" err="1"/>
              <a:t>Mã</a:t>
            </a:r>
            <a:r>
              <a:rPr lang="en-US" dirty="0"/>
              <a:t> </a:t>
            </a:r>
            <a:r>
              <a:rPr lang="en-US" dirty="0" err="1"/>
              <a:t>phím</a:t>
            </a:r>
            <a:r>
              <a:rPr lang="en-US" dirty="0"/>
              <a:t> </a:t>
            </a:r>
            <a:r>
              <a:rPr lang="en-US" dirty="0" err="1"/>
              <a:t>và</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phím</a:t>
            </a:r>
            <a:r>
              <a:rPr lang="en-US" dirty="0"/>
              <a:t> </a:t>
            </a:r>
            <a:r>
              <a:rPr lang="en-US" dirty="0" err="1"/>
              <a:t>trong</a:t>
            </a:r>
            <a:r>
              <a:rPr lang="en-US" dirty="0"/>
              <a:t> ma </a:t>
            </a:r>
            <a:r>
              <a:rPr lang="en-US" dirty="0" err="1"/>
              <a:t>trận</a:t>
            </a:r>
            <a:r>
              <a:rPr lang="en-US" dirty="0"/>
              <a:t> </a:t>
            </a:r>
            <a:r>
              <a:rPr lang="en-US" dirty="0" err="1"/>
              <a:t>phím</a:t>
            </a:r>
            <a:r>
              <a:rPr lang="en-US" dirty="0"/>
              <a:t> </a:t>
            </a:r>
            <a:r>
              <a:rPr lang="en-US" dirty="0" err="1"/>
              <a:t>có</a:t>
            </a:r>
            <a:r>
              <a:rPr lang="en-US" dirty="0"/>
              <a:t> </a:t>
            </a:r>
            <a:r>
              <a:rPr lang="en-US" dirty="0" err="1"/>
              <a:t>quan</a:t>
            </a:r>
            <a:r>
              <a:rPr lang="en-US" dirty="0"/>
              <a:t> </a:t>
            </a:r>
            <a:r>
              <a:rPr lang="en-US" dirty="0" err="1"/>
              <a:t>hệ</a:t>
            </a:r>
            <a:r>
              <a:rPr lang="en-US" dirty="0"/>
              <a:t> </a:t>
            </a:r>
            <a:r>
              <a:rPr lang="en-US" dirty="0" err="1"/>
              <a:t>với</a:t>
            </a:r>
            <a:r>
              <a:rPr lang="en-US" dirty="0"/>
              <a:t> </a:t>
            </a:r>
            <a:r>
              <a:rPr lang="en-US" dirty="0" err="1"/>
              <a:t>nhau</a:t>
            </a:r>
            <a:r>
              <a:rPr lang="en-US" dirty="0"/>
              <a:t> </a:t>
            </a:r>
            <a:r>
              <a:rPr lang="en-US" dirty="0" err="1"/>
              <a:t>theo</a:t>
            </a:r>
            <a:r>
              <a:rPr lang="en-US" dirty="0"/>
              <a:t> </a:t>
            </a:r>
            <a:r>
              <a:rPr lang="en-US" dirty="0" err="1"/>
              <a:t>công</a:t>
            </a:r>
            <a:r>
              <a:rPr lang="en-US" dirty="0"/>
              <a:t> </a:t>
            </a:r>
            <a:r>
              <a:rPr lang="en-US" dirty="0" err="1"/>
              <a:t>thức</a:t>
            </a:r>
            <a:r>
              <a:rPr lang="en-US" dirty="0"/>
              <a:t>: </a:t>
            </a:r>
          </a:p>
          <a:p>
            <a:pPr algn="ctr">
              <a:defRPr/>
            </a:pPr>
            <a:r>
              <a:rPr lang="en-US" dirty="0" err="1">
                <a:ln w="0"/>
                <a:solidFill>
                  <a:srgbClr val="FF0000"/>
                </a:solidFill>
                <a:effectLst>
                  <a:outerShdw blurRad="38100" dist="25400" dir="5400000" algn="ctr" rotWithShape="0">
                    <a:srgbClr val="6E747A">
                      <a:alpha val="43000"/>
                    </a:srgbClr>
                  </a:outerShdw>
                </a:effectLst>
              </a:rPr>
              <a:t>Mã</a:t>
            </a:r>
            <a:r>
              <a:rPr lang="en-US" dirty="0">
                <a:ln w="0"/>
                <a:solidFill>
                  <a:srgbClr val="FF0000"/>
                </a:solidFill>
                <a:effectLst>
                  <a:outerShdw blurRad="38100" dist="25400" dir="5400000" algn="ctr" rotWithShape="0">
                    <a:srgbClr val="6E747A">
                      <a:alpha val="43000"/>
                    </a:srgbClr>
                  </a:outerShdw>
                </a:effectLst>
              </a:rPr>
              <a:t> </a:t>
            </a:r>
            <a:r>
              <a:rPr lang="en-US" dirty="0" err="1">
                <a:ln w="0"/>
                <a:solidFill>
                  <a:srgbClr val="FF0000"/>
                </a:solidFill>
                <a:effectLst>
                  <a:outerShdw blurRad="38100" dist="25400" dir="5400000" algn="ctr" rotWithShape="0">
                    <a:srgbClr val="6E747A">
                      <a:alpha val="43000"/>
                    </a:srgbClr>
                  </a:outerShdw>
                </a:effectLst>
              </a:rPr>
              <a:t>phím</a:t>
            </a:r>
            <a:r>
              <a:rPr lang="en-US" dirty="0">
                <a:ln w="0"/>
                <a:solidFill>
                  <a:srgbClr val="FF0000"/>
                </a:solidFill>
                <a:effectLst>
                  <a:outerShdw blurRad="38100" dist="25400" dir="5400000" algn="ctr" rotWithShape="0">
                    <a:srgbClr val="6E747A">
                      <a:alpha val="43000"/>
                    </a:srgbClr>
                  </a:outerShdw>
                </a:effectLst>
              </a:rPr>
              <a:t> = (STT </a:t>
            </a:r>
            <a:r>
              <a:rPr lang="en-US" dirty="0" err="1">
                <a:ln w="0"/>
                <a:solidFill>
                  <a:srgbClr val="FF0000"/>
                </a:solidFill>
                <a:effectLst>
                  <a:outerShdw blurRad="38100" dist="25400" dir="5400000" algn="ctr" rotWithShape="0">
                    <a:srgbClr val="6E747A">
                      <a:alpha val="43000"/>
                    </a:srgbClr>
                  </a:outerShdw>
                </a:effectLst>
              </a:rPr>
              <a:t>hàng</a:t>
            </a:r>
            <a:r>
              <a:rPr lang="en-US" dirty="0">
                <a:ln w="0"/>
                <a:solidFill>
                  <a:srgbClr val="FF0000"/>
                </a:solidFill>
                <a:effectLst>
                  <a:outerShdw blurRad="38100" dist="25400" dir="5400000" algn="ctr" rotWithShape="0">
                    <a:srgbClr val="6E747A">
                      <a:alpha val="43000"/>
                    </a:srgbClr>
                  </a:outerShdw>
                </a:effectLst>
              </a:rPr>
              <a:t>) × 4 + (STT </a:t>
            </a:r>
            <a:r>
              <a:rPr lang="en-US" dirty="0" err="1">
                <a:ln w="0"/>
                <a:solidFill>
                  <a:srgbClr val="FF0000"/>
                </a:solidFill>
                <a:effectLst>
                  <a:outerShdw blurRad="38100" dist="25400" dir="5400000" algn="ctr" rotWithShape="0">
                    <a:srgbClr val="6E747A">
                      <a:alpha val="43000"/>
                    </a:srgbClr>
                  </a:outerShdw>
                </a:effectLst>
              </a:rPr>
              <a:t>cột</a:t>
            </a:r>
            <a:r>
              <a:rPr lang="en-US" dirty="0">
                <a:ln w="0"/>
                <a:solidFill>
                  <a:srgbClr val="FF0000"/>
                </a:solidFill>
                <a:effectLst>
                  <a:outerShdw blurRad="38100" dist="25400" dir="5400000" algn="ctr" rotWithShape="0">
                    <a:srgbClr val="6E747A">
                      <a:alpha val="43000"/>
                    </a:srgbClr>
                  </a:outerShdw>
                </a:effectLst>
              </a:rPr>
              <a:t>)</a:t>
            </a:r>
            <a:endParaRPr lang="en-US" b="1" cap="all" dirty="0">
              <a:ln w="9000" cmpd="sng">
                <a:solidFill>
                  <a:srgbClr val="FF0000"/>
                </a:solidFill>
                <a:prstDash val="solid"/>
              </a:ln>
              <a:solidFill>
                <a:srgbClr val="FF0000"/>
              </a:solidFill>
              <a:effectLst>
                <a:reflection blurRad="12700" stA="28000" endPos="45000" dist="1000" dir="5400000" sy="-100000" algn="bl" rotWithShape="0"/>
              </a:effectLst>
            </a:endParaRPr>
          </a:p>
          <a:p>
            <a:pPr>
              <a:defRPr/>
            </a:pPr>
            <a:r>
              <a:rPr lang="en-US" u="sng" dirty="0" err="1"/>
              <a:t>Vd</a:t>
            </a:r>
            <a:r>
              <a:rPr lang="en-US" dirty="0"/>
              <a:t>: 	</a:t>
            </a:r>
            <a:r>
              <a:rPr lang="en-US" dirty="0" err="1"/>
              <a:t>Phím</a:t>
            </a:r>
            <a:r>
              <a:rPr lang="en-US" dirty="0"/>
              <a:t> 3:  </a:t>
            </a:r>
            <a:r>
              <a:rPr lang="en-US" dirty="0" err="1"/>
              <a:t>Mã</a:t>
            </a:r>
            <a:r>
              <a:rPr lang="en-US" dirty="0"/>
              <a:t> </a:t>
            </a:r>
            <a:r>
              <a:rPr lang="en-US" dirty="0" err="1"/>
              <a:t>phím</a:t>
            </a:r>
            <a:r>
              <a:rPr lang="en-US" dirty="0"/>
              <a:t> = 0x4 + 3 = 3</a:t>
            </a:r>
          </a:p>
          <a:p>
            <a:pPr>
              <a:defRPr/>
            </a:pPr>
            <a:r>
              <a:rPr lang="en-US" dirty="0"/>
              <a:t>		</a:t>
            </a:r>
            <a:r>
              <a:rPr lang="en-US" dirty="0" err="1"/>
              <a:t>Phím</a:t>
            </a:r>
            <a:r>
              <a:rPr lang="en-US" dirty="0"/>
              <a:t> C: </a:t>
            </a:r>
            <a:r>
              <a:rPr lang="en-US" dirty="0" err="1"/>
              <a:t>Mã</a:t>
            </a:r>
            <a:r>
              <a:rPr lang="en-US" dirty="0"/>
              <a:t> </a:t>
            </a:r>
            <a:r>
              <a:rPr lang="en-US" dirty="0" err="1"/>
              <a:t>phím</a:t>
            </a:r>
            <a:r>
              <a:rPr lang="en-US" dirty="0"/>
              <a:t> = 3x4 + 0 = 12</a:t>
            </a:r>
          </a:p>
        </p:txBody>
      </p:sp>
      <p:pic>
        <p:nvPicPr>
          <p:cNvPr id="781" name="Picture 780"/>
          <p:cNvPicPr>
            <a:picLocks noChangeAspect="1"/>
          </p:cNvPicPr>
          <p:nvPr/>
        </p:nvPicPr>
        <p:blipFill>
          <a:blip r:embed="rId3"/>
          <a:stretch>
            <a:fillRect/>
          </a:stretch>
        </p:blipFill>
        <p:spPr>
          <a:xfrm>
            <a:off x="628650" y="862628"/>
            <a:ext cx="7905750" cy="4238625"/>
          </a:xfrm>
          <a:prstGeom prst="rect">
            <a:avLst/>
          </a:prstGeom>
        </p:spPr>
      </p:pic>
      <p:sp>
        <p:nvSpPr>
          <p:cNvPr id="782" name="Rectangle 781"/>
          <p:cNvSpPr/>
          <p:nvPr/>
        </p:nvSpPr>
        <p:spPr>
          <a:xfrm>
            <a:off x="3276600" y="1905000"/>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83" name="Rectangle 782"/>
          <p:cNvSpPr/>
          <p:nvPr/>
        </p:nvSpPr>
        <p:spPr>
          <a:xfrm>
            <a:off x="4953000" y="691662"/>
            <a:ext cx="685800" cy="60373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783"/>
          <p:cNvSpPr/>
          <p:nvPr/>
        </p:nvSpPr>
        <p:spPr>
          <a:xfrm>
            <a:off x="5943600" y="691662"/>
            <a:ext cx="685800" cy="60373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6858000" y="691662"/>
            <a:ext cx="685800" cy="60373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p:cNvSpPr/>
          <p:nvPr/>
        </p:nvSpPr>
        <p:spPr>
          <a:xfrm>
            <a:off x="7772400" y="685800"/>
            <a:ext cx="685800" cy="60373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786"/>
          <p:cNvSpPr/>
          <p:nvPr/>
        </p:nvSpPr>
        <p:spPr>
          <a:xfrm>
            <a:off x="3276600" y="2782163"/>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88" name="Rectangle 787"/>
          <p:cNvSpPr/>
          <p:nvPr/>
        </p:nvSpPr>
        <p:spPr>
          <a:xfrm>
            <a:off x="3276600" y="3649306"/>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89" name="Rectangle 788"/>
          <p:cNvSpPr/>
          <p:nvPr/>
        </p:nvSpPr>
        <p:spPr>
          <a:xfrm>
            <a:off x="3276600" y="4547511"/>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59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01" y="2305050"/>
            <a:ext cx="4656224"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Thư viện quét phím “KBD.c”</a:t>
            </a:r>
          </a:p>
        </p:txBody>
      </p:sp>
      <p:sp>
        <p:nvSpPr>
          <p:cNvPr id="3" name="Content Placeholder 2"/>
          <p:cNvSpPr>
            <a:spLocks noGrp="1"/>
          </p:cNvSpPr>
          <p:nvPr>
            <p:ph idx="1"/>
          </p:nvPr>
        </p:nvSpPr>
        <p:spPr>
          <a:xfrm>
            <a:off x="0" y="1295400"/>
            <a:ext cx="8763000" cy="5029200"/>
          </a:xfrm>
        </p:spPr>
        <p:txBody>
          <a:bodyPr/>
          <a:lstStyle/>
          <a:p>
            <a:pPr marL="0" indent="0">
              <a:buNone/>
            </a:pPr>
            <a:r>
              <a:rPr lang="en-US" sz="1400"/>
              <a:t>#include &lt;16F877.h&gt;</a:t>
            </a:r>
          </a:p>
          <a:p>
            <a:pPr marL="0" indent="0">
              <a:buNone/>
            </a:pPr>
            <a:r>
              <a:rPr lang="en-US" sz="1400"/>
              <a:t>#include &lt;KBD.C&gt; // Khai báo thu viện dọc phàn phím.</a:t>
            </a:r>
          </a:p>
          <a:p>
            <a:pPr marL="0" indent="0">
              <a:buNone/>
            </a:pPr>
            <a:r>
              <a:rPr lang="en-US" sz="1400"/>
              <a:t>void main()  // Bắt dầu chuong trình chính.</a:t>
            </a:r>
          </a:p>
          <a:p>
            <a:pPr marL="0" indent="0">
              <a:buNone/>
            </a:pPr>
            <a:r>
              <a:rPr lang="en-US" sz="1400"/>
              <a:t>{ char k;</a:t>
            </a:r>
          </a:p>
          <a:p>
            <a:pPr marL="0" indent="0">
              <a:buNone/>
            </a:pPr>
            <a:r>
              <a:rPr lang="en-US" sz="1400"/>
              <a:t>   port_b_pullups(TRUE);</a:t>
            </a:r>
          </a:p>
          <a:p>
            <a:pPr marL="0" indent="0">
              <a:buNone/>
            </a:pPr>
            <a:r>
              <a:rPr lang="en-US" sz="1400"/>
              <a:t>   kbd_init(); // Khoi tao gia tri ban dau cho ham doc ban phim</a:t>
            </a:r>
          </a:p>
          <a:p>
            <a:pPr marL="0" indent="0">
              <a:buNone/>
            </a:pPr>
            <a:r>
              <a:rPr lang="en-US" sz="1400"/>
              <a:t>   while(1)</a:t>
            </a:r>
          </a:p>
          <a:p>
            <a:pPr marL="0" indent="0">
              <a:buNone/>
            </a:pPr>
            <a:r>
              <a:rPr lang="en-US" sz="1400"/>
              <a:t>   { k=kbd_getc();  // Goi ham doc ban phim, day la ham duoc dinh nghia trong file kbd.c</a:t>
            </a:r>
          </a:p>
          <a:p>
            <a:pPr marL="0" indent="0">
              <a:buNone/>
            </a:pPr>
            <a:r>
              <a:rPr lang="en-US" sz="1400"/>
              <a:t>      switch(k)    // Xuất led ở port D.</a:t>
            </a:r>
          </a:p>
          <a:p>
            <a:pPr marL="0" indent="0">
              <a:buNone/>
            </a:pPr>
            <a:r>
              <a:rPr lang="en-US" sz="1400"/>
              <a:t>         { case '0': set_tris_d(0xff);</a:t>
            </a:r>
          </a:p>
          <a:p>
            <a:pPr marL="0" indent="0">
              <a:buNone/>
            </a:pPr>
            <a:r>
              <a:rPr lang="en-US" sz="1400"/>
              <a:t>            case '1': set_tris_d(0x01);  </a:t>
            </a:r>
          </a:p>
          <a:p>
            <a:pPr marL="0" indent="0">
              <a:buNone/>
            </a:pPr>
            <a:r>
              <a:rPr lang="en-US" sz="1400"/>
              <a:t>            case '2': set_tris_d(0x02);</a:t>
            </a:r>
          </a:p>
          <a:p>
            <a:pPr marL="0" indent="0">
              <a:buNone/>
            </a:pPr>
            <a:r>
              <a:rPr lang="en-US" sz="1400"/>
              <a:t>            case '3': set_tris_d(0x03);</a:t>
            </a:r>
          </a:p>
          <a:p>
            <a:pPr marL="0" indent="0">
              <a:buNone/>
            </a:pPr>
            <a:r>
              <a:rPr lang="en-US" sz="1400"/>
              <a:t>            case '4': set_tris_d(0x04);</a:t>
            </a:r>
          </a:p>
          <a:p>
            <a:pPr marL="0" indent="0">
              <a:buNone/>
            </a:pPr>
            <a:r>
              <a:rPr lang="en-US" sz="1400"/>
              <a:t>            case '5': set_tris_d(0x05); </a:t>
            </a:r>
          </a:p>
          <a:p>
            <a:pPr marL="0" indent="0">
              <a:buNone/>
            </a:pPr>
            <a:r>
              <a:rPr lang="en-US" sz="1400"/>
              <a:t>            case '6': set_tris_d(0x06);</a:t>
            </a:r>
          </a:p>
          <a:p>
            <a:pPr marL="0" indent="0">
              <a:buNone/>
            </a:pPr>
            <a:r>
              <a:rPr lang="en-US" sz="1400"/>
              <a:t>            case '7': set_tris_d(0x07);</a:t>
            </a:r>
          </a:p>
          <a:p>
            <a:pPr marL="0" indent="0">
              <a:buNone/>
            </a:pPr>
            <a:r>
              <a:rPr lang="en-US" sz="1400"/>
              <a:t>            case '8': set_tris_d(0x08);</a:t>
            </a:r>
          </a:p>
          <a:p>
            <a:pPr marL="0" indent="0">
              <a:buNone/>
            </a:pPr>
            <a:r>
              <a:rPr lang="en-US" sz="1400"/>
              <a:t>            case '9': set_tris_d(0x09);</a:t>
            </a:r>
          </a:p>
          <a:p>
            <a:pPr marL="0" indent="0">
              <a:buNone/>
            </a:pPr>
            <a:r>
              <a:rPr lang="en-US" sz="1400"/>
              <a:t>            case '*': set_tris_d(0x0f);</a:t>
            </a:r>
          </a:p>
          <a:p>
            <a:pPr marL="0" indent="0">
              <a:buNone/>
            </a:pPr>
            <a:r>
              <a:rPr lang="en-US" sz="1400"/>
              <a:t>            case ‘#’: set_tris_d(0xf0);</a:t>
            </a:r>
          </a:p>
          <a:p>
            <a:pPr marL="0" indent="0">
              <a:buNone/>
            </a:pPr>
            <a:r>
              <a:rPr lang="en-US" sz="1400"/>
              <a:t>         }}}  </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68</a:t>
            </a:fld>
            <a:endParaRPr lang="en-US"/>
          </a:p>
        </p:txBody>
      </p:sp>
    </p:spTree>
    <p:extLst>
      <p:ext uri="{BB962C8B-B14F-4D97-AF65-F5344CB8AC3E}">
        <p14:creationId xmlns:p14="http://schemas.microsoft.com/office/powerpoint/2010/main" val="590373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122238"/>
            <a:ext cx="8229600" cy="715962"/>
          </a:xfrm>
        </p:spPr>
        <p:txBody>
          <a:bodyPr/>
          <a:lstStyle/>
          <a:p>
            <a:r>
              <a:rPr lang="en-US">
                <a:solidFill>
                  <a:srgbClr val="FF0000"/>
                </a:solidFill>
              </a:rPr>
              <a:t>         ĐIỀU KHIỂN LCD</a:t>
            </a:r>
          </a:p>
        </p:txBody>
      </p:sp>
      <p:sp>
        <p:nvSpPr>
          <p:cNvPr id="68611" name="Content Placeholder 2"/>
          <p:cNvSpPr>
            <a:spLocks noGrp="1"/>
          </p:cNvSpPr>
          <p:nvPr>
            <p:ph idx="1"/>
          </p:nvPr>
        </p:nvSpPr>
        <p:spPr>
          <a:xfrm>
            <a:off x="457200" y="1219200"/>
            <a:ext cx="8229600" cy="4906963"/>
          </a:xfrm>
        </p:spPr>
        <p:txBody>
          <a:bodyPr/>
          <a:lstStyle/>
          <a:p>
            <a:pPr marL="514350" indent="-514350"/>
            <a:r>
              <a:rPr lang="en-US"/>
              <a:t>Về phân loại, LCD có nhiều loại :</a:t>
            </a:r>
          </a:p>
          <a:p>
            <a:pPr marL="514350" indent="-514350" algn="l">
              <a:buFontTx/>
              <a:buNone/>
            </a:pPr>
            <a:r>
              <a:rPr lang="en-US"/>
              <a:t>    - 8 character *1 line</a:t>
            </a:r>
          </a:p>
          <a:p>
            <a:pPr marL="514350" indent="-514350" algn="l">
              <a:buFontTx/>
              <a:buNone/>
            </a:pPr>
            <a:r>
              <a:rPr lang="en-US"/>
              <a:t>    - 16 character *1 line (2 line hoặc 4 line)</a:t>
            </a:r>
          </a:p>
          <a:p>
            <a:pPr marL="514350" indent="-514350" algn="l">
              <a:buFontTx/>
              <a:buNone/>
            </a:pPr>
            <a:r>
              <a:rPr lang="en-US"/>
              <a:t>    - 20 character * ..... </a:t>
            </a:r>
            <a:br>
              <a:rPr lang="en-US"/>
            </a:br>
            <a:endParaRPr lang="en-US"/>
          </a:p>
        </p:txBody>
      </p:sp>
      <p:sp>
        <p:nvSpPr>
          <p:cNvPr id="686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E3D2113-88B8-432B-BF52-FCA19C24CCCF}" type="slidenum">
              <a:rPr lang="en-US" smtClean="0">
                <a:latin typeface="Arial" pitchFamily="34" charset="0"/>
                <a:cs typeface="Arial" pitchFamily="34" charset="0"/>
              </a:rPr>
              <a:pPr eaLnBrk="1" hangingPunct="1"/>
              <a:t>69</a:t>
            </a:fld>
            <a:endParaRPr lang="en-US">
              <a:latin typeface="Arial" pitchFamily="34" charset="0"/>
              <a:cs typeface="Arial" pitchFamily="34" charset="0"/>
            </a:endParaRPr>
          </a:p>
        </p:txBody>
      </p:sp>
      <p:pic>
        <p:nvPicPr>
          <p:cNvPr id="686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000"/>
            <a:ext cx="51546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CẤU TRÚC CÂU LỆNH TRONG CCS</a:t>
            </a:r>
            <a:endParaRPr lang="en-US"/>
          </a:p>
        </p:txBody>
      </p:sp>
      <p:sp>
        <p:nvSpPr>
          <p:cNvPr id="2150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215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4E758FD-5F2F-4218-AB2A-E84C764421C4}" type="slidenum">
              <a:rPr lang="en-US" smtClean="0">
                <a:solidFill>
                  <a:srgbClr val="00B888"/>
                </a:solidFill>
              </a:rPr>
              <a:pPr eaLnBrk="1" hangingPunct="1"/>
              <a:t>7</a:t>
            </a:fld>
            <a:endParaRPr lang="en-US">
              <a:solidFill>
                <a:srgbClr val="00B888"/>
              </a:solidFill>
            </a:endParaRPr>
          </a:p>
        </p:txBody>
      </p:sp>
      <p:graphicFrame>
        <p:nvGraphicFramePr>
          <p:cNvPr id="6" name="Content Placeholder 8"/>
          <p:cNvGraphicFramePr>
            <a:graphicFrameLocks/>
          </p:cNvGraphicFramePr>
          <p:nvPr/>
        </p:nvGraphicFramePr>
        <p:xfrm>
          <a:off x="762000" y="1219200"/>
          <a:ext cx="7924800" cy="5635626"/>
        </p:xfrm>
        <a:graphic>
          <a:graphicData uri="http://schemas.openxmlformats.org/drawingml/2006/table">
            <a:tbl>
              <a:tblPr/>
              <a:tblGrid>
                <a:gridCol w="38862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316992">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de-DE" sz="1600" b="1" i="0" u="none" strike="noStrike" cap="none" normalizeH="0" baseline="0">
                          <a:ln>
                            <a:noFill/>
                          </a:ln>
                          <a:solidFill>
                            <a:srgbClr val="000000"/>
                          </a:solidFill>
                          <a:effectLst/>
                          <a:latin typeface="Times New Roman" pitchFamily="18" charset="0"/>
                          <a:cs typeface="Times New Roman" pitchFamily="18" charset="0"/>
                        </a:rPr>
                        <a:t>Cấu trúc lệnh</a:t>
                      </a:r>
                      <a:endParaRPr kumimoji="0" lang="en-US" sz="16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p>
                      <a:pPr marL="144463" marR="0" lvl="0" indent="-1187450" algn="just" defTabSz="914400" rtl="0" eaLnBrk="1" fontAlgn="base" latinLnBrk="0" hangingPunct="1">
                        <a:lnSpc>
                          <a:spcPct val="13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Ví dụ</a:t>
                      </a:r>
                      <a:endParaRPr kumimoji="0" lang="en-US" sz="16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1645920">
                <a:tc>
                  <a:txBody>
                    <a:bodyPr/>
                    <a:lstStyle/>
                    <a:p>
                      <a:r>
                        <a:rPr lang="en-US" sz="1800" kern="1200">
                          <a:solidFill>
                            <a:srgbClr val="00B0F0"/>
                          </a:solidFill>
                          <a:latin typeface="+mn-lt"/>
                          <a:ea typeface="+mn-ea"/>
                          <a:cs typeface="+mn-cs"/>
                        </a:rPr>
                        <a:t>while (biểu thức)</a:t>
                      </a:r>
                    </a:p>
                    <a:p>
                      <a:r>
                        <a:rPr lang="en-US" sz="1800" kern="1200">
                          <a:solidFill>
                            <a:srgbClr val="00B0F0"/>
                          </a:solidFill>
                          <a:latin typeface="+mn-lt"/>
                          <a:ea typeface="+mn-ea"/>
                          <a:cs typeface="+mn-cs"/>
                        </a:rPr>
                        <a:t>{ // Các lệnh;</a:t>
                      </a:r>
                    </a:p>
                    <a:p>
                      <a:r>
                        <a:rPr lang="en-US" sz="1800" kern="1200">
                          <a:solidFill>
                            <a:srgbClr val="00B0F0"/>
                          </a:solidFill>
                          <a:latin typeface="+mn-lt"/>
                          <a:ea typeface="+mn-ea"/>
                          <a:cs typeface="+mn-cs"/>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lang="en-US" sz="1800" b="1" kern="1200">
                          <a:solidFill>
                            <a:srgbClr val="00B0F0"/>
                          </a:solidFill>
                          <a:latin typeface="+mn-lt"/>
                          <a:ea typeface="+mn-ea"/>
                          <a:cs typeface="+mn-cs"/>
                        </a:rPr>
                        <a:t> while (count&lt;20)</a:t>
                      </a:r>
                    </a:p>
                    <a:p>
                      <a:r>
                        <a:rPr lang="en-US" sz="1800" b="1" kern="1200">
                          <a:solidFill>
                            <a:srgbClr val="00B0F0"/>
                          </a:solidFill>
                          <a:latin typeface="+mn-lt"/>
                          <a:ea typeface="+mn-ea"/>
                          <a:cs typeface="+mn-cs"/>
                        </a:rPr>
                        <a:t> { Output_B(count);</a:t>
                      </a:r>
                    </a:p>
                    <a:p>
                      <a:r>
                        <a:rPr lang="en-US" sz="1800" b="1" kern="1200">
                          <a:solidFill>
                            <a:srgbClr val="00B0F0"/>
                          </a:solidFill>
                          <a:latin typeface="+mn-lt"/>
                          <a:ea typeface="+mn-ea"/>
                          <a:cs typeface="+mn-cs"/>
                        </a:rPr>
                        <a:t>    Count=count+1;</a:t>
                      </a:r>
                    </a:p>
                    <a:p>
                      <a:r>
                        <a:rPr lang="en-US" sz="1800" b="1" kern="1200">
                          <a:solidFill>
                            <a:srgbClr val="00B0F0"/>
                          </a:solidFill>
                          <a:latin typeface="+mn-lt"/>
                          <a:ea typeface="+mn-ea"/>
                          <a:cs typeface="+mn-cs"/>
                        </a:rPr>
                        <a:t> }</a:t>
                      </a:r>
                    </a:p>
                    <a:p>
                      <a:r>
                        <a:rPr lang="en-US" sz="1800" b="1" kern="1200">
                          <a:solidFill>
                            <a:srgbClr val="00B0F0"/>
                          </a:solidFill>
                          <a:latin typeface="+mn-lt"/>
                          <a:ea typeface="+mn-ea"/>
                          <a:cs typeface="+mn-cs"/>
                        </a:rPr>
                        <a:t>Chú ý: while(1) sẽ thực hiện các lệnh trong khối while này mãi mãi </a:t>
                      </a:r>
                      <a:endParaRPr kumimoji="0" lang="en-US" sz="1800" b="1" i="0" u="none" strike="noStrike" cap="none" normalizeH="0" baseline="0">
                        <a:ln>
                          <a:noFill/>
                        </a:ln>
                        <a:solidFill>
                          <a:srgbClr val="00B0F0"/>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9226">
                <a:tc>
                  <a:txBody>
                    <a:bodyPr/>
                    <a:lstStyle/>
                    <a:p>
                      <a:r>
                        <a:rPr lang="en-US" sz="1800" b="0" kern="1200">
                          <a:solidFill>
                            <a:srgbClr val="FF0000"/>
                          </a:solidFill>
                          <a:latin typeface="+mn-lt"/>
                          <a:ea typeface="+mn-ea"/>
                          <a:cs typeface="+mn-cs"/>
                        </a:rPr>
                        <a:t>for (biểu thức 1, biểu thức 2, biểu thức 3)  </a:t>
                      </a:r>
                    </a:p>
                    <a:p>
                      <a:r>
                        <a:rPr lang="en-US" sz="1800" b="0" kern="1200">
                          <a:solidFill>
                            <a:srgbClr val="FF0000"/>
                          </a:solidFill>
                          <a:latin typeface="+mn-lt"/>
                          <a:ea typeface="+mn-ea"/>
                          <a:cs typeface="+mn-cs"/>
                        </a:rPr>
                        <a:t>{//Các lệnh;</a:t>
                      </a:r>
                    </a:p>
                    <a:p>
                      <a:r>
                        <a:rPr lang="en-US" sz="1800" b="0" kern="1200">
                          <a:solidFill>
                            <a:srgbClr val="FF0000"/>
                          </a:solidFill>
                          <a:latin typeface="+mn-lt"/>
                          <a:ea typeface="+mn-ea"/>
                          <a:cs typeface="+mn-cs"/>
                        </a:rPr>
                        <a:t>} </a:t>
                      </a:r>
                      <a:endParaRPr kumimoji="0" lang="en-US" sz="1800" b="0" i="0" u="none" strike="noStrike" cap="none" normalizeH="0" baseline="0">
                        <a:ln>
                          <a:noFill/>
                        </a:ln>
                        <a:solidFill>
                          <a:srgbClr val="FF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lang="en-US" sz="1800" b="1" kern="1200">
                          <a:solidFill>
                            <a:srgbClr val="FF0000"/>
                          </a:solidFill>
                          <a:latin typeface="+mn-lt"/>
                          <a:ea typeface="+mn-ea"/>
                          <a:cs typeface="+mn-cs"/>
                        </a:rPr>
                        <a:t>  for (i =1;i &lt;=10;++i) </a:t>
                      </a:r>
                    </a:p>
                    <a:p>
                      <a:r>
                        <a:rPr lang="en-US" sz="1800" b="1" kern="1200">
                          <a:solidFill>
                            <a:srgbClr val="FF0000"/>
                          </a:solidFill>
                          <a:latin typeface="+mn-lt"/>
                          <a:ea typeface="+mn-ea"/>
                          <a:cs typeface="+mn-cs"/>
                        </a:rPr>
                        <a:t>  {A=a+i; </a:t>
                      </a:r>
                    </a:p>
                    <a:p>
                      <a:r>
                        <a:rPr kumimoji="0" lang="en-US" sz="1800" b="1" i="0" u="none" strike="noStrike" kern="1200" cap="none" normalizeH="0" baseline="0">
                          <a:ln>
                            <a:noFill/>
                          </a:ln>
                          <a:solidFill>
                            <a:srgbClr val="FF0000"/>
                          </a:solidFill>
                          <a:effectLst/>
                          <a:latin typeface="+mn-lt"/>
                          <a:ea typeface="+mn-ea"/>
                          <a:cs typeface="+mn-cs"/>
                        </a:rPr>
                        <a:t>   }</a:t>
                      </a:r>
                      <a:endParaRPr kumimoji="0" lang="en-US" sz="1800" b="1" i="0" u="none" strike="noStrike" cap="none" normalizeH="0" baseline="0">
                        <a:ln>
                          <a:noFill/>
                        </a:ln>
                        <a:solidFill>
                          <a:srgbClr val="FF0000"/>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73488">
                <a:tc>
                  <a:txBody>
                    <a:bodyPr/>
                    <a:lstStyle/>
                    <a:p>
                      <a:r>
                        <a:rPr kumimoji="0" lang="en-US" sz="1800" b="0" i="1" u="none" strike="noStrike" cap="none" normalizeH="0" baseline="0">
                          <a:ln>
                            <a:noFill/>
                          </a:ln>
                          <a:solidFill>
                            <a:srgbClr val="00B050"/>
                          </a:solidFill>
                          <a:effectLst/>
                          <a:latin typeface="Times New Roman" pitchFamily="18" charset="0"/>
                          <a:ea typeface="SimSun" pitchFamily="2" charset="-122"/>
                          <a:cs typeface="Times New Roman" pitchFamily="18" charset="0"/>
                        </a:rPr>
                        <a:t>switch </a:t>
                      </a:r>
                      <a:r>
                        <a:rPr lang="en-US" sz="1800" b="0" kern="1200">
                          <a:solidFill>
                            <a:srgbClr val="00B050"/>
                          </a:solidFill>
                          <a:latin typeface="+mn-lt"/>
                          <a:ea typeface="+mn-ea"/>
                          <a:cs typeface="+mn-cs"/>
                        </a:rPr>
                        <a:t>(biến)</a:t>
                      </a:r>
                    </a:p>
                    <a:p>
                      <a:r>
                        <a:rPr lang="en-US" sz="1800" b="0" kern="1200">
                          <a:solidFill>
                            <a:srgbClr val="00B050"/>
                          </a:solidFill>
                          <a:latin typeface="+mn-lt"/>
                          <a:ea typeface="+mn-ea"/>
                          <a:cs typeface="+mn-cs"/>
                        </a:rPr>
                        <a:t>{ case </a:t>
                      </a:r>
                      <a:r>
                        <a:rPr lang="en-US" sz="1800" b="0" kern="1200">
                          <a:solidFill>
                            <a:srgbClr val="C00000"/>
                          </a:solidFill>
                          <a:latin typeface="+mn-lt"/>
                          <a:ea typeface="+mn-ea"/>
                          <a:cs typeface="+mn-cs"/>
                        </a:rPr>
                        <a:t>giá trị 1</a:t>
                      </a:r>
                      <a:r>
                        <a:rPr lang="en-US" sz="1800" b="0" kern="1200">
                          <a:solidFill>
                            <a:srgbClr val="00B050"/>
                          </a:solidFill>
                          <a:latin typeface="+mn-lt"/>
                          <a:ea typeface="+mn-ea"/>
                          <a:cs typeface="+mn-cs"/>
                        </a:rPr>
                        <a:t>: lệnh 1;</a:t>
                      </a:r>
                    </a:p>
                    <a:p>
                      <a:r>
                        <a:rPr lang="en-US" sz="1800" b="0" kern="1200">
                          <a:solidFill>
                            <a:srgbClr val="00B050"/>
                          </a:solidFill>
                          <a:latin typeface="+mn-lt"/>
                          <a:ea typeface="+mn-ea"/>
                          <a:cs typeface="+mn-cs"/>
                        </a:rPr>
                        <a:t>  break;  </a:t>
                      </a:r>
                    </a:p>
                    <a:p>
                      <a:r>
                        <a:rPr lang="en-US" sz="1800" b="0" kern="1200">
                          <a:solidFill>
                            <a:srgbClr val="00B050"/>
                          </a:solidFill>
                          <a:latin typeface="+mn-lt"/>
                          <a:ea typeface="+mn-ea"/>
                          <a:cs typeface="+mn-cs"/>
                        </a:rPr>
                        <a:t> case </a:t>
                      </a:r>
                      <a:r>
                        <a:rPr lang="en-US" sz="1800" b="0" kern="1200">
                          <a:solidFill>
                            <a:srgbClr val="C00000"/>
                          </a:solidFill>
                          <a:latin typeface="+mn-lt"/>
                          <a:ea typeface="+mn-ea"/>
                          <a:cs typeface="+mn-cs"/>
                        </a:rPr>
                        <a:t>giá trị 2</a:t>
                      </a:r>
                      <a:r>
                        <a:rPr lang="en-US" sz="1800" b="0" kern="1200">
                          <a:solidFill>
                            <a:srgbClr val="00B050"/>
                          </a:solidFill>
                          <a:latin typeface="+mn-lt"/>
                          <a:ea typeface="+mn-ea"/>
                          <a:cs typeface="+mn-cs"/>
                        </a:rPr>
                        <a:t>: lệnh 2;</a:t>
                      </a:r>
                    </a:p>
                    <a:p>
                      <a:r>
                        <a:rPr lang="en-US" sz="1800" b="0" kern="1200">
                          <a:solidFill>
                            <a:srgbClr val="00B050"/>
                          </a:solidFill>
                          <a:latin typeface="+mn-lt"/>
                          <a:ea typeface="+mn-ea"/>
                          <a:cs typeface="+mn-cs"/>
                        </a:rPr>
                        <a:t>  break;</a:t>
                      </a:r>
                    </a:p>
                    <a:p>
                      <a:r>
                        <a:rPr lang="en-US" sz="1800" b="0" kern="1200">
                          <a:solidFill>
                            <a:srgbClr val="00B050"/>
                          </a:solidFill>
                          <a:latin typeface="+mn-lt"/>
                          <a:ea typeface="+mn-ea"/>
                          <a:cs typeface="+mn-cs"/>
                        </a:rPr>
                        <a:t> ………</a:t>
                      </a:r>
                    </a:p>
                    <a:p>
                      <a:r>
                        <a:rPr lang="pt-BR" sz="1800" b="0" kern="1200">
                          <a:solidFill>
                            <a:srgbClr val="00B050"/>
                          </a:solidFill>
                          <a:latin typeface="+mn-lt"/>
                          <a:ea typeface="+mn-ea"/>
                          <a:cs typeface="+mn-cs"/>
                        </a:rPr>
                        <a:t> case </a:t>
                      </a:r>
                      <a:r>
                        <a:rPr lang="pt-BR" sz="1800" b="0" kern="1200">
                          <a:solidFill>
                            <a:srgbClr val="C00000"/>
                          </a:solidFill>
                          <a:latin typeface="+mn-lt"/>
                          <a:ea typeface="+mn-ea"/>
                          <a:cs typeface="+mn-cs"/>
                        </a:rPr>
                        <a:t>giá trị n</a:t>
                      </a:r>
                      <a:r>
                        <a:rPr lang="pt-BR" sz="1800" b="0" kern="1200">
                          <a:solidFill>
                            <a:srgbClr val="00B050"/>
                          </a:solidFill>
                          <a:latin typeface="+mn-lt"/>
                          <a:ea typeface="+mn-ea"/>
                          <a:cs typeface="+mn-cs"/>
                        </a:rPr>
                        <a:t>: lệnh n</a:t>
                      </a:r>
                    </a:p>
                    <a:p>
                      <a:r>
                        <a:rPr lang="en-US" sz="1800" b="0" kern="1200">
                          <a:solidFill>
                            <a:srgbClr val="00B050"/>
                          </a:solidFill>
                          <a:latin typeface="+mn-lt"/>
                          <a:ea typeface="+mn-ea"/>
                          <a:cs typeface="+mn-cs"/>
                        </a:rPr>
                        <a:t>  break;</a:t>
                      </a:r>
                    </a:p>
                    <a:p>
                      <a:r>
                        <a:rPr lang="en-US" sz="1800" b="0" kern="1200">
                          <a:solidFill>
                            <a:srgbClr val="00B050"/>
                          </a:solidFill>
                          <a:latin typeface="+mn-lt"/>
                          <a:ea typeface="+mn-ea"/>
                          <a:cs typeface="+mn-cs"/>
                        </a:rPr>
                        <a:t> [default: lệnh n+1; break;]</a:t>
                      </a:r>
                    </a:p>
                    <a:p>
                      <a:r>
                        <a:rPr lang="en-US" sz="1800" b="0" kern="1200">
                          <a:solidFill>
                            <a:srgbClr val="00B050"/>
                          </a:solidFill>
                          <a:latin typeface="+mn-lt"/>
                          <a:ea typeface="+mn-ea"/>
                          <a:cs typeface="+mn-cs"/>
                        </a:rPr>
                        <a:t>} </a:t>
                      </a:r>
                      <a:endParaRPr kumimoji="0" lang="en-US" sz="1800" b="0" i="0" u="none" strike="noStrike" cap="none" normalizeH="0" baseline="0">
                        <a:ln>
                          <a:noFill/>
                        </a:ln>
                        <a:solidFill>
                          <a:srgbClr val="00B05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switch (cmd) {</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case 0:  printf(“cmd 0”);</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break;</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case 1: printf(“cmd 1”);</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break;</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default: printf(“bad cmd”);</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00B050"/>
                          </a:solidFill>
                          <a:effectLst/>
                          <a:latin typeface="Times New Roman" pitchFamily="18" charset="0"/>
                          <a:ea typeface="SimSun" pitchFamily="2" charset="-122"/>
                          <a:cs typeface="Times New Roman" pitchFamily="18" charset="0"/>
                        </a:rPr>
                        <a:t>      break; }</a:t>
                      </a:r>
                      <a:endParaRPr kumimoji="0" lang="en-US" sz="1800" b="1" i="0" u="none" strike="noStrike" cap="none" normalizeH="0" baseline="0">
                        <a:ln>
                          <a:noFill/>
                        </a:ln>
                        <a:solidFill>
                          <a:srgbClr val="00B050"/>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95300" y="228600"/>
            <a:ext cx="8229600" cy="715963"/>
          </a:xfrm>
        </p:spPr>
        <p:txBody>
          <a:bodyPr/>
          <a:lstStyle/>
          <a:p>
            <a:r>
              <a:rPr lang="en-US" dirty="0"/>
              <a:t>       LCD </a:t>
            </a:r>
            <a:r>
              <a:rPr lang="en-US" dirty="0" err="1"/>
              <a:t>có</a:t>
            </a:r>
            <a:r>
              <a:rPr lang="en-US" dirty="0"/>
              <a:t> 16 </a:t>
            </a:r>
            <a:r>
              <a:rPr lang="en-US" dirty="0" err="1"/>
              <a:t>chân</a:t>
            </a:r>
            <a:r>
              <a:rPr lang="en-US" dirty="0"/>
              <a:t>: </a:t>
            </a:r>
            <a:endParaRPr lang="en-US" dirty="0">
              <a:solidFill>
                <a:srgbClr val="FF0000"/>
              </a:solidFill>
            </a:endParaRPr>
          </a:p>
        </p:txBody>
      </p:sp>
      <p:sp>
        <p:nvSpPr>
          <p:cNvPr id="69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23DD87C-0584-44C4-8FE9-0B07E9687B43}" type="slidenum">
              <a:rPr lang="en-US" smtClean="0">
                <a:latin typeface="Arial" pitchFamily="34" charset="0"/>
                <a:cs typeface="Arial" pitchFamily="34" charset="0"/>
              </a:rPr>
              <a:pPr eaLnBrk="1" hangingPunct="1"/>
              <a:t>70</a:t>
            </a:fld>
            <a:endParaRPr lang="en-US">
              <a:latin typeface="Arial" pitchFamily="34" charset="0"/>
              <a:cs typeface="Arial" pitchFamily="34" charset="0"/>
            </a:endParaRPr>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5232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438400"/>
            <a:ext cx="8458200"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038" y="4876800"/>
            <a:ext cx="38655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Mạch</a:t>
            </a:r>
            <a:r>
              <a:rPr lang="en-US" dirty="0"/>
              <a:t> </a:t>
            </a:r>
            <a:r>
              <a:rPr lang="en-US" dirty="0" err="1"/>
              <a:t>sư</a:t>
            </a:r>
            <a:r>
              <a:rPr lang="en-US" dirty="0"/>
              <a:t>̉ </a:t>
            </a:r>
            <a:r>
              <a:rPr lang="en-US" dirty="0" err="1"/>
              <a:t>dụng</a:t>
            </a:r>
            <a:r>
              <a:rPr lang="en-US" dirty="0"/>
              <a:t> LCD 4 BIT</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71</a:t>
            </a:fld>
            <a:endParaRPr lang="en-US"/>
          </a:p>
        </p:txBody>
      </p:sp>
      <p:pic>
        <p:nvPicPr>
          <p:cNvPr id="104450" name="Picture 271"/>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l="13202" t="11308" r="27988" b="37778"/>
          <a:stretch>
            <a:fillRect/>
          </a:stretch>
        </p:blipFill>
        <p:spPr bwMode="auto">
          <a:xfrm>
            <a:off x="533400" y="1371600"/>
            <a:ext cx="8122829"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652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CÁC HÀM PHỤC VỤ ADC</a:t>
            </a:r>
          </a:p>
        </p:txBody>
      </p:sp>
      <p:sp>
        <p:nvSpPr>
          <p:cNvPr id="7065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706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A5D029F-65FB-4BD3-99DA-EE23810EB476}" type="slidenum">
              <a:rPr lang="en-US" altLang="en-US" smtClean="0">
                <a:solidFill>
                  <a:srgbClr val="00B888"/>
                </a:solidFill>
              </a:rPr>
              <a:pPr eaLnBrk="1" hangingPunct="1"/>
              <a:t>72</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Setup_ADC</a:t>
            </a:r>
            <a:r>
              <a:rPr lang="en-US" dirty="0"/>
              <a:t>(Mode)</a:t>
            </a:r>
          </a:p>
          <a:p>
            <a:pPr lvl="1">
              <a:defRPr/>
            </a:pPr>
            <a:r>
              <a:rPr lang="en-US" dirty="0" err="1"/>
              <a:t>Hàm</a:t>
            </a:r>
            <a:r>
              <a:rPr lang="en-US" dirty="0"/>
              <a:t> </a:t>
            </a:r>
            <a:r>
              <a:rPr lang="en-US" dirty="0" err="1"/>
              <a:t>này</a:t>
            </a:r>
            <a:r>
              <a:rPr lang="en-US" dirty="0"/>
              <a:t> </a:t>
            </a:r>
            <a:r>
              <a:rPr lang="en-US" dirty="0" err="1"/>
              <a:t>dùng</a:t>
            </a:r>
            <a:r>
              <a:rPr lang="en-US" dirty="0"/>
              <a:t> </a:t>
            </a:r>
            <a:r>
              <a:rPr lang="en-US" dirty="0" err="1"/>
              <a:t>để</a:t>
            </a:r>
            <a:r>
              <a:rPr lang="en-US" dirty="0"/>
              <a:t> </a:t>
            </a:r>
            <a:r>
              <a:rPr lang="en-US" dirty="0" err="1"/>
              <a:t>thiết</a:t>
            </a:r>
            <a:r>
              <a:rPr lang="en-US" dirty="0"/>
              <a:t> </a:t>
            </a:r>
            <a:r>
              <a:rPr lang="en-US" dirty="0" err="1"/>
              <a:t>lập</a:t>
            </a:r>
            <a:r>
              <a:rPr lang="en-US" dirty="0"/>
              <a:t> </a:t>
            </a:r>
            <a:r>
              <a:rPr lang="en-US" dirty="0" err="1"/>
              <a:t>hoạt</a:t>
            </a:r>
            <a:r>
              <a:rPr lang="en-US" dirty="0"/>
              <a:t> </a:t>
            </a:r>
            <a:r>
              <a:rPr lang="en-US" dirty="0" err="1"/>
              <a:t>động</a:t>
            </a:r>
            <a:r>
              <a:rPr lang="en-US" dirty="0"/>
              <a:t> </a:t>
            </a:r>
            <a:r>
              <a:rPr lang="en-US" dirty="0" err="1"/>
              <a:t>của</a:t>
            </a:r>
            <a:r>
              <a:rPr lang="en-US" dirty="0"/>
              <a:t> module ADC, </a:t>
            </a:r>
            <a:r>
              <a:rPr lang="en-US" dirty="0" err="1"/>
              <a:t>hàm</a:t>
            </a:r>
            <a:r>
              <a:rPr lang="en-US" dirty="0"/>
              <a:t> </a:t>
            </a:r>
            <a:r>
              <a:rPr lang="en-US" dirty="0" err="1"/>
              <a:t>không</a:t>
            </a:r>
            <a:r>
              <a:rPr lang="en-US" dirty="0"/>
              <a:t> </a:t>
            </a:r>
            <a:r>
              <a:rPr lang="en-US" dirty="0" err="1"/>
              <a:t>trả</a:t>
            </a:r>
            <a:r>
              <a:rPr lang="en-US" dirty="0"/>
              <a:t> </a:t>
            </a:r>
            <a:r>
              <a:rPr lang="en-US" dirty="0" err="1"/>
              <a:t>về</a:t>
            </a:r>
            <a:r>
              <a:rPr lang="en-US" dirty="0"/>
              <a:t> </a:t>
            </a:r>
            <a:r>
              <a:rPr lang="en-US" dirty="0" err="1"/>
              <a:t>giá</a:t>
            </a:r>
            <a:r>
              <a:rPr lang="en-US" dirty="0"/>
              <a:t> </a:t>
            </a:r>
            <a:r>
              <a:rPr lang="en-US" dirty="0" err="1"/>
              <a:t>trị</a:t>
            </a:r>
            <a:r>
              <a:rPr lang="en-US" dirty="0"/>
              <a:t>. </a:t>
            </a:r>
          </a:p>
          <a:p>
            <a:pPr lvl="1">
              <a:defRPr/>
            </a:pPr>
            <a:r>
              <a:rPr lang="en-US" dirty="0" err="1"/>
              <a:t>Tham</a:t>
            </a:r>
            <a:r>
              <a:rPr lang="en-US" dirty="0"/>
              <a:t> </a:t>
            </a:r>
            <a:r>
              <a:rPr lang="en-US" dirty="0" err="1"/>
              <a:t>số</a:t>
            </a:r>
            <a:r>
              <a:rPr lang="en-US" dirty="0"/>
              <a:t> Mode </a:t>
            </a:r>
            <a:r>
              <a:rPr lang="en-US" dirty="0" err="1"/>
              <a:t>tuỳ</a:t>
            </a:r>
            <a:r>
              <a:rPr lang="en-US" dirty="0"/>
              <a:t> </a:t>
            </a:r>
            <a:r>
              <a:rPr lang="en-US" dirty="0" err="1"/>
              <a:t>thuộc</a:t>
            </a:r>
            <a:r>
              <a:rPr lang="en-US" dirty="0"/>
              <a:t> </a:t>
            </a:r>
            <a:r>
              <a:rPr lang="en-US" dirty="0" err="1"/>
              <a:t>vào</a:t>
            </a:r>
            <a:r>
              <a:rPr lang="en-US" dirty="0"/>
              <a:t> file </a:t>
            </a:r>
            <a:r>
              <a:rPr lang="en-US" i="1" dirty="0"/>
              <a:t>*.h</a:t>
            </a:r>
            <a:r>
              <a:rPr lang="en-US" dirty="0"/>
              <a:t> </a:t>
            </a:r>
            <a:r>
              <a:rPr lang="en-US" dirty="0" err="1"/>
              <a:t>có</a:t>
            </a:r>
            <a:r>
              <a:rPr lang="en-US" dirty="0"/>
              <a:t> </a:t>
            </a:r>
            <a:r>
              <a:rPr lang="en-US" dirty="0" err="1"/>
              <a:t>tên</a:t>
            </a:r>
            <a:r>
              <a:rPr lang="en-US" dirty="0"/>
              <a:t> </a:t>
            </a:r>
            <a:r>
              <a:rPr lang="en-US" dirty="0" err="1"/>
              <a:t>tương</a:t>
            </a:r>
            <a:r>
              <a:rPr lang="en-US" dirty="0"/>
              <a:t> </a:t>
            </a:r>
            <a:r>
              <a:rPr lang="en-US" dirty="0" err="1"/>
              <a:t>ứng</a:t>
            </a:r>
            <a:r>
              <a:rPr lang="en-US" dirty="0"/>
              <a:t> </a:t>
            </a:r>
            <a:r>
              <a:rPr lang="en-US" dirty="0" err="1"/>
              <a:t>trên</a:t>
            </a:r>
            <a:r>
              <a:rPr lang="en-US" dirty="0"/>
              <a:t> chip </a:t>
            </a:r>
            <a:r>
              <a:rPr lang="en-US" dirty="0" err="1"/>
              <a:t>đang</a:t>
            </a:r>
            <a:r>
              <a:rPr lang="en-US" dirty="0"/>
              <a:t> </a:t>
            </a:r>
            <a:r>
              <a:rPr lang="en-US" dirty="0" err="1"/>
              <a:t>sử</a:t>
            </a:r>
            <a:r>
              <a:rPr lang="en-US" dirty="0"/>
              <a:t> </a:t>
            </a:r>
            <a:r>
              <a:rPr lang="en-US" dirty="0" err="1"/>
              <a:t>dụng</a:t>
            </a:r>
            <a:r>
              <a:rPr lang="en-US" dirty="0"/>
              <a:t>, </a:t>
            </a:r>
            <a:r>
              <a:rPr lang="en-US" dirty="0" err="1"/>
              <a:t>nằm</a:t>
            </a:r>
            <a:r>
              <a:rPr lang="en-US" dirty="0"/>
              <a:t> </a:t>
            </a:r>
            <a:r>
              <a:rPr lang="en-US" dirty="0" err="1"/>
              <a:t>trong</a:t>
            </a:r>
            <a:r>
              <a:rPr lang="en-US" dirty="0"/>
              <a:t> </a:t>
            </a:r>
            <a:r>
              <a:rPr lang="en-US" dirty="0" err="1"/>
              <a:t>thư</a:t>
            </a:r>
            <a:r>
              <a:rPr lang="en-US" dirty="0"/>
              <a:t> </a:t>
            </a:r>
            <a:r>
              <a:rPr lang="en-US" dirty="0" err="1"/>
              <a:t>mục</a:t>
            </a:r>
            <a:r>
              <a:rPr lang="en-US" dirty="0"/>
              <a:t> DEVICES </a:t>
            </a:r>
            <a:r>
              <a:rPr lang="en-US" dirty="0" err="1"/>
              <a:t>của</a:t>
            </a:r>
            <a:r>
              <a:rPr lang="en-US" dirty="0"/>
              <a:t> CCS.</a:t>
            </a:r>
          </a:p>
          <a:p>
            <a:pPr lvl="1">
              <a:defRPr/>
            </a:pPr>
            <a:r>
              <a:rPr lang="en-US" dirty="0">
                <a:ea typeface="+mn-ea"/>
              </a:rPr>
              <a:t>VD:</a:t>
            </a:r>
          </a:p>
          <a:p>
            <a:pPr lvl="2">
              <a:buFont typeface="Courier New" pitchFamily="49" charset="0"/>
              <a:buNone/>
              <a:defRPr/>
            </a:pPr>
            <a:r>
              <a:rPr lang="en-US" i="1" dirty="0" err="1">
                <a:ea typeface="+mn-ea"/>
              </a:rPr>
              <a:t>Setup_ADC</a:t>
            </a:r>
            <a:r>
              <a:rPr lang="en-US" i="1" dirty="0">
                <a:ea typeface="+mn-ea"/>
              </a:rPr>
              <a:t>(ADC_CLOCK_INTERNAL)</a:t>
            </a:r>
            <a:r>
              <a:rPr lang="en-US" dirty="0">
                <a:ea typeface="+mn-ea"/>
              </a:rPr>
              <a:t>; </a:t>
            </a:r>
          </a:p>
          <a:p>
            <a:pPr lvl="2">
              <a:buFont typeface="Courier New" pitchFamily="49" charset="0"/>
              <a:buNone/>
              <a:defRPr/>
            </a:pP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a:t>
            </a:r>
            <a:r>
              <a:rPr lang="en-US" dirty="0" err="1">
                <a:ea typeface="+mn-ea"/>
              </a:rPr>
              <a:t>lấy</a:t>
            </a:r>
            <a:r>
              <a:rPr lang="en-US" dirty="0">
                <a:ea typeface="+mn-ea"/>
              </a:rPr>
              <a:t> </a:t>
            </a:r>
            <a:r>
              <a:rPr lang="en-US" dirty="0" err="1">
                <a:ea typeface="+mn-ea"/>
              </a:rPr>
              <a:t>mẫu</a:t>
            </a:r>
            <a:r>
              <a:rPr lang="en-US" dirty="0">
                <a:ea typeface="+mn-ea"/>
              </a:rPr>
              <a:t> </a:t>
            </a:r>
            <a:r>
              <a:rPr lang="en-US" dirty="0" err="1">
                <a:ea typeface="+mn-ea"/>
              </a:rPr>
              <a:t>bằng</a:t>
            </a:r>
            <a:r>
              <a:rPr lang="en-US" dirty="0">
                <a:ea typeface="+mn-ea"/>
              </a:rPr>
              <a:t> </a:t>
            </a:r>
            <a:r>
              <a:rPr lang="en-US" dirty="0" err="1">
                <a:ea typeface="+mn-ea"/>
              </a:rPr>
              <a:t>xung</a:t>
            </a:r>
            <a:r>
              <a:rPr lang="en-US" dirty="0">
                <a:ea typeface="+mn-ea"/>
              </a:rPr>
              <a:t> clock </a:t>
            </a:r>
            <a:r>
              <a:rPr lang="en-US" dirty="0" err="1">
                <a:ea typeface="+mn-ea"/>
              </a:rPr>
              <a:t>của</a:t>
            </a:r>
            <a:r>
              <a:rPr lang="en-US" dirty="0">
                <a:ea typeface="+mn-ea"/>
              </a:rPr>
              <a:t> </a:t>
            </a:r>
          </a:p>
          <a:p>
            <a:pPr lvl="2">
              <a:buFont typeface="Courier New" pitchFamily="49" charset="0"/>
              <a:buNone/>
              <a:defRPr/>
            </a:pP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khoảng</a:t>
            </a:r>
            <a:r>
              <a:rPr lang="en-US" dirty="0">
                <a:ea typeface="+mn-ea"/>
              </a:rPr>
              <a:t> 2-6us)</a:t>
            </a:r>
          </a:p>
          <a:p>
            <a:pPr lvl="2">
              <a:buFont typeface="Courier New" pitchFamily="49" charset="0"/>
              <a:buNone/>
              <a:defRPr/>
            </a:pPr>
            <a:r>
              <a:rPr lang="en-US" i="1" dirty="0" err="1">
                <a:ea typeface="+mn-ea"/>
              </a:rPr>
              <a:t>Setup_ADC</a:t>
            </a:r>
            <a:r>
              <a:rPr lang="en-US" i="1" dirty="0">
                <a:ea typeface="+mn-ea"/>
              </a:rPr>
              <a:t>(ADC_CLOCK_DIV_8)</a:t>
            </a:r>
            <a:r>
              <a:rPr lang="en-US" dirty="0">
                <a:ea typeface="+mn-ea"/>
              </a:rPr>
              <a:t>;   	</a:t>
            </a:r>
          </a:p>
          <a:p>
            <a:pPr lvl="2">
              <a:buFont typeface="Courier New" pitchFamily="49" charset="0"/>
              <a:buNone/>
              <a:defRPr/>
            </a:pP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a:t>
            </a:r>
            <a:r>
              <a:rPr lang="en-US" dirty="0" err="1">
                <a:ea typeface="+mn-ea"/>
              </a:rPr>
              <a:t>lấy</a:t>
            </a:r>
            <a:r>
              <a:rPr lang="en-US" dirty="0">
                <a:ea typeface="+mn-ea"/>
              </a:rPr>
              <a:t> </a:t>
            </a:r>
            <a:r>
              <a:rPr lang="en-US" dirty="0" err="1">
                <a:ea typeface="+mn-ea"/>
              </a:rPr>
              <a:t>mẫu</a:t>
            </a:r>
            <a:r>
              <a:rPr lang="en-US" dirty="0">
                <a:ea typeface="+mn-ea"/>
              </a:rPr>
              <a:t> </a:t>
            </a:r>
            <a:r>
              <a:rPr lang="en-US" dirty="0" err="1">
                <a:ea typeface="+mn-ea"/>
              </a:rPr>
              <a:t>bằng</a:t>
            </a:r>
            <a:r>
              <a:rPr lang="en-US" dirty="0">
                <a:ea typeface="+mn-ea"/>
              </a:rPr>
              <a:t> </a:t>
            </a:r>
            <a:r>
              <a:rPr lang="en-US" dirty="0" err="1">
                <a:ea typeface="+mn-ea"/>
              </a:rPr>
              <a:t>xung</a:t>
            </a:r>
            <a:r>
              <a:rPr lang="en-US" dirty="0">
                <a:ea typeface="+mn-ea"/>
              </a:rPr>
              <a:t> clock /8</a:t>
            </a:r>
          </a:p>
          <a:p>
            <a:pPr lvl="2">
              <a:buFont typeface="Courier New" pitchFamily="49" charset="0"/>
              <a:buNone/>
              <a:defRPr/>
            </a:pPr>
            <a:r>
              <a:rPr lang="en-US" dirty="0">
                <a:ea typeface="+mn-ea"/>
              </a:rPr>
              <a:t>	//(</a:t>
            </a:r>
            <a:r>
              <a:rPr lang="en-US" dirty="0" err="1">
                <a:ea typeface="+mn-ea"/>
              </a:rPr>
              <a:t>khoảng</a:t>
            </a:r>
            <a:r>
              <a:rPr lang="en-US" dirty="0">
                <a:ea typeface="+mn-ea"/>
              </a:rPr>
              <a:t> 0.8us </a:t>
            </a:r>
            <a:r>
              <a:rPr lang="en-US" dirty="0" err="1">
                <a:ea typeface="+mn-ea"/>
              </a:rPr>
              <a:t>với</a:t>
            </a:r>
            <a:r>
              <a:rPr lang="en-US" dirty="0">
                <a:ea typeface="+mn-ea"/>
              </a:rPr>
              <a:t> </a:t>
            </a:r>
            <a:r>
              <a:rPr lang="en-US" dirty="0" err="1">
                <a:ea typeface="+mn-ea"/>
              </a:rPr>
              <a:t>thạch</a:t>
            </a:r>
            <a:r>
              <a:rPr lang="en-US" dirty="0">
                <a:ea typeface="+mn-ea"/>
              </a:rPr>
              <a:t> </a:t>
            </a:r>
            <a:r>
              <a:rPr lang="en-US" dirty="0" err="1">
                <a:ea typeface="+mn-ea"/>
              </a:rPr>
              <a:t>anh</a:t>
            </a:r>
            <a:r>
              <a:rPr lang="en-US" dirty="0">
                <a:ea typeface="+mn-ea"/>
              </a:rPr>
              <a:t> 40MHz</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16f877A.h</a:t>
            </a:r>
          </a:p>
        </p:txBody>
      </p:sp>
      <p:sp>
        <p:nvSpPr>
          <p:cNvPr id="3" name="Content Placeholder 2"/>
          <p:cNvSpPr>
            <a:spLocks noGrp="1"/>
          </p:cNvSpPr>
          <p:nvPr>
            <p:ph idx="1"/>
          </p:nvPr>
        </p:nvSpPr>
        <p:spPr>
          <a:xfrm>
            <a:off x="152400" y="1295400"/>
            <a:ext cx="8610600" cy="5029200"/>
          </a:xfrm>
        </p:spPr>
        <p:txBody>
          <a:bodyPr/>
          <a:lstStyle/>
          <a:p>
            <a:r>
              <a:rPr lang="en-US"/>
              <a:t>// Constants used for SETUP_ADC() are:</a:t>
            </a:r>
          </a:p>
          <a:p>
            <a:pPr marL="0" indent="0">
              <a:buNone/>
            </a:pPr>
            <a:r>
              <a:rPr lang="en-US"/>
              <a:t>#define ADC_OFF                 0              // ADC Off</a:t>
            </a:r>
          </a:p>
          <a:p>
            <a:pPr marL="0" indent="0">
              <a:buNone/>
            </a:pPr>
            <a:r>
              <a:rPr lang="en-US"/>
              <a:t>#define ADC_CLOCK_DIV_2   0x10000</a:t>
            </a:r>
          </a:p>
          <a:p>
            <a:pPr marL="0" indent="0">
              <a:buNone/>
            </a:pPr>
            <a:r>
              <a:rPr lang="en-US"/>
              <a:t>#define ADC_CLOCK_DIV_4    0x4000</a:t>
            </a:r>
          </a:p>
          <a:p>
            <a:pPr marL="0" indent="0">
              <a:buNone/>
            </a:pPr>
            <a:r>
              <a:rPr lang="en-US"/>
              <a:t>#define ADC_CLOCK_DIV_8    0x0040</a:t>
            </a:r>
          </a:p>
          <a:p>
            <a:pPr marL="0" indent="0">
              <a:buNone/>
            </a:pPr>
            <a:r>
              <a:rPr lang="en-US"/>
              <a:t>#define ADC_CLOCK_DIV_16   0x4040</a:t>
            </a:r>
          </a:p>
          <a:p>
            <a:pPr marL="0" indent="0">
              <a:buNone/>
            </a:pPr>
            <a:r>
              <a:rPr lang="en-US"/>
              <a:t>#define ADC_CLOCK_DIV_32   0x0080</a:t>
            </a:r>
          </a:p>
          <a:p>
            <a:pPr marL="0" indent="0">
              <a:buNone/>
            </a:pPr>
            <a:r>
              <a:rPr lang="en-US"/>
              <a:t>#define ADC_CLOCK_DIV_64   0x4080</a:t>
            </a:r>
          </a:p>
          <a:p>
            <a:pPr marL="0" indent="0">
              <a:buNone/>
            </a:pPr>
            <a:r>
              <a:rPr lang="en-US"/>
              <a:t>#define ADC_CLOCK_INTERNAL 0x00c0             // Internal 2-6us</a:t>
            </a: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73</a:t>
            </a:fld>
            <a:endParaRPr lang="en-US"/>
          </a:p>
        </p:txBody>
      </p:sp>
    </p:spTree>
    <p:extLst>
      <p:ext uri="{BB962C8B-B14F-4D97-AF65-F5344CB8AC3E}">
        <p14:creationId xmlns:p14="http://schemas.microsoft.com/office/powerpoint/2010/main" val="1742730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a:t>CÁC HÀM PHỤC VỤ ADC</a:t>
            </a:r>
          </a:p>
        </p:txBody>
      </p:sp>
      <p:sp>
        <p:nvSpPr>
          <p:cNvPr id="7168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7168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883CBA9-5AD2-4357-BA31-C7699AEC8234}" type="slidenum">
              <a:rPr lang="en-US" altLang="en-US" smtClean="0">
                <a:solidFill>
                  <a:srgbClr val="00B888"/>
                </a:solidFill>
              </a:rPr>
              <a:pPr eaLnBrk="1" hangingPunct="1"/>
              <a:t>74</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Setup_ADC_ports</a:t>
            </a:r>
            <a:r>
              <a:rPr lang="en-US" dirty="0"/>
              <a:t>(Value)</a:t>
            </a:r>
          </a:p>
          <a:p>
            <a:pPr lvl="1">
              <a:defRPr/>
            </a:pP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xác</a:t>
            </a:r>
            <a:r>
              <a:rPr lang="en-US" dirty="0">
                <a:ea typeface="+mn-ea"/>
              </a:rPr>
              <a:t> </a:t>
            </a:r>
            <a:r>
              <a:rPr lang="en-US" dirty="0" err="1">
                <a:ea typeface="+mn-ea"/>
              </a:rPr>
              <a:t>định</a:t>
            </a:r>
            <a:r>
              <a:rPr lang="en-US" dirty="0">
                <a:ea typeface="+mn-ea"/>
              </a:rPr>
              <a:t> </a:t>
            </a:r>
            <a:r>
              <a:rPr lang="en-US" dirty="0" err="1">
                <a:ea typeface="+mn-ea"/>
              </a:rPr>
              <a:t>chân</a:t>
            </a:r>
            <a:r>
              <a:rPr lang="en-US" dirty="0">
                <a:ea typeface="+mn-ea"/>
              </a:rPr>
              <a:t> </a:t>
            </a:r>
            <a:r>
              <a:rPr lang="en-US" dirty="0" err="1">
                <a:ea typeface="+mn-ea"/>
              </a:rPr>
              <a:t>lấy</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p>
          <a:p>
            <a:pPr lvl="1">
              <a:defRPr/>
            </a:pPr>
            <a:r>
              <a:rPr lang="en-US" dirty="0" err="1">
                <a:ea typeface="+mn-ea"/>
              </a:rPr>
              <a:t>Tuỳ</a:t>
            </a:r>
            <a:r>
              <a:rPr lang="en-US" dirty="0">
                <a:ea typeface="+mn-ea"/>
              </a:rPr>
              <a:t> </a:t>
            </a:r>
            <a:r>
              <a:rPr lang="en-US" dirty="0" err="1">
                <a:ea typeface="+mn-ea"/>
              </a:rPr>
              <a:t>thuộc</a:t>
            </a:r>
            <a:r>
              <a:rPr lang="en-US" dirty="0">
                <a:ea typeface="+mn-ea"/>
              </a:rPr>
              <a:t> </a:t>
            </a:r>
            <a:r>
              <a:rPr lang="en-US" dirty="0" err="1">
                <a:ea typeface="+mn-ea"/>
              </a:rPr>
              <a:t>bố</a:t>
            </a:r>
            <a:r>
              <a:rPr lang="en-US" dirty="0">
                <a:ea typeface="+mn-ea"/>
              </a:rPr>
              <a:t> </a:t>
            </a:r>
            <a:r>
              <a:rPr lang="en-US" dirty="0" err="1">
                <a:ea typeface="+mn-ea"/>
              </a:rPr>
              <a:t>trí</a:t>
            </a:r>
            <a:r>
              <a:rPr lang="en-US" dirty="0">
                <a:ea typeface="+mn-ea"/>
              </a:rPr>
              <a:t> </a:t>
            </a:r>
            <a:r>
              <a:rPr lang="en-US" dirty="0" err="1">
                <a:ea typeface="+mn-ea"/>
              </a:rPr>
              <a:t>chân</a:t>
            </a:r>
            <a:r>
              <a:rPr lang="en-US" dirty="0">
                <a:ea typeface="+mn-ea"/>
              </a:rPr>
              <a:t> </a:t>
            </a:r>
            <a:r>
              <a:rPr lang="en-US" dirty="0" err="1">
                <a:ea typeface="+mn-ea"/>
              </a:rPr>
              <a:t>trên</a:t>
            </a:r>
            <a:r>
              <a:rPr lang="en-US" dirty="0">
                <a:ea typeface="+mn-ea"/>
              </a:rPr>
              <a:t> chip, </a:t>
            </a:r>
            <a:r>
              <a:rPr lang="en-US" dirty="0" err="1">
                <a:ea typeface="+mn-ea"/>
              </a:rPr>
              <a:t>số</a:t>
            </a:r>
            <a:r>
              <a:rPr lang="en-US" dirty="0">
                <a:ea typeface="+mn-ea"/>
              </a:rPr>
              <a:t> </a:t>
            </a:r>
            <a:r>
              <a:rPr lang="en-US" dirty="0" err="1">
                <a:ea typeface="+mn-ea"/>
              </a:rPr>
              <a:t>chân</a:t>
            </a:r>
            <a:r>
              <a:rPr lang="en-US" dirty="0">
                <a:ea typeface="+mn-ea"/>
              </a:rPr>
              <a:t>, </a:t>
            </a:r>
            <a:r>
              <a:rPr lang="en-US" dirty="0" err="1">
                <a:ea typeface="+mn-ea"/>
              </a:rPr>
              <a:t>chân</a:t>
            </a:r>
            <a:r>
              <a:rPr lang="en-US" dirty="0">
                <a:ea typeface="+mn-ea"/>
              </a:rPr>
              <a:t> </a:t>
            </a:r>
            <a:r>
              <a:rPr lang="en-US" dirty="0" err="1">
                <a:ea typeface="+mn-ea"/>
              </a:rPr>
              <a:t>nào</a:t>
            </a:r>
            <a:r>
              <a:rPr lang="en-US" dirty="0">
                <a:ea typeface="+mn-ea"/>
              </a:rPr>
              <a:t> </a:t>
            </a:r>
            <a:r>
              <a:rPr lang="en-US" dirty="0" err="1">
                <a:ea typeface="+mn-ea"/>
              </a:rPr>
              <a:t>dùng</a:t>
            </a:r>
            <a:r>
              <a:rPr lang="en-US" dirty="0">
                <a:ea typeface="+mn-ea"/>
              </a:rPr>
              <a:t> </a:t>
            </a:r>
            <a:r>
              <a:rPr lang="en-US" dirty="0" err="1">
                <a:ea typeface="+mn-ea"/>
              </a:rPr>
              <a:t>cho</a:t>
            </a:r>
            <a:r>
              <a:rPr lang="en-US" dirty="0">
                <a:ea typeface="+mn-ea"/>
              </a:rPr>
              <a:t> ADC </a:t>
            </a:r>
            <a:r>
              <a:rPr lang="en-US" dirty="0" err="1">
                <a:ea typeface="+mn-ea"/>
              </a:rPr>
              <a:t>và</a:t>
            </a:r>
            <a:r>
              <a:rPr lang="en-US" dirty="0">
                <a:ea typeface="+mn-ea"/>
              </a:rPr>
              <a:t> </a:t>
            </a:r>
            <a:r>
              <a:rPr lang="en-US" dirty="0" err="1">
                <a:ea typeface="+mn-ea"/>
              </a:rPr>
              <a:t>số</a:t>
            </a:r>
            <a:r>
              <a:rPr lang="en-US" dirty="0">
                <a:ea typeface="+mn-ea"/>
              </a:rPr>
              <a:t> </a:t>
            </a:r>
            <a:r>
              <a:rPr lang="en-US" dirty="0" err="1">
                <a:ea typeface="+mn-ea"/>
              </a:rPr>
              <a:t>chức</a:t>
            </a:r>
            <a:r>
              <a:rPr lang="en-US" dirty="0">
                <a:ea typeface="+mn-ea"/>
              </a:rPr>
              <a:t> </a:t>
            </a:r>
            <a:r>
              <a:rPr lang="en-US" dirty="0" err="1">
                <a:ea typeface="+mn-ea"/>
              </a:rPr>
              <a:t>năng</a:t>
            </a:r>
            <a:r>
              <a:rPr lang="en-US" dirty="0">
                <a:ea typeface="+mn-ea"/>
              </a:rPr>
              <a:t> ADC </a:t>
            </a:r>
            <a:r>
              <a:rPr lang="en-US" dirty="0" err="1">
                <a:ea typeface="+mn-ea"/>
              </a:rPr>
              <a:t>mỗi</a:t>
            </a:r>
            <a:r>
              <a:rPr lang="en-US" dirty="0">
                <a:ea typeface="+mn-ea"/>
              </a:rPr>
              <a:t> chip </a:t>
            </a:r>
            <a:r>
              <a:rPr lang="en-US" dirty="0" err="1">
                <a:ea typeface="+mn-ea"/>
              </a:rPr>
              <a:t>mà</a:t>
            </a:r>
            <a:r>
              <a:rPr lang="en-US" dirty="0">
                <a:ea typeface="+mn-ea"/>
              </a:rPr>
              <a:t> Value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có</a:t>
            </a:r>
            <a:r>
              <a:rPr lang="en-US" dirty="0">
                <a:ea typeface="+mn-ea"/>
              </a:rPr>
              <a:t> </a:t>
            </a:r>
            <a:r>
              <a:rPr lang="en-US" dirty="0" err="1">
                <a:ea typeface="+mn-ea"/>
              </a:rPr>
              <a:t>những</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khác</a:t>
            </a:r>
            <a:r>
              <a:rPr lang="en-US" dirty="0">
                <a:ea typeface="+mn-ea"/>
              </a:rPr>
              <a:t> </a:t>
            </a:r>
            <a:r>
              <a:rPr lang="en-US" dirty="0" err="1">
                <a:ea typeface="+mn-ea"/>
              </a:rPr>
              <a:t>nhau</a:t>
            </a:r>
            <a:r>
              <a:rPr lang="en-US" dirty="0">
                <a:ea typeface="+mn-ea"/>
              </a:rPr>
              <a:t>. </a:t>
            </a:r>
          </a:p>
          <a:p>
            <a:pPr lvl="1">
              <a:defRPr/>
            </a:pPr>
            <a:r>
              <a:rPr lang="en-US" dirty="0" err="1">
                <a:ea typeface="+mn-ea"/>
              </a:rPr>
              <a:t>Các</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của</a:t>
            </a:r>
            <a:r>
              <a:rPr lang="en-US" dirty="0">
                <a:ea typeface="+mn-ea"/>
              </a:rPr>
              <a:t> Value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tham</a:t>
            </a:r>
            <a:r>
              <a:rPr lang="en-US" dirty="0">
                <a:ea typeface="+mn-ea"/>
              </a:rPr>
              <a:t> </a:t>
            </a:r>
            <a:r>
              <a:rPr lang="en-US" dirty="0" err="1">
                <a:ea typeface="+mn-ea"/>
              </a:rPr>
              <a:t>khảo</a:t>
            </a:r>
            <a:r>
              <a:rPr lang="en-US" dirty="0">
                <a:ea typeface="+mn-ea"/>
              </a:rPr>
              <a:t> </a:t>
            </a:r>
            <a:r>
              <a:rPr lang="en-US" dirty="0" err="1">
                <a:ea typeface="+mn-ea"/>
              </a:rPr>
              <a:t>trong</a:t>
            </a:r>
            <a:r>
              <a:rPr lang="en-US" dirty="0">
                <a:ea typeface="+mn-ea"/>
              </a:rPr>
              <a:t> file </a:t>
            </a:r>
            <a:r>
              <a:rPr lang="en-US" i="1" dirty="0">
                <a:ea typeface="+mn-ea"/>
              </a:rPr>
              <a:t>*.h</a:t>
            </a:r>
            <a:r>
              <a:rPr lang="en-US" dirty="0">
                <a:ea typeface="+mn-ea"/>
              </a:rPr>
              <a:t> </a:t>
            </a:r>
            <a:r>
              <a:rPr lang="en-US" dirty="0" err="1">
                <a:ea typeface="+mn-ea"/>
              </a:rPr>
              <a:t>có</a:t>
            </a:r>
            <a:r>
              <a:rPr lang="en-US" dirty="0">
                <a:ea typeface="+mn-ea"/>
              </a:rPr>
              <a:t> </a:t>
            </a:r>
            <a:r>
              <a:rPr lang="en-US" dirty="0" err="1">
                <a:ea typeface="+mn-ea"/>
              </a:rPr>
              <a:t>tên</a:t>
            </a:r>
            <a:r>
              <a:rPr lang="en-US" dirty="0">
                <a:ea typeface="+mn-ea"/>
              </a:rPr>
              <a:t> </a:t>
            </a:r>
            <a:r>
              <a:rPr lang="en-US" dirty="0" err="1">
                <a:ea typeface="+mn-ea"/>
              </a:rPr>
              <a:t>tương</a:t>
            </a:r>
            <a:r>
              <a:rPr lang="en-US" dirty="0">
                <a:ea typeface="+mn-ea"/>
              </a:rPr>
              <a:t> </a:t>
            </a:r>
            <a:r>
              <a:rPr lang="en-US" dirty="0" err="1">
                <a:ea typeface="+mn-ea"/>
              </a:rPr>
              <a:t>ứng</a:t>
            </a:r>
            <a:r>
              <a:rPr lang="en-US" dirty="0">
                <a:ea typeface="+mn-ea"/>
              </a:rPr>
              <a:t> </a:t>
            </a:r>
            <a:r>
              <a:rPr lang="en-US" dirty="0" err="1">
                <a:ea typeface="+mn-ea"/>
              </a:rPr>
              <a:t>trên</a:t>
            </a:r>
            <a:r>
              <a:rPr lang="en-US" dirty="0">
                <a:ea typeface="+mn-ea"/>
              </a:rPr>
              <a:t> chip </a:t>
            </a:r>
            <a:r>
              <a:rPr lang="en-US" dirty="0" err="1">
                <a:ea typeface="+mn-ea"/>
              </a:rPr>
              <a:t>đang</a:t>
            </a:r>
            <a:r>
              <a:rPr lang="en-US" dirty="0">
                <a:ea typeface="+mn-ea"/>
              </a:rPr>
              <a:t> </a:t>
            </a:r>
            <a:r>
              <a:rPr lang="en-US" dirty="0" err="1">
                <a:ea typeface="+mn-ea"/>
              </a:rPr>
              <a:t>sử</a:t>
            </a:r>
            <a:r>
              <a:rPr lang="en-US" dirty="0">
                <a:ea typeface="+mn-ea"/>
              </a:rPr>
              <a:t> </a:t>
            </a:r>
            <a:r>
              <a:rPr lang="en-US" dirty="0" err="1">
                <a:ea typeface="+mn-ea"/>
              </a:rPr>
              <a:t>dụng</a:t>
            </a:r>
            <a:r>
              <a:rPr lang="en-US" dirty="0">
                <a:ea typeface="+mn-ea"/>
              </a:rPr>
              <a:t>.</a:t>
            </a:r>
          </a:p>
          <a:p>
            <a:pPr lvl="1">
              <a:defRPr/>
            </a:pPr>
            <a:r>
              <a:rPr lang="en-US" dirty="0">
                <a:ea typeface="+mn-ea"/>
              </a:rPr>
              <a:t>VD:</a:t>
            </a:r>
          </a:p>
          <a:p>
            <a:pPr lvl="2">
              <a:buFont typeface="Courier New" pitchFamily="49" charset="0"/>
              <a:buNone/>
              <a:defRPr/>
            </a:pPr>
            <a:r>
              <a:rPr lang="en-US" i="1" dirty="0" err="1">
                <a:ea typeface="+mn-ea"/>
              </a:rPr>
              <a:t>Setup_ADC_ports</a:t>
            </a:r>
            <a:r>
              <a:rPr lang="en-US" i="1" dirty="0">
                <a:ea typeface="+mn-ea"/>
              </a:rPr>
              <a:t>(1)</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chân</a:t>
            </a:r>
            <a:r>
              <a:rPr lang="en-US" dirty="0">
                <a:ea typeface="+mn-ea"/>
              </a:rPr>
              <a:t> A0 </a:t>
            </a:r>
            <a:r>
              <a:rPr lang="en-US" dirty="0" err="1">
                <a:ea typeface="+mn-ea"/>
              </a:rPr>
              <a:t>nhận</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p>
          <a:p>
            <a:pPr lvl="2">
              <a:buFont typeface="Courier New" pitchFamily="49" charset="0"/>
              <a:buNone/>
              <a:defRPr/>
            </a:pPr>
            <a:r>
              <a:rPr lang="en-US" i="1" dirty="0" err="1">
                <a:ea typeface="+mn-ea"/>
              </a:rPr>
              <a:t>Setup_ADC_ports</a:t>
            </a:r>
            <a:r>
              <a:rPr lang="en-US" i="1" dirty="0">
                <a:ea typeface="+mn-ea"/>
              </a:rPr>
              <a:t>(8)</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chân</a:t>
            </a:r>
            <a:r>
              <a:rPr lang="en-US" dirty="0">
                <a:ea typeface="+mn-ea"/>
              </a:rPr>
              <a:t> A3 </a:t>
            </a:r>
            <a:r>
              <a:rPr lang="en-US" dirty="0" err="1">
                <a:ea typeface="+mn-ea"/>
              </a:rPr>
              <a:t>nhận</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p>
          <a:p>
            <a:pPr lvl="2">
              <a:buFont typeface="Courier New" pitchFamily="49" charset="0"/>
              <a:buNone/>
              <a:defRPr/>
            </a:pPr>
            <a:r>
              <a:rPr lang="en-US" i="1" dirty="0" err="1">
                <a:ea typeface="+mn-ea"/>
              </a:rPr>
              <a:t>Setup_ADC_ports</a:t>
            </a:r>
            <a:r>
              <a:rPr lang="en-US" i="1" dirty="0">
                <a:ea typeface="+mn-ea"/>
              </a:rPr>
              <a:t>(ANALOG_RA3_REF);</a:t>
            </a:r>
            <a:r>
              <a:rPr lang="en-US" dirty="0">
                <a:ea typeface="+mn-ea"/>
              </a:rPr>
              <a:t>//</a:t>
            </a:r>
            <a:r>
              <a:rPr lang="en-US" dirty="0" err="1">
                <a:ea typeface="+mn-ea"/>
              </a:rPr>
              <a:t>Tất</a:t>
            </a:r>
            <a:r>
              <a:rPr lang="en-US" dirty="0">
                <a:ea typeface="+mn-ea"/>
              </a:rPr>
              <a:t> </a:t>
            </a:r>
            <a:r>
              <a:rPr lang="en-US" dirty="0" err="1">
                <a:ea typeface="+mn-ea"/>
              </a:rPr>
              <a:t>cả</a:t>
            </a:r>
            <a:r>
              <a:rPr lang="en-US" dirty="0">
                <a:ea typeface="+mn-ea"/>
              </a:rPr>
              <a:t> </a:t>
            </a:r>
            <a:r>
              <a:rPr lang="en-US" dirty="0" err="1">
                <a:ea typeface="+mn-ea"/>
              </a:rPr>
              <a:t>các</a:t>
            </a:r>
            <a:r>
              <a:rPr lang="en-US" dirty="0">
                <a:ea typeface="+mn-ea"/>
              </a:rPr>
              <a:t> </a:t>
            </a:r>
            <a:r>
              <a:rPr lang="en-US" dirty="0" err="1">
                <a:ea typeface="+mn-ea"/>
              </a:rPr>
              <a:t>chân</a:t>
            </a:r>
            <a:r>
              <a:rPr lang="en-US" dirty="0">
                <a:ea typeface="+mn-ea"/>
              </a:rPr>
              <a:t> </a:t>
            </a:r>
            <a:r>
              <a:rPr lang="en-US" dirty="0" err="1">
                <a:ea typeface="+mn-ea"/>
              </a:rPr>
              <a:t>nhận</a:t>
            </a:r>
            <a:r>
              <a:rPr lang="en-US" dirty="0">
                <a:ea typeface="+mn-ea"/>
              </a:rPr>
              <a:t> </a:t>
            </a:r>
            <a:r>
              <a:rPr lang="en-US" dirty="0" err="1">
                <a:ea typeface="+mn-ea"/>
              </a:rPr>
              <a:t>tín</a:t>
            </a:r>
            <a:r>
              <a:rPr lang="en-US" dirty="0">
                <a:ea typeface="+mn-ea"/>
              </a:rPr>
              <a:t> </a:t>
            </a:r>
          </a:p>
          <a:p>
            <a:pPr lvl="2">
              <a:buFont typeface="Courier New" pitchFamily="49" charset="0"/>
              <a:buNone/>
              <a:defRPr/>
            </a:pP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r>
              <a:rPr lang="en-US" dirty="0" err="1">
                <a:ea typeface="+mn-ea"/>
              </a:rPr>
              <a:t>và</a:t>
            </a:r>
            <a:r>
              <a:rPr lang="en-US" dirty="0">
                <a:ea typeface="+mn-ea"/>
              </a:rPr>
              <a:t> </a:t>
            </a:r>
            <a:r>
              <a:rPr lang="en-US" dirty="0" err="1">
                <a:ea typeface="+mn-ea"/>
              </a:rPr>
              <a:t>chân</a:t>
            </a:r>
            <a:r>
              <a:rPr lang="en-US" dirty="0">
                <a:ea typeface="+mn-ea"/>
              </a:rPr>
              <a:t> A3 </a:t>
            </a:r>
            <a:r>
              <a:rPr lang="en-US" dirty="0" err="1">
                <a:ea typeface="+mn-ea"/>
              </a:rPr>
              <a:t>điện</a:t>
            </a:r>
            <a:r>
              <a:rPr lang="en-US" dirty="0">
                <a:ea typeface="+mn-ea"/>
              </a:rPr>
              <a:t> </a:t>
            </a:r>
            <a:r>
              <a:rPr lang="en-US" dirty="0" err="1">
                <a:ea typeface="+mn-ea"/>
              </a:rPr>
              <a:t>áp</a:t>
            </a:r>
            <a:r>
              <a:rPr lang="en-US" dirty="0">
                <a:ea typeface="+mn-ea"/>
              </a:rPr>
              <a:t> so </a:t>
            </a:r>
            <a:r>
              <a:rPr lang="en-US" dirty="0" err="1">
                <a:ea typeface="+mn-ea"/>
              </a:rPr>
              <a:t>sánh</a:t>
            </a:r>
            <a:endParaRPr lang="en-US" dirty="0">
              <a:ea typeface="+mn-ea"/>
            </a:endParaRPr>
          </a:p>
          <a:p>
            <a:pPr lvl="2">
              <a:buFont typeface="Courier New" pitchFamily="49" charset="0"/>
              <a:buNone/>
              <a:defRPr/>
            </a:pPr>
            <a:r>
              <a:rPr lang="en-US" i="1">
                <a:ea typeface="+mn-ea"/>
              </a:rPr>
              <a:t>Setup_ADC_ports(RA0_RA1_RA3_ANALOG);</a:t>
            </a:r>
            <a:endParaRPr lang="en-US" i="1" dirty="0">
              <a:ea typeface="+mn-ea"/>
            </a:endParaRPr>
          </a:p>
          <a:p>
            <a:pPr lvl="2">
              <a:buFont typeface="Courier New" pitchFamily="49" charset="0"/>
              <a:buNone/>
              <a:defRPr/>
            </a:pPr>
            <a:r>
              <a:rPr lang="en-US" dirty="0">
                <a:ea typeface="+mn-ea"/>
              </a:rPr>
              <a:t>//</a:t>
            </a:r>
            <a:r>
              <a:rPr lang="en-US" dirty="0" err="1">
                <a:ea typeface="+mn-ea"/>
              </a:rPr>
              <a:t>Chỉ</a:t>
            </a:r>
            <a:r>
              <a:rPr lang="en-US" dirty="0">
                <a:ea typeface="+mn-ea"/>
              </a:rPr>
              <a:t> </a:t>
            </a:r>
            <a:r>
              <a:rPr lang="en-US" dirty="0" err="1">
                <a:ea typeface="+mn-ea"/>
              </a:rPr>
              <a:t>chân</a:t>
            </a:r>
            <a:r>
              <a:rPr lang="en-US" dirty="0">
                <a:ea typeface="+mn-ea"/>
              </a:rPr>
              <a:t> A0, A1 </a:t>
            </a:r>
            <a:r>
              <a:rPr lang="en-US" dirty="0" err="1">
                <a:ea typeface="+mn-ea"/>
              </a:rPr>
              <a:t>và</a:t>
            </a:r>
            <a:r>
              <a:rPr lang="en-US" dirty="0">
                <a:ea typeface="+mn-ea"/>
              </a:rPr>
              <a:t> A3 </a:t>
            </a:r>
            <a:r>
              <a:rPr lang="en-US" dirty="0" err="1">
                <a:ea typeface="+mn-ea"/>
              </a:rPr>
              <a:t>là</a:t>
            </a:r>
            <a:r>
              <a:rPr lang="en-US" dirty="0">
                <a:ea typeface="+mn-ea"/>
              </a:rPr>
              <a:t> </a:t>
            </a:r>
            <a:r>
              <a:rPr lang="en-US" dirty="0" err="1">
                <a:ea typeface="+mn-ea"/>
              </a:rPr>
              <a:t>chân</a:t>
            </a:r>
            <a:r>
              <a:rPr lang="en-US" dirty="0">
                <a:ea typeface="+mn-ea"/>
              </a:rPr>
              <a:t> </a:t>
            </a:r>
            <a:r>
              <a:rPr lang="en-US" dirty="0" err="1">
                <a:ea typeface="+mn-ea"/>
              </a:rPr>
              <a:t>nhận</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endParaRPr lang="en-US" dirty="0">
              <a:ea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a:t>CÁC HÀM PHỤC VỤ ADC</a:t>
            </a:r>
          </a:p>
        </p:txBody>
      </p:sp>
      <p:sp>
        <p:nvSpPr>
          <p:cNvPr id="7270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727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F4AF2CD-4868-4DB9-AD39-EAC2311B4CB0}" type="slidenum">
              <a:rPr lang="en-US" altLang="en-US" smtClean="0">
                <a:solidFill>
                  <a:srgbClr val="00B888"/>
                </a:solidFill>
              </a:rPr>
              <a:pPr eaLnBrk="1" hangingPunct="1"/>
              <a:t>75</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Set_ADC_channel</a:t>
            </a:r>
            <a:r>
              <a:rPr lang="en-US" dirty="0"/>
              <a:t>(Channel)</a:t>
            </a:r>
          </a:p>
          <a:p>
            <a:pPr lvl="1">
              <a:defRPr/>
            </a:pPr>
            <a:r>
              <a:rPr lang="en-US" dirty="0" err="1">
                <a:ea typeface="+mn-ea"/>
              </a:rPr>
              <a:t>Chọn</a:t>
            </a:r>
            <a:r>
              <a:rPr lang="en-US" dirty="0">
                <a:ea typeface="+mn-ea"/>
              </a:rPr>
              <a:t> </a:t>
            </a:r>
            <a:r>
              <a:rPr lang="en-US" dirty="0" err="1">
                <a:ea typeface="+mn-ea"/>
              </a:rPr>
              <a:t>chân</a:t>
            </a:r>
            <a:r>
              <a:rPr lang="en-US" dirty="0">
                <a:ea typeface="+mn-ea"/>
              </a:rPr>
              <a:t> </a:t>
            </a:r>
            <a:r>
              <a:rPr lang="en-US" dirty="0" err="1">
                <a:ea typeface="+mn-ea"/>
              </a:rPr>
              <a:t>để</a:t>
            </a:r>
            <a:r>
              <a:rPr lang="en-US" dirty="0">
                <a:ea typeface="+mn-ea"/>
              </a:rPr>
              <a:t> </a:t>
            </a:r>
            <a:r>
              <a:rPr lang="en-US" dirty="0" err="1">
                <a:ea typeface="+mn-ea"/>
              </a:rPr>
              <a:t>đọc</a:t>
            </a:r>
            <a:r>
              <a:rPr lang="en-US" dirty="0">
                <a:ea typeface="+mn-ea"/>
              </a:rPr>
              <a:t> </a:t>
            </a:r>
            <a:r>
              <a:rPr lang="en-US" dirty="0" err="1">
                <a:ea typeface="+mn-ea"/>
              </a:rPr>
              <a:t>vào</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p>
          <a:p>
            <a:pPr lvl="1">
              <a:defRPr/>
            </a:pPr>
            <a:r>
              <a:rPr lang="en-US" dirty="0" err="1">
                <a:ea typeface="+mn-ea"/>
              </a:rPr>
              <a:t>Hàm</a:t>
            </a:r>
            <a:r>
              <a:rPr lang="en-US" dirty="0">
                <a:ea typeface="+mn-ea"/>
              </a:rPr>
              <a:t> </a:t>
            </a:r>
            <a:r>
              <a:rPr lang="en-US" dirty="0" err="1">
                <a:ea typeface="+mn-ea"/>
              </a:rPr>
              <a:t>không</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p>
          <a:p>
            <a:pPr lvl="1">
              <a:defRPr/>
            </a:pPr>
            <a:r>
              <a:rPr lang="en-US" dirty="0" err="1">
                <a:ea typeface="+mn-ea"/>
              </a:rPr>
              <a:t>Giá</a:t>
            </a:r>
            <a:r>
              <a:rPr lang="en-US" dirty="0">
                <a:ea typeface="+mn-ea"/>
              </a:rPr>
              <a:t> </a:t>
            </a:r>
            <a:r>
              <a:rPr lang="en-US" dirty="0" err="1">
                <a:ea typeface="+mn-ea"/>
              </a:rPr>
              <a:t>trị</a:t>
            </a:r>
            <a:r>
              <a:rPr lang="en-US" dirty="0">
                <a:ea typeface="+mn-ea"/>
              </a:rPr>
              <a:t> Channel </a:t>
            </a:r>
            <a:r>
              <a:rPr lang="en-US" dirty="0" err="1">
                <a:ea typeface="+mn-ea"/>
              </a:rPr>
              <a:t>tuỳ</a:t>
            </a:r>
            <a:r>
              <a:rPr lang="en-US" dirty="0">
                <a:ea typeface="+mn-ea"/>
              </a:rPr>
              <a:t> </a:t>
            </a:r>
            <a:r>
              <a:rPr lang="en-US" dirty="0" err="1">
                <a:ea typeface="+mn-ea"/>
              </a:rPr>
              <a:t>theo</a:t>
            </a:r>
            <a:r>
              <a:rPr lang="en-US" dirty="0">
                <a:ea typeface="+mn-ea"/>
              </a:rPr>
              <a:t> </a:t>
            </a:r>
            <a:r>
              <a:rPr lang="en-US" dirty="0" err="1">
                <a:ea typeface="+mn-ea"/>
              </a:rPr>
              <a:t>số</a:t>
            </a:r>
            <a:r>
              <a:rPr lang="en-US" dirty="0">
                <a:ea typeface="+mn-ea"/>
              </a:rPr>
              <a:t> </a:t>
            </a:r>
            <a:r>
              <a:rPr lang="en-US" dirty="0" err="1">
                <a:ea typeface="+mn-ea"/>
              </a:rPr>
              <a:t>chân</a:t>
            </a:r>
            <a:r>
              <a:rPr lang="en-US" dirty="0">
                <a:ea typeface="+mn-ea"/>
              </a:rPr>
              <a:t> </a:t>
            </a:r>
            <a:r>
              <a:rPr lang="en-US" dirty="0" err="1">
                <a:ea typeface="+mn-ea"/>
              </a:rPr>
              <a:t>chức</a:t>
            </a:r>
            <a:r>
              <a:rPr lang="en-US" dirty="0">
                <a:ea typeface="+mn-ea"/>
              </a:rPr>
              <a:t> </a:t>
            </a:r>
            <a:r>
              <a:rPr lang="en-US" dirty="0" err="1">
                <a:ea typeface="+mn-ea"/>
              </a:rPr>
              <a:t>năng</a:t>
            </a:r>
            <a:r>
              <a:rPr lang="en-US" dirty="0">
                <a:ea typeface="+mn-ea"/>
              </a:rPr>
              <a:t> ADC </a:t>
            </a:r>
            <a:r>
              <a:rPr lang="en-US" dirty="0" err="1">
                <a:ea typeface="+mn-ea"/>
              </a:rPr>
              <a:t>của</a:t>
            </a:r>
            <a:r>
              <a:rPr lang="en-US" dirty="0">
                <a:ea typeface="+mn-ea"/>
              </a:rPr>
              <a:t> </a:t>
            </a:r>
            <a:r>
              <a:rPr lang="en-US" dirty="0" err="1">
                <a:ea typeface="+mn-ea"/>
              </a:rPr>
              <a:t>mỗi</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p>
          <a:p>
            <a:pPr lvl="1">
              <a:defRPr/>
            </a:pPr>
            <a:r>
              <a:rPr lang="en-US" err="1">
                <a:ea typeface="+mn-ea"/>
              </a:rPr>
              <a:t>Với</a:t>
            </a:r>
            <a:r>
              <a:rPr lang="en-US">
                <a:ea typeface="+mn-ea"/>
              </a:rPr>
              <a:t> 16F877A </a:t>
            </a:r>
            <a:r>
              <a:rPr lang="en-US" dirty="0">
                <a:ea typeface="+mn-ea"/>
              </a:rPr>
              <a:t>Channel </a:t>
            </a:r>
            <a:r>
              <a:rPr lang="en-US" dirty="0" err="1">
                <a:ea typeface="+mn-ea"/>
              </a:rPr>
              <a:t>có</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từ</a:t>
            </a:r>
            <a:r>
              <a:rPr lang="en-US" dirty="0">
                <a:ea typeface="+mn-ea"/>
              </a:rPr>
              <a:t> 0-8:</a:t>
            </a:r>
          </a:p>
          <a:p>
            <a:pPr lvl="2">
              <a:buFont typeface="Courier New" pitchFamily="49" charset="0"/>
              <a:buNone/>
              <a:defRPr/>
            </a:pPr>
            <a:r>
              <a:rPr lang="en-US" dirty="0">
                <a:ea typeface="+mn-ea"/>
              </a:rPr>
              <a:t>0-chân A0	1-chân A1	2-chân A2	3-chân A3</a:t>
            </a:r>
          </a:p>
          <a:p>
            <a:pPr lvl="2">
              <a:buFont typeface="Courier New" pitchFamily="49" charset="0"/>
              <a:buNone/>
              <a:defRPr/>
            </a:pPr>
            <a:r>
              <a:rPr lang="en-US" dirty="0">
                <a:ea typeface="+mn-ea"/>
              </a:rPr>
              <a:t>4-chân A4	5-chân A5	6-chân E0	7-chân E1</a:t>
            </a:r>
          </a:p>
          <a:p>
            <a:pPr lvl="2">
              <a:buFont typeface="Courier New" pitchFamily="49" charset="0"/>
              <a:buNone/>
              <a:defRPr/>
            </a:pPr>
            <a:r>
              <a:rPr lang="en-US" dirty="0">
                <a:ea typeface="+mn-ea"/>
              </a:rPr>
              <a:t>8-chân E2</a:t>
            </a:r>
          </a:p>
          <a:p>
            <a:pPr lvl="1">
              <a:defRPr/>
            </a:pPr>
            <a:r>
              <a:rPr lang="en-US" b="1" dirty="0" err="1">
                <a:ea typeface="+mn-ea"/>
              </a:rPr>
              <a:t>Chú</a:t>
            </a:r>
            <a:r>
              <a:rPr lang="en-US" b="1" dirty="0">
                <a:ea typeface="+mn-ea"/>
              </a:rPr>
              <a:t> ý</a:t>
            </a:r>
            <a:r>
              <a:rPr lang="en-US" dirty="0">
                <a:ea typeface="+mn-ea"/>
              </a:rPr>
              <a:t>: </a:t>
            </a:r>
          </a:p>
          <a:p>
            <a:pPr lvl="2">
              <a:defRPr/>
            </a:pPr>
            <a:r>
              <a:rPr lang="en-US" dirty="0">
                <a:ea typeface="+mn-ea"/>
              </a:rPr>
              <a:t>Delay 10us </a:t>
            </a:r>
            <a:r>
              <a:rPr lang="en-US" dirty="0" err="1">
                <a:ea typeface="+mn-ea"/>
              </a:rPr>
              <a:t>sau</a:t>
            </a:r>
            <a:r>
              <a:rPr lang="en-US" dirty="0">
                <a:ea typeface="+mn-ea"/>
              </a:rPr>
              <a:t> </a:t>
            </a: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rồi</a:t>
            </a:r>
            <a:r>
              <a:rPr lang="en-US" dirty="0">
                <a:ea typeface="+mn-ea"/>
              </a:rPr>
              <a:t> </a:t>
            </a:r>
            <a:r>
              <a:rPr lang="en-US" dirty="0" err="1">
                <a:ea typeface="+mn-ea"/>
              </a:rPr>
              <a:t>mới</a:t>
            </a:r>
            <a:r>
              <a:rPr lang="en-US" dirty="0">
                <a:ea typeface="+mn-ea"/>
              </a:rPr>
              <a:t> </a:t>
            </a:r>
            <a:r>
              <a:rPr lang="en-US" dirty="0" err="1">
                <a:ea typeface="+mn-ea"/>
              </a:rPr>
              <a:t>dùng</a:t>
            </a:r>
            <a:r>
              <a:rPr lang="en-US" dirty="0">
                <a:ea typeface="+mn-ea"/>
              </a:rPr>
              <a:t> </a:t>
            </a:r>
            <a:r>
              <a:rPr lang="en-US" dirty="0" err="1">
                <a:ea typeface="+mn-ea"/>
              </a:rPr>
              <a:t>hàm</a:t>
            </a:r>
            <a:r>
              <a:rPr lang="en-US" dirty="0">
                <a:ea typeface="+mn-ea"/>
              </a:rPr>
              <a:t> </a:t>
            </a:r>
            <a:r>
              <a:rPr lang="en-US" dirty="0" err="1">
                <a:ea typeface="+mn-ea"/>
              </a:rPr>
              <a:t>Read_ADC</a:t>
            </a:r>
            <a:r>
              <a:rPr lang="en-US" dirty="0">
                <a:ea typeface="+mn-ea"/>
              </a:rPr>
              <a:t>() </a:t>
            </a:r>
            <a:r>
              <a:rPr lang="en-US" dirty="0" err="1">
                <a:ea typeface="+mn-ea"/>
              </a:rPr>
              <a:t>để</a:t>
            </a:r>
            <a:r>
              <a:rPr lang="en-US" dirty="0">
                <a:ea typeface="+mn-ea"/>
              </a:rPr>
              <a:t> </a:t>
            </a:r>
            <a:r>
              <a:rPr lang="en-US" dirty="0" err="1">
                <a:ea typeface="+mn-ea"/>
              </a:rPr>
              <a:t>đảm</a:t>
            </a:r>
            <a:r>
              <a:rPr lang="en-US" dirty="0">
                <a:ea typeface="+mn-ea"/>
              </a:rPr>
              <a:t> </a:t>
            </a:r>
            <a:r>
              <a:rPr lang="en-US" dirty="0" err="1">
                <a:ea typeface="+mn-ea"/>
              </a:rPr>
              <a:t>bảo</a:t>
            </a:r>
            <a:r>
              <a:rPr lang="en-US" dirty="0">
                <a:ea typeface="+mn-ea"/>
              </a:rPr>
              <a:t> </a:t>
            </a:r>
            <a:r>
              <a:rPr lang="en-US" dirty="0" err="1">
                <a:ea typeface="+mn-ea"/>
              </a:rPr>
              <a:t>kết</a:t>
            </a:r>
            <a:r>
              <a:rPr lang="en-US" dirty="0">
                <a:ea typeface="+mn-ea"/>
              </a:rPr>
              <a:t> </a:t>
            </a:r>
            <a:r>
              <a:rPr lang="en-US" dirty="0" err="1">
                <a:ea typeface="+mn-ea"/>
              </a:rPr>
              <a:t>quả</a:t>
            </a:r>
            <a:r>
              <a:rPr lang="en-US" dirty="0">
                <a:ea typeface="+mn-ea"/>
              </a:rPr>
              <a:t> </a:t>
            </a:r>
            <a:r>
              <a:rPr lang="en-US" dirty="0" err="1">
                <a:ea typeface="+mn-ea"/>
              </a:rPr>
              <a:t>đúng</a:t>
            </a:r>
            <a:r>
              <a:rPr lang="en-US" dirty="0">
                <a:ea typeface="+mn-ea"/>
              </a:rPr>
              <a:t>. </a:t>
            </a:r>
          </a:p>
          <a:p>
            <a:pPr lvl="2">
              <a:defRPr/>
            </a:pPr>
            <a:r>
              <a:rPr lang="en-US" dirty="0" err="1">
                <a:ea typeface="+mn-ea"/>
              </a:rPr>
              <a:t>Hàm</a:t>
            </a:r>
            <a:r>
              <a:rPr lang="en-US" dirty="0">
                <a:ea typeface="+mn-ea"/>
              </a:rPr>
              <a:t> </a:t>
            </a:r>
            <a:r>
              <a:rPr lang="en-US" dirty="0" err="1">
                <a:ea typeface="+mn-ea"/>
              </a:rPr>
              <a:t>chỉ</a:t>
            </a:r>
            <a:r>
              <a:rPr lang="en-US" dirty="0">
                <a:ea typeface="+mn-ea"/>
              </a:rPr>
              <a:t> </a:t>
            </a:r>
            <a:r>
              <a:rPr lang="en-US" dirty="0" err="1">
                <a:ea typeface="+mn-ea"/>
              </a:rPr>
              <a:t>hoạt</a:t>
            </a:r>
            <a:r>
              <a:rPr lang="en-US" dirty="0">
                <a:ea typeface="+mn-ea"/>
              </a:rPr>
              <a:t> </a:t>
            </a:r>
            <a:r>
              <a:rPr lang="en-US" dirty="0" err="1">
                <a:ea typeface="+mn-ea"/>
              </a:rPr>
              <a:t>động</a:t>
            </a:r>
            <a:r>
              <a:rPr lang="en-US" dirty="0">
                <a:ea typeface="+mn-ea"/>
              </a:rPr>
              <a:t> </a:t>
            </a:r>
            <a:r>
              <a:rPr lang="en-US" dirty="0" err="1">
                <a:ea typeface="+mn-ea"/>
              </a:rPr>
              <a:t>khi</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có</a:t>
            </a:r>
            <a:r>
              <a:rPr lang="en-US" dirty="0">
                <a:ea typeface="+mn-ea"/>
              </a:rPr>
              <a:t> </a:t>
            </a:r>
            <a:r>
              <a:rPr lang="en-US" dirty="0" err="1">
                <a:ea typeface="+mn-ea"/>
              </a:rPr>
              <a:t>hỗ</a:t>
            </a:r>
            <a:r>
              <a:rPr lang="en-US" dirty="0">
                <a:ea typeface="+mn-ea"/>
              </a:rPr>
              <a:t> </a:t>
            </a:r>
            <a:r>
              <a:rPr lang="en-US" dirty="0" err="1">
                <a:ea typeface="+mn-ea"/>
              </a:rPr>
              <a:t>trợ</a:t>
            </a:r>
            <a:r>
              <a:rPr lang="en-US" dirty="0">
                <a:ea typeface="+mn-ea"/>
              </a:rPr>
              <a:t> </a:t>
            </a:r>
            <a:r>
              <a:rPr lang="en-US" dirty="0" err="1">
                <a:ea typeface="+mn-ea"/>
              </a:rPr>
              <a:t>phần</a:t>
            </a:r>
            <a:r>
              <a:rPr lang="en-US" dirty="0">
                <a:ea typeface="+mn-ea"/>
              </a:rPr>
              <a:t> </a:t>
            </a:r>
            <a:r>
              <a:rPr lang="en-US" dirty="0" err="1">
                <a:ea typeface="+mn-ea"/>
              </a:rPr>
              <a:t>cứng</a:t>
            </a:r>
            <a:r>
              <a:rPr lang="en-US" dirty="0">
                <a:ea typeface="+mn-ea"/>
              </a:rPr>
              <a:t> A/D.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a:t>CÁC HÀM PHỤC VỤ ADC</a:t>
            </a:r>
          </a:p>
        </p:txBody>
      </p:sp>
      <p:sp>
        <p:nvSpPr>
          <p:cNvPr id="7373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737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FBB9574C-1601-4AC0-BAA5-D8168492062E}" type="slidenum">
              <a:rPr lang="en-US" altLang="en-US" smtClean="0">
                <a:solidFill>
                  <a:srgbClr val="00B888"/>
                </a:solidFill>
              </a:rPr>
              <a:pPr eaLnBrk="1" hangingPunct="1"/>
              <a:t>76</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a:t>Value = </a:t>
            </a:r>
            <a:r>
              <a:rPr lang="en-US" dirty="0" err="1"/>
              <a:t>Read_ADC</a:t>
            </a:r>
            <a:r>
              <a:rPr lang="en-US" dirty="0"/>
              <a:t> (Mode)</a:t>
            </a:r>
          </a:p>
          <a:p>
            <a:pPr lvl="1">
              <a:defRPr/>
            </a:pPr>
            <a:r>
              <a:rPr lang="en-US" i="1" dirty="0">
                <a:ea typeface="+mn-ea"/>
              </a:rPr>
              <a:t>Mode</a:t>
            </a:r>
            <a:r>
              <a:rPr lang="en-US" dirty="0">
                <a:ea typeface="+mn-ea"/>
              </a:rPr>
              <a:t> </a:t>
            </a:r>
            <a:r>
              <a:rPr lang="en-US" dirty="0" err="1">
                <a:ea typeface="+mn-ea"/>
              </a:rPr>
              <a:t>là</a:t>
            </a:r>
            <a:r>
              <a:rPr lang="en-US" dirty="0">
                <a:ea typeface="+mn-ea"/>
              </a:rPr>
              <a:t> </a:t>
            </a:r>
            <a:r>
              <a:rPr lang="en-US" dirty="0" err="1">
                <a:ea typeface="+mn-ea"/>
              </a:rPr>
              <a:t>tham</a:t>
            </a:r>
            <a:r>
              <a:rPr lang="en-US" dirty="0">
                <a:ea typeface="+mn-ea"/>
              </a:rPr>
              <a:t> </a:t>
            </a:r>
            <a:r>
              <a:rPr lang="en-US" dirty="0" err="1">
                <a:ea typeface="+mn-ea"/>
              </a:rPr>
              <a:t>số</a:t>
            </a:r>
            <a:r>
              <a:rPr lang="en-US" dirty="0">
                <a:ea typeface="+mn-ea"/>
              </a:rPr>
              <a:t> </a:t>
            </a:r>
            <a:r>
              <a:rPr lang="en-US" dirty="0" err="1">
                <a:ea typeface="+mn-ea"/>
              </a:rPr>
              <a:t>tuỳ</a:t>
            </a:r>
            <a:r>
              <a:rPr lang="en-US" dirty="0">
                <a:ea typeface="+mn-ea"/>
              </a:rPr>
              <a:t> </a:t>
            </a:r>
            <a:r>
              <a:rPr lang="en-US" dirty="0" err="1">
                <a:ea typeface="+mn-ea"/>
              </a:rPr>
              <a:t>chọn</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chọn</a:t>
            </a:r>
            <a:r>
              <a:rPr lang="en-US" dirty="0">
                <a:ea typeface="+mn-ea"/>
              </a:rPr>
              <a:t> 1 </a:t>
            </a:r>
            <a:r>
              <a:rPr lang="en-US" dirty="0" err="1">
                <a:ea typeface="+mn-ea"/>
              </a:rPr>
              <a:t>trong</a:t>
            </a:r>
            <a:r>
              <a:rPr lang="en-US" dirty="0">
                <a:ea typeface="+mn-ea"/>
              </a:rPr>
              <a:t> </a:t>
            </a:r>
            <a:r>
              <a:rPr lang="en-US" dirty="0" err="1">
                <a:ea typeface="+mn-ea"/>
              </a:rPr>
              <a:t>các</a:t>
            </a:r>
            <a:r>
              <a:rPr lang="en-US" dirty="0">
                <a:ea typeface="+mn-ea"/>
              </a:rPr>
              <a:t> </a:t>
            </a:r>
            <a:r>
              <a:rPr lang="en-US" dirty="0" err="1">
                <a:ea typeface="+mn-ea"/>
              </a:rPr>
              <a:t>thông</a:t>
            </a:r>
            <a:r>
              <a:rPr lang="en-US" dirty="0">
                <a:ea typeface="+mn-ea"/>
              </a:rPr>
              <a:t> </a:t>
            </a:r>
            <a:r>
              <a:rPr lang="en-US" dirty="0" err="1">
                <a:ea typeface="+mn-ea"/>
              </a:rPr>
              <a:t>số</a:t>
            </a:r>
            <a:r>
              <a:rPr lang="en-US" dirty="0">
                <a:ea typeface="+mn-ea"/>
              </a:rPr>
              <a:t> </a:t>
            </a:r>
            <a:r>
              <a:rPr lang="en-US" dirty="0" err="1">
                <a:ea typeface="+mn-ea"/>
              </a:rPr>
              <a:t>như</a:t>
            </a:r>
            <a:r>
              <a:rPr lang="en-US" dirty="0">
                <a:ea typeface="+mn-ea"/>
              </a:rPr>
              <a:t> </a:t>
            </a:r>
            <a:r>
              <a:rPr lang="en-US" dirty="0" err="1">
                <a:ea typeface="+mn-ea"/>
              </a:rPr>
              <a:t>sau</a:t>
            </a:r>
            <a:r>
              <a:rPr lang="en-US" dirty="0">
                <a:ea typeface="+mn-ea"/>
              </a:rPr>
              <a:t>:</a:t>
            </a:r>
          </a:p>
          <a:p>
            <a:pPr lvl="2">
              <a:defRPr/>
            </a:pPr>
            <a:r>
              <a:rPr lang="en-US" dirty="0">
                <a:ea typeface="+mn-ea"/>
              </a:rPr>
              <a:t>ADC_START_AND_READ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mặc</a:t>
            </a:r>
            <a:r>
              <a:rPr lang="en-US" dirty="0">
                <a:ea typeface="+mn-ea"/>
              </a:rPr>
              <a:t> </a:t>
            </a:r>
            <a:r>
              <a:rPr lang="en-US" dirty="0" err="1">
                <a:ea typeface="+mn-ea"/>
              </a:rPr>
              <a:t>định</a:t>
            </a:r>
            <a:r>
              <a:rPr lang="en-US" dirty="0">
                <a:ea typeface="+mn-ea"/>
              </a:rPr>
              <a:t>)</a:t>
            </a:r>
          </a:p>
          <a:p>
            <a:pPr lvl="2">
              <a:defRPr/>
            </a:pPr>
            <a:r>
              <a:rPr lang="en-US" dirty="0">
                <a:ea typeface="+mn-ea"/>
              </a:rPr>
              <a:t>ADC_START_ONLY (</a:t>
            </a:r>
            <a:r>
              <a:rPr lang="en-US" dirty="0" err="1">
                <a:ea typeface="+mn-ea"/>
              </a:rPr>
              <a:t>Bắt</a:t>
            </a:r>
            <a:r>
              <a:rPr lang="en-US" dirty="0">
                <a:ea typeface="+mn-ea"/>
              </a:rPr>
              <a:t> </a:t>
            </a:r>
            <a:r>
              <a:rPr lang="en-US" dirty="0" err="1">
                <a:ea typeface="+mn-ea"/>
              </a:rPr>
              <a:t>đầu</a:t>
            </a:r>
            <a:r>
              <a:rPr lang="en-US" dirty="0">
                <a:ea typeface="+mn-ea"/>
              </a:rPr>
              <a:t> </a:t>
            </a:r>
            <a:r>
              <a:rPr lang="en-US" dirty="0" err="1">
                <a:ea typeface="+mn-ea"/>
              </a:rPr>
              <a:t>chuyển</a:t>
            </a:r>
            <a:r>
              <a:rPr lang="en-US" dirty="0">
                <a:ea typeface="+mn-ea"/>
              </a:rPr>
              <a:t> </a:t>
            </a:r>
            <a:r>
              <a:rPr lang="en-US" dirty="0" err="1">
                <a:ea typeface="+mn-ea"/>
              </a:rPr>
              <a:t>đổi</a:t>
            </a:r>
            <a:r>
              <a:rPr lang="en-US" dirty="0">
                <a:ea typeface="+mn-ea"/>
              </a:rPr>
              <a:t> </a:t>
            </a:r>
            <a:r>
              <a:rPr lang="en-US" dirty="0" err="1">
                <a:ea typeface="+mn-ea"/>
              </a:rPr>
              <a:t>và</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a:t>
            </a:r>
          </a:p>
          <a:p>
            <a:pPr lvl="2">
              <a:defRPr/>
            </a:pPr>
            <a:r>
              <a:rPr lang="en-US" dirty="0">
                <a:ea typeface="+mn-ea"/>
              </a:rPr>
              <a:t>ADC_READ_ONLY (</a:t>
            </a:r>
            <a:r>
              <a:rPr lang="en-US" dirty="0" err="1">
                <a:ea typeface="+mn-ea"/>
              </a:rPr>
              <a:t>Đọc</a:t>
            </a:r>
            <a:r>
              <a:rPr lang="en-US" dirty="0">
                <a:ea typeface="+mn-ea"/>
              </a:rPr>
              <a:t> </a:t>
            </a:r>
            <a:r>
              <a:rPr lang="en-US" dirty="0" err="1">
                <a:ea typeface="+mn-ea"/>
              </a:rPr>
              <a:t>kết</a:t>
            </a:r>
            <a:r>
              <a:rPr lang="en-US" dirty="0">
                <a:ea typeface="+mn-ea"/>
              </a:rPr>
              <a:t> </a:t>
            </a:r>
            <a:r>
              <a:rPr lang="en-US" dirty="0" err="1">
                <a:ea typeface="+mn-ea"/>
              </a:rPr>
              <a:t>quả</a:t>
            </a:r>
            <a:r>
              <a:rPr lang="en-US" dirty="0">
                <a:ea typeface="+mn-ea"/>
              </a:rPr>
              <a:t> </a:t>
            </a:r>
            <a:r>
              <a:rPr lang="en-US" dirty="0" err="1">
                <a:ea typeface="+mn-ea"/>
              </a:rPr>
              <a:t>chuyển</a:t>
            </a:r>
            <a:r>
              <a:rPr lang="en-US" dirty="0">
                <a:ea typeface="+mn-ea"/>
              </a:rPr>
              <a:t> </a:t>
            </a:r>
            <a:r>
              <a:rPr lang="en-US" dirty="0" err="1">
                <a:ea typeface="+mn-ea"/>
              </a:rPr>
              <a:t>đổi</a:t>
            </a:r>
            <a:r>
              <a:rPr lang="en-US" dirty="0">
                <a:ea typeface="+mn-ea"/>
              </a:rPr>
              <a:t> </a:t>
            </a:r>
            <a:r>
              <a:rPr lang="en-US" dirty="0" err="1">
                <a:ea typeface="+mn-ea"/>
              </a:rPr>
              <a:t>cuối</a:t>
            </a:r>
            <a:r>
              <a:rPr lang="en-US" dirty="0">
                <a:ea typeface="+mn-ea"/>
              </a:rPr>
              <a:t> </a:t>
            </a:r>
            <a:r>
              <a:rPr lang="en-US" dirty="0" err="1">
                <a:ea typeface="+mn-ea"/>
              </a:rPr>
              <a:t>cùng</a:t>
            </a:r>
            <a:r>
              <a:rPr lang="en-US" dirty="0">
                <a:ea typeface="+mn-ea"/>
              </a:rPr>
              <a:t>)</a:t>
            </a:r>
          </a:p>
          <a:p>
            <a:pPr lvl="1">
              <a:defRPr/>
            </a:pPr>
            <a:r>
              <a:rPr lang="en-US" dirty="0" err="1">
                <a:ea typeface="+mn-ea"/>
              </a:rPr>
              <a:t>Hàm</a:t>
            </a:r>
            <a:r>
              <a:rPr lang="en-US" dirty="0">
                <a:ea typeface="+mn-ea"/>
              </a:rPr>
              <a:t> </a:t>
            </a:r>
            <a:r>
              <a:rPr lang="en-US" dirty="0" err="1">
                <a:ea typeface="+mn-ea"/>
              </a:rPr>
              <a:t>đọc</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số</a:t>
            </a:r>
            <a:r>
              <a:rPr lang="en-US" dirty="0">
                <a:ea typeface="+mn-ea"/>
              </a:rPr>
              <a:t> </a:t>
            </a:r>
            <a:r>
              <a:rPr lang="en-US" dirty="0" err="1">
                <a:ea typeface="+mn-ea"/>
              </a:rPr>
              <a:t>theo</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tương</a:t>
            </a:r>
            <a:r>
              <a:rPr lang="en-US" dirty="0">
                <a:ea typeface="+mn-ea"/>
              </a:rPr>
              <a:t> </a:t>
            </a:r>
            <a:r>
              <a:rPr lang="en-US" dirty="0" err="1">
                <a:ea typeface="+mn-ea"/>
              </a:rPr>
              <a:t>tự</a:t>
            </a:r>
            <a:r>
              <a:rPr lang="en-US" dirty="0">
                <a:ea typeface="+mn-ea"/>
              </a:rPr>
              <a:t> </a:t>
            </a:r>
            <a:r>
              <a:rPr lang="en-US" dirty="0" err="1">
                <a:ea typeface="+mn-ea"/>
              </a:rPr>
              <a:t>vào</a:t>
            </a:r>
            <a:r>
              <a:rPr lang="en-US" dirty="0">
                <a:ea typeface="+mn-ea"/>
              </a:rPr>
              <a:t> </a:t>
            </a:r>
            <a:r>
              <a:rPr lang="en-US" dirty="0" err="1">
                <a:ea typeface="+mn-ea"/>
              </a:rPr>
              <a:t>bộ</a:t>
            </a:r>
            <a:r>
              <a:rPr lang="en-US" dirty="0">
                <a:ea typeface="+mn-ea"/>
              </a:rPr>
              <a:t> ADC. </a:t>
            </a:r>
            <a:r>
              <a:rPr lang="en-US" dirty="0" err="1">
                <a:ea typeface="+mn-ea"/>
              </a:rPr>
              <a:t>Kết</a:t>
            </a:r>
            <a:r>
              <a:rPr lang="en-US" dirty="0">
                <a:ea typeface="+mn-ea"/>
              </a:rPr>
              <a:t> </a:t>
            </a:r>
            <a:r>
              <a:rPr lang="en-US" dirty="0" err="1">
                <a:ea typeface="+mn-ea"/>
              </a:rPr>
              <a:t>quả</a:t>
            </a:r>
            <a:r>
              <a:rPr lang="en-US" dirty="0">
                <a:ea typeface="+mn-ea"/>
              </a:rPr>
              <a:t> </a:t>
            </a:r>
            <a:r>
              <a:rPr lang="en-US" i="1" dirty="0">
                <a:ea typeface="+mn-ea"/>
              </a:rPr>
              <a:t>Value</a:t>
            </a:r>
            <a:r>
              <a:rPr lang="en-US" dirty="0">
                <a:ea typeface="+mn-ea"/>
              </a:rPr>
              <a:t> </a:t>
            </a:r>
            <a:r>
              <a:rPr lang="en-US" dirty="0" err="1">
                <a:ea typeface="+mn-ea"/>
              </a:rPr>
              <a:t>trả</a:t>
            </a:r>
            <a:r>
              <a:rPr lang="en-US" dirty="0">
                <a:ea typeface="+mn-ea"/>
              </a:rPr>
              <a:t> </a:t>
            </a:r>
            <a:r>
              <a:rPr lang="en-US" dirty="0" err="1">
                <a:ea typeface="+mn-ea"/>
              </a:rPr>
              <a:t>về</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là</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8 bit hay 16 bit </a:t>
            </a:r>
            <a:r>
              <a:rPr lang="en-US" dirty="0" err="1">
                <a:ea typeface="+mn-ea"/>
              </a:rPr>
              <a:t>tuỳ</a:t>
            </a:r>
            <a:r>
              <a:rPr lang="en-US" dirty="0">
                <a:ea typeface="+mn-ea"/>
              </a:rPr>
              <a:t> </a:t>
            </a:r>
            <a:r>
              <a:rPr lang="en-US" dirty="0" err="1">
                <a:ea typeface="+mn-ea"/>
              </a:rPr>
              <a:t>thuộc</a:t>
            </a:r>
            <a:r>
              <a:rPr lang="en-US" dirty="0">
                <a:ea typeface="+mn-ea"/>
              </a:rPr>
              <a:t> </a:t>
            </a:r>
            <a:r>
              <a:rPr lang="en-US" dirty="0" err="1">
                <a:ea typeface="+mn-ea"/>
              </a:rPr>
              <a:t>vào</a:t>
            </a:r>
            <a:r>
              <a:rPr lang="en-US" dirty="0">
                <a:ea typeface="+mn-ea"/>
              </a:rPr>
              <a:t> </a:t>
            </a:r>
            <a:r>
              <a:rPr lang="en-US" dirty="0" err="1">
                <a:ea typeface="+mn-ea"/>
              </a:rPr>
              <a:t>khai</a:t>
            </a:r>
            <a:r>
              <a:rPr lang="en-US" dirty="0">
                <a:ea typeface="+mn-ea"/>
              </a:rPr>
              <a:t> </a:t>
            </a:r>
            <a:r>
              <a:rPr lang="en-US" dirty="0" err="1">
                <a:ea typeface="+mn-ea"/>
              </a:rPr>
              <a:t>báo</a:t>
            </a:r>
            <a:r>
              <a:rPr lang="en-US" dirty="0">
                <a:ea typeface="+mn-ea"/>
              </a:rPr>
              <a:t> </a:t>
            </a:r>
            <a:r>
              <a:rPr lang="en-US" i="1" dirty="0">
                <a:ea typeface="+mn-ea"/>
              </a:rPr>
              <a:t>#DEVICE ADC= Number</a:t>
            </a:r>
            <a:r>
              <a:rPr lang="en-US" dirty="0">
                <a:ea typeface="+mn-ea"/>
              </a:rPr>
              <a:t> </a:t>
            </a:r>
            <a:r>
              <a:rPr lang="en-US" dirty="0" err="1">
                <a:ea typeface="+mn-ea"/>
              </a:rPr>
              <a:t>như</a:t>
            </a:r>
            <a:r>
              <a:rPr lang="en-US" dirty="0">
                <a:ea typeface="+mn-ea"/>
              </a:rPr>
              <a:t> </a:t>
            </a:r>
            <a:r>
              <a:rPr lang="en-US" dirty="0" err="1">
                <a:ea typeface="+mn-ea"/>
              </a:rPr>
              <a:t>bảng</a:t>
            </a:r>
            <a:r>
              <a:rPr lang="en-US" dirty="0">
                <a:ea typeface="+mn-ea"/>
              </a:rPr>
              <a:t> </a:t>
            </a:r>
            <a:r>
              <a:rPr lang="en-US" dirty="0" err="1">
                <a:ea typeface="+mn-ea"/>
              </a:rPr>
              <a:t>sau</a:t>
            </a:r>
            <a:r>
              <a:rPr lang="en-US" dirty="0">
                <a:ea typeface="+mn-ea"/>
              </a:rPr>
              <a:t>:</a:t>
            </a:r>
          </a:p>
          <a:p>
            <a:pPr lvl="1">
              <a:defRPr/>
            </a:pPr>
            <a:endParaRPr lang="en-US" dirty="0">
              <a:ea typeface="+mn-ea"/>
            </a:endParaRPr>
          </a:p>
          <a:p>
            <a:pPr lvl="1">
              <a:defRPr/>
            </a:pPr>
            <a:endParaRPr lang="en-US" dirty="0">
              <a:ea typeface="+mn-ea"/>
            </a:endParaRPr>
          </a:p>
          <a:p>
            <a:pPr lvl="1">
              <a:defRPr/>
            </a:pPr>
            <a:endParaRPr lang="en-US" dirty="0">
              <a:ea typeface="+mn-ea"/>
            </a:endParaRPr>
          </a:p>
          <a:p>
            <a:pPr lvl="1">
              <a:defRPr/>
            </a:pPr>
            <a:endParaRPr lang="en-US" dirty="0">
              <a:ea typeface="+mn-ea"/>
            </a:endParaRPr>
          </a:p>
          <a:p>
            <a:pPr lvl="2">
              <a:buFont typeface="Courier New" pitchFamily="49" charset="0"/>
              <a:buNone/>
              <a:defRPr/>
            </a:pPr>
            <a:endParaRPr lang="en-US" dirty="0">
              <a:solidFill>
                <a:schemeClr val="tx1"/>
              </a:solidFill>
              <a:ea typeface="+mn-ea"/>
            </a:endParaRPr>
          </a:p>
          <a:p>
            <a:pPr lvl="2">
              <a:buFont typeface="Courier New" pitchFamily="49" charset="0"/>
              <a:buNone/>
              <a:defRPr/>
            </a:pPr>
            <a:r>
              <a:rPr lang="en-US" dirty="0">
                <a:solidFill>
                  <a:schemeClr val="tx1"/>
                </a:solidFill>
                <a:ea typeface="+mn-ea"/>
              </a:rPr>
              <a:t>x: </a:t>
            </a:r>
            <a:r>
              <a:rPr lang="en-US" dirty="0" err="1">
                <a:solidFill>
                  <a:schemeClr val="tx1"/>
                </a:solidFill>
                <a:ea typeface="+mn-ea"/>
              </a:rPr>
              <a:t>Không</a:t>
            </a:r>
            <a:r>
              <a:rPr lang="en-US" dirty="0">
                <a:solidFill>
                  <a:schemeClr val="tx1"/>
                </a:solidFill>
                <a:ea typeface="+mn-ea"/>
              </a:rPr>
              <a:t> </a:t>
            </a:r>
            <a:r>
              <a:rPr lang="en-US" dirty="0" err="1">
                <a:solidFill>
                  <a:schemeClr val="tx1"/>
                </a:solidFill>
                <a:ea typeface="+mn-ea"/>
              </a:rPr>
              <a:t>xác</a:t>
            </a:r>
            <a:r>
              <a:rPr lang="en-US" dirty="0">
                <a:solidFill>
                  <a:schemeClr val="tx1"/>
                </a:solidFill>
                <a:ea typeface="+mn-ea"/>
              </a:rPr>
              <a:t> </a:t>
            </a:r>
            <a:r>
              <a:rPr lang="en-US" dirty="0" err="1">
                <a:solidFill>
                  <a:schemeClr val="tx1"/>
                </a:solidFill>
                <a:ea typeface="+mn-ea"/>
              </a:rPr>
              <a:t>định</a:t>
            </a:r>
            <a:endParaRPr lang="en-US" dirty="0">
              <a:solidFill>
                <a:schemeClr val="tx1"/>
              </a:solidFill>
              <a:ea typeface="+mn-ea"/>
            </a:endParaRPr>
          </a:p>
          <a:p>
            <a:pPr lvl="1">
              <a:defRPr/>
            </a:pPr>
            <a:r>
              <a:rPr lang="en-US" dirty="0" err="1">
                <a:ea typeface="+mn-ea"/>
              </a:rPr>
              <a:t>Hàm</a:t>
            </a:r>
            <a:r>
              <a:rPr lang="en-US" dirty="0">
                <a:ea typeface="+mn-ea"/>
              </a:rPr>
              <a:t> </a:t>
            </a:r>
            <a:r>
              <a:rPr lang="en-US" dirty="0" err="1">
                <a:ea typeface="+mn-ea"/>
              </a:rPr>
              <a:t>chỉ</a:t>
            </a:r>
            <a:r>
              <a:rPr lang="en-US" dirty="0">
                <a:ea typeface="+mn-ea"/>
              </a:rPr>
              <a:t> </a:t>
            </a:r>
            <a:r>
              <a:rPr lang="en-US" dirty="0" err="1">
                <a:ea typeface="+mn-ea"/>
              </a:rPr>
              <a:t>hoạt</a:t>
            </a:r>
            <a:r>
              <a:rPr lang="en-US" dirty="0">
                <a:ea typeface="+mn-ea"/>
              </a:rPr>
              <a:t> </a:t>
            </a:r>
            <a:r>
              <a:rPr lang="en-US" dirty="0" err="1">
                <a:ea typeface="+mn-ea"/>
              </a:rPr>
              <a:t>động</a:t>
            </a:r>
            <a:r>
              <a:rPr lang="en-US" dirty="0">
                <a:ea typeface="+mn-ea"/>
              </a:rPr>
              <a:t> </a:t>
            </a:r>
            <a:r>
              <a:rPr lang="en-US" dirty="0" err="1">
                <a:ea typeface="+mn-ea"/>
              </a:rPr>
              <a:t>khi</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có</a:t>
            </a:r>
            <a:r>
              <a:rPr lang="en-US" dirty="0">
                <a:ea typeface="+mn-ea"/>
              </a:rPr>
              <a:t> </a:t>
            </a:r>
            <a:r>
              <a:rPr lang="en-US" dirty="0" err="1">
                <a:ea typeface="+mn-ea"/>
              </a:rPr>
              <a:t>hỗ</a:t>
            </a:r>
            <a:r>
              <a:rPr lang="en-US" dirty="0">
                <a:ea typeface="+mn-ea"/>
              </a:rPr>
              <a:t> </a:t>
            </a:r>
            <a:r>
              <a:rPr lang="en-US" dirty="0" err="1">
                <a:ea typeface="+mn-ea"/>
              </a:rPr>
              <a:t>trợ</a:t>
            </a:r>
            <a:r>
              <a:rPr lang="en-US" dirty="0">
                <a:ea typeface="+mn-ea"/>
              </a:rPr>
              <a:t> </a:t>
            </a:r>
            <a:r>
              <a:rPr lang="en-US" dirty="0" err="1">
                <a:ea typeface="+mn-ea"/>
              </a:rPr>
              <a:t>phần</a:t>
            </a:r>
            <a:r>
              <a:rPr lang="en-US" dirty="0">
                <a:ea typeface="+mn-ea"/>
              </a:rPr>
              <a:t> </a:t>
            </a:r>
            <a:r>
              <a:rPr lang="en-US" dirty="0" err="1">
                <a:ea typeface="+mn-ea"/>
              </a:rPr>
              <a:t>cứng</a:t>
            </a:r>
            <a:r>
              <a:rPr lang="en-US" dirty="0">
                <a:ea typeface="+mn-ea"/>
              </a:rPr>
              <a:t> A/D.</a:t>
            </a:r>
          </a:p>
          <a:p>
            <a:pPr lvl="2">
              <a:defRPr/>
            </a:pPr>
            <a:endParaRPr lang="en-US" dirty="0">
              <a:ea typeface="+mn-ea"/>
            </a:endParaRPr>
          </a:p>
        </p:txBody>
      </p:sp>
      <p:graphicFrame>
        <p:nvGraphicFramePr>
          <p:cNvPr id="7" name="Table 6"/>
          <p:cNvGraphicFramePr>
            <a:graphicFrameLocks noGrp="1"/>
          </p:cNvGraphicFramePr>
          <p:nvPr/>
        </p:nvGraphicFramePr>
        <p:xfrm>
          <a:off x="1600200" y="4206875"/>
          <a:ext cx="7086601" cy="1812925"/>
        </p:xfrm>
        <a:graphic>
          <a:graphicData uri="http://schemas.openxmlformats.org/drawingml/2006/table">
            <a:tbl>
              <a:tblPr/>
              <a:tblGrid>
                <a:gridCol w="1828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95401">
                  <a:extLst>
                    <a:ext uri="{9D8B030D-6E8A-4147-A177-3AD203B41FA5}">
                      <a16:colId xmlns:a16="http://schemas.microsoft.com/office/drawing/2014/main" val="20004"/>
                    </a:ext>
                  </a:extLst>
                </a:gridCol>
              </a:tblGrid>
              <a:tr h="362585">
                <a:tc>
                  <a:txBody>
                    <a:bodyPr/>
                    <a:lstStyle/>
                    <a:p>
                      <a:pPr lvl="1" algn="just">
                        <a:lnSpc>
                          <a:spcPct val="130000"/>
                        </a:lnSpc>
                        <a:spcAft>
                          <a:spcPts val="0"/>
                        </a:spcAft>
                      </a:pPr>
                      <a:r>
                        <a:rPr lang="en-US" sz="1600" dirty="0">
                          <a:latin typeface="Times New Roman"/>
                          <a:ea typeface="SimSun"/>
                        </a:rPr>
                        <a:t>#DEVCE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8 bit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10 bit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11 bit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16 bit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585">
                <a:tc>
                  <a:txBody>
                    <a:bodyPr/>
                    <a:lstStyle/>
                    <a:p>
                      <a:pPr lvl="1" algn="just">
                        <a:lnSpc>
                          <a:spcPct val="130000"/>
                        </a:lnSpc>
                        <a:spcAft>
                          <a:spcPts val="0"/>
                        </a:spcAft>
                      </a:pPr>
                      <a:r>
                        <a:rPr lang="en-US" sz="1600">
                          <a:latin typeface="Times New Roman"/>
                          <a:ea typeface="SimSun"/>
                        </a:rPr>
                        <a:t>ADC=8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00-FF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00-FF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00-FF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00-FF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2585">
                <a:tc>
                  <a:txBody>
                    <a:bodyPr/>
                    <a:lstStyle/>
                    <a:p>
                      <a:pPr lvl="1" algn="just">
                        <a:lnSpc>
                          <a:spcPct val="130000"/>
                        </a:lnSpc>
                        <a:spcAft>
                          <a:spcPts val="0"/>
                        </a:spcAft>
                      </a:pPr>
                      <a:r>
                        <a:rPr lang="en-US" sz="1600">
                          <a:latin typeface="Times New Roman"/>
                          <a:ea typeface="SimSun"/>
                        </a:rPr>
                        <a:t>ADC=10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0-3FF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dirty="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2585">
                <a:tc>
                  <a:txBody>
                    <a:bodyPr/>
                    <a:lstStyle/>
                    <a:p>
                      <a:pPr lvl="1" algn="just">
                        <a:lnSpc>
                          <a:spcPct val="130000"/>
                        </a:lnSpc>
                        <a:spcAft>
                          <a:spcPts val="0"/>
                        </a:spcAft>
                      </a:pPr>
                      <a:r>
                        <a:rPr lang="en-US" sz="1600">
                          <a:latin typeface="Times New Roman"/>
                          <a:ea typeface="SimSun"/>
                        </a:rPr>
                        <a:t>ADC=11</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0-7FF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a:latin typeface="Times New Roman"/>
                          <a:ea typeface="SimSun"/>
                        </a:rPr>
                        <a:t>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2585">
                <a:tc>
                  <a:txBody>
                    <a:bodyPr/>
                    <a:lstStyle/>
                    <a:p>
                      <a:pPr lvl="1" algn="just">
                        <a:lnSpc>
                          <a:spcPct val="130000"/>
                        </a:lnSpc>
                        <a:spcAft>
                          <a:spcPts val="0"/>
                        </a:spcAft>
                      </a:pPr>
                      <a:r>
                        <a:rPr lang="en-US" sz="1600" dirty="0">
                          <a:latin typeface="Times New Roman"/>
                          <a:ea typeface="SimSun"/>
                        </a:rPr>
                        <a:t>ADC=16</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dirty="0">
                          <a:latin typeface="Times New Roman"/>
                          <a:ea typeface="SimSun"/>
                        </a:rPr>
                        <a:t>0-FF00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dirty="0">
                          <a:latin typeface="Times New Roman"/>
                          <a:ea typeface="SimSun"/>
                        </a:rPr>
                        <a:t>0-FFC0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dirty="0">
                          <a:latin typeface="Times New Roman"/>
                          <a:ea typeface="SimSun"/>
                        </a:rPr>
                        <a:t>0-FFEO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30000"/>
                        </a:lnSpc>
                        <a:spcAft>
                          <a:spcPts val="0"/>
                        </a:spcAft>
                      </a:pPr>
                      <a:r>
                        <a:rPr lang="en-US" sz="1600" dirty="0">
                          <a:latin typeface="Times New Roman"/>
                          <a:ea typeface="SimSun"/>
                        </a:rPr>
                        <a:t>0-FFFF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05000"/>
            <a:ext cx="564993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Ngắt ADC.</a:t>
            </a:r>
          </a:p>
        </p:txBody>
      </p:sp>
      <p:sp>
        <p:nvSpPr>
          <p:cNvPr id="3" name="Content Placeholder 2"/>
          <p:cNvSpPr>
            <a:spLocks noGrp="1"/>
          </p:cNvSpPr>
          <p:nvPr>
            <p:ph idx="1"/>
          </p:nvPr>
        </p:nvSpPr>
        <p:spPr>
          <a:xfrm>
            <a:off x="152400" y="1522343"/>
            <a:ext cx="8610600" cy="5068957"/>
          </a:xfrm>
        </p:spPr>
        <p:txBody>
          <a:bodyPr/>
          <a:lstStyle/>
          <a:p>
            <a:pPr>
              <a:spcBef>
                <a:spcPts val="0"/>
              </a:spcBef>
              <a:buFont typeface="+mj-lt"/>
              <a:buAutoNum type="arabicPeriod"/>
            </a:pPr>
            <a:r>
              <a:rPr lang="en-US" sz="1600" dirty="0"/>
              <a:t>#include &lt;16f877.h</a:t>
            </a:r>
            <a:r>
              <a:rPr lang="en-US" sz="1600"/>
              <a:t>&gt; </a:t>
            </a:r>
          </a:p>
          <a:p>
            <a:pPr>
              <a:spcBef>
                <a:spcPts val="0"/>
              </a:spcBef>
              <a:buFont typeface="+mj-lt"/>
              <a:buAutoNum type="arabicPeriod"/>
            </a:pPr>
            <a:r>
              <a:rPr lang="en-US" sz="1600" kern="1200">
                <a:solidFill>
                  <a:schemeClr val="tx1"/>
                </a:solidFill>
                <a:latin typeface="Times New Roman" pitchFamily="18" charset="0"/>
                <a:cs typeface="Arial" charset="0"/>
              </a:rPr>
              <a:t>#device ADC=8 // ADC 8bit</a:t>
            </a:r>
          </a:p>
          <a:p>
            <a:pPr>
              <a:spcBef>
                <a:spcPts val="0"/>
              </a:spcBef>
              <a:buFont typeface="+mj-lt"/>
              <a:buAutoNum type="arabicPeriod"/>
            </a:pPr>
            <a:r>
              <a:rPr lang="en-US" sz="1600"/>
              <a:t>#</a:t>
            </a:r>
            <a:r>
              <a:rPr lang="en-US" sz="1600" dirty="0"/>
              <a:t>use delay(clock=20000000) </a:t>
            </a:r>
          </a:p>
          <a:p>
            <a:pPr>
              <a:spcBef>
                <a:spcPts val="0"/>
              </a:spcBef>
              <a:buFont typeface="+mj-lt"/>
              <a:buAutoNum type="arabicPeriod"/>
            </a:pPr>
            <a:r>
              <a:rPr lang="en-US" sz="1600" dirty="0"/>
              <a:t>#byte </a:t>
            </a:r>
            <a:r>
              <a:rPr lang="en-US" sz="1600" dirty="0" err="1"/>
              <a:t>portb</a:t>
            </a:r>
            <a:r>
              <a:rPr lang="en-US" sz="1600" dirty="0"/>
              <a:t>=0x06</a:t>
            </a:r>
          </a:p>
          <a:p>
            <a:pPr>
              <a:spcBef>
                <a:spcPts val="0"/>
              </a:spcBef>
              <a:buFont typeface="+mj-lt"/>
              <a:buAutoNum type="arabicPeriod"/>
            </a:pPr>
            <a:r>
              <a:rPr lang="en-US" sz="1600"/>
              <a:t>#</a:t>
            </a:r>
            <a:r>
              <a:rPr lang="en-US" sz="1600" dirty="0"/>
              <a:t>INT_AD</a:t>
            </a:r>
          </a:p>
          <a:p>
            <a:pPr>
              <a:spcBef>
                <a:spcPts val="0"/>
              </a:spcBef>
              <a:buFont typeface="+mj-lt"/>
              <a:buAutoNum type="arabicPeriod"/>
            </a:pPr>
            <a:r>
              <a:rPr lang="en-US" sz="1600" dirty="0"/>
              <a:t>void </a:t>
            </a:r>
            <a:r>
              <a:rPr lang="en-US" sz="1600" dirty="0" err="1"/>
              <a:t>int_ad</a:t>
            </a:r>
            <a:r>
              <a:rPr lang="en-US" sz="1600" dirty="0"/>
              <a:t>()</a:t>
            </a:r>
          </a:p>
          <a:p>
            <a:pPr>
              <a:spcBef>
                <a:spcPts val="0"/>
              </a:spcBef>
              <a:buFont typeface="+mj-lt"/>
              <a:buAutoNum type="arabicPeriod"/>
            </a:pPr>
            <a:r>
              <a:rPr lang="en-US" sz="1600" dirty="0"/>
              <a:t>{  //</a:t>
            </a:r>
            <a:r>
              <a:rPr lang="en-US" sz="1600" dirty="0" err="1"/>
              <a:t>Làm</a:t>
            </a:r>
            <a:r>
              <a:rPr lang="en-US" sz="1600" dirty="0"/>
              <a:t> </a:t>
            </a:r>
            <a:r>
              <a:rPr lang="en-US" sz="1600" dirty="0" err="1"/>
              <a:t>chuong</a:t>
            </a:r>
            <a:r>
              <a:rPr lang="en-US" sz="1600" dirty="0"/>
              <a:t> </a:t>
            </a:r>
            <a:r>
              <a:rPr lang="en-US" sz="1600" dirty="0" err="1"/>
              <a:t>trình</a:t>
            </a:r>
            <a:r>
              <a:rPr lang="en-US" sz="1600" dirty="0"/>
              <a:t> </a:t>
            </a:r>
            <a:r>
              <a:rPr lang="en-US" sz="1600" dirty="0" err="1"/>
              <a:t>nào</a:t>
            </a:r>
            <a:r>
              <a:rPr lang="en-US" sz="1600" dirty="0"/>
              <a:t> </a:t>
            </a:r>
            <a:r>
              <a:rPr lang="en-US" sz="1600" dirty="0" err="1"/>
              <a:t>dó</a:t>
            </a:r>
            <a:endParaRPr lang="en-US" sz="1600" dirty="0"/>
          </a:p>
          <a:p>
            <a:pPr>
              <a:spcBef>
                <a:spcPts val="0"/>
              </a:spcBef>
              <a:buFont typeface="+mj-lt"/>
              <a:buAutoNum type="arabicPeriod"/>
            </a:pPr>
            <a:r>
              <a:rPr lang="en-US" sz="1600" dirty="0"/>
              <a:t>}</a:t>
            </a:r>
          </a:p>
          <a:p>
            <a:pPr>
              <a:spcBef>
                <a:spcPts val="0"/>
              </a:spcBef>
              <a:buFont typeface="+mj-lt"/>
              <a:buAutoNum type="arabicPeriod"/>
            </a:pPr>
            <a:r>
              <a:rPr lang="en-US" sz="1600" dirty="0"/>
              <a:t>void main()</a:t>
            </a:r>
          </a:p>
          <a:p>
            <a:pPr>
              <a:spcBef>
                <a:spcPts val="0"/>
              </a:spcBef>
              <a:buFont typeface="+mj-lt"/>
              <a:buAutoNum type="arabicPeriod"/>
            </a:pPr>
            <a:r>
              <a:rPr lang="en-US" sz="1600" dirty="0"/>
              <a:t>{   </a:t>
            </a:r>
            <a:r>
              <a:rPr lang="en-US" sz="1600" dirty="0" err="1"/>
              <a:t>set_tris_b</a:t>
            </a:r>
            <a:r>
              <a:rPr lang="en-US" sz="1600" dirty="0"/>
              <a:t>(0x00);    //set register for I/O port B</a:t>
            </a:r>
          </a:p>
          <a:p>
            <a:pPr>
              <a:spcBef>
                <a:spcPts val="0"/>
              </a:spcBef>
              <a:buFont typeface="+mj-lt"/>
              <a:buAutoNum type="arabicPeriod"/>
            </a:pPr>
            <a:r>
              <a:rPr lang="en-US" sz="1600" dirty="0"/>
              <a:t>   </a:t>
            </a:r>
            <a:r>
              <a:rPr lang="en-US" sz="1600" dirty="0" err="1"/>
              <a:t>setup_adc_ports</a:t>
            </a:r>
            <a:r>
              <a:rPr lang="en-US" sz="1600" dirty="0"/>
              <a:t>(RA0_RA1_RA3_ANALOG);</a:t>
            </a:r>
          </a:p>
          <a:p>
            <a:pPr>
              <a:spcBef>
                <a:spcPts val="0"/>
              </a:spcBef>
              <a:buFont typeface="+mj-lt"/>
              <a:buAutoNum type="arabicPeriod"/>
            </a:pPr>
            <a:r>
              <a:rPr lang="en-US" sz="1600" dirty="0"/>
              <a:t>   </a:t>
            </a:r>
            <a:r>
              <a:rPr lang="en-US" sz="1600" dirty="0" err="1"/>
              <a:t>setup_adc</a:t>
            </a:r>
            <a:r>
              <a:rPr lang="en-US" sz="1600" dirty="0"/>
              <a:t>(ADC_CLOCK_INTERNAL);</a:t>
            </a:r>
          </a:p>
          <a:p>
            <a:pPr>
              <a:spcBef>
                <a:spcPts val="0"/>
              </a:spcBef>
              <a:buFont typeface="+mj-lt"/>
              <a:buAutoNum type="arabicPeriod"/>
            </a:pPr>
            <a:r>
              <a:rPr lang="en-US" sz="1600" dirty="0"/>
              <a:t>   </a:t>
            </a:r>
            <a:r>
              <a:rPr lang="en-US" sz="1600" dirty="0" err="1"/>
              <a:t>set_adc_channel</a:t>
            </a:r>
            <a:r>
              <a:rPr lang="en-US" sz="1600" dirty="0"/>
              <a:t>(0);   //analog input to pin A0</a:t>
            </a:r>
          </a:p>
          <a:p>
            <a:pPr>
              <a:spcBef>
                <a:spcPts val="0"/>
              </a:spcBef>
              <a:buFont typeface="+mj-lt"/>
              <a:buAutoNum type="arabicPeriod"/>
            </a:pPr>
            <a:r>
              <a:rPr lang="en-US" sz="1600" dirty="0"/>
              <a:t>   </a:t>
            </a:r>
            <a:r>
              <a:rPr lang="en-US" sz="1600" dirty="0" err="1"/>
              <a:t>enable_interrupts</a:t>
            </a:r>
            <a:r>
              <a:rPr lang="en-US" sz="1600" dirty="0"/>
              <a:t>(INT_AD);</a:t>
            </a:r>
          </a:p>
          <a:p>
            <a:pPr>
              <a:spcBef>
                <a:spcPts val="0"/>
              </a:spcBef>
              <a:buFont typeface="+mj-lt"/>
              <a:buAutoNum type="arabicPeriod"/>
            </a:pPr>
            <a:r>
              <a:rPr lang="en-US" sz="1600" dirty="0"/>
              <a:t>   </a:t>
            </a:r>
            <a:r>
              <a:rPr lang="en-US" sz="1600" dirty="0" err="1"/>
              <a:t>enable_interrupts</a:t>
            </a:r>
            <a:r>
              <a:rPr lang="en-US" sz="1600" dirty="0"/>
              <a:t>(GLOBAL);</a:t>
            </a:r>
          </a:p>
          <a:p>
            <a:pPr>
              <a:spcBef>
                <a:spcPts val="0"/>
              </a:spcBef>
              <a:buFont typeface="+mj-lt"/>
              <a:buAutoNum type="arabicPeriod"/>
            </a:pPr>
            <a:r>
              <a:rPr lang="en-US" sz="1600" dirty="0"/>
              <a:t>   while(1)</a:t>
            </a:r>
          </a:p>
          <a:p>
            <a:pPr>
              <a:spcBef>
                <a:spcPts val="0"/>
              </a:spcBef>
              <a:buFont typeface="+mj-lt"/>
              <a:buAutoNum type="arabicPeriod"/>
            </a:pPr>
            <a:r>
              <a:rPr lang="en-US" sz="1600" dirty="0"/>
              <a:t>   { </a:t>
            </a:r>
            <a:r>
              <a:rPr lang="en-US" sz="1600" dirty="0" err="1"/>
              <a:t>delay_us</a:t>
            </a:r>
            <a:r>
              <a:rPr lang="en-US" sz="1600" dirty="0"/>
              <a:t>(10);  //sample hold time </a:t>
            </a:r>
          </a:p>
          <a:p>
            <a:pPr>
              <a:spcBef>
                <a:spcPts val="0"/>
              </a:spcBef>
              <a:buFont typeface="+mj-lt"/>
              <a:buAutoNum type="arabicPeriod"/>
            </a:pPr>
            <a:r>
              <a:rPr lang="en-US" sz="1600" dirty="0"/>
              <a:t>      </a:t>
            </a:r>
            <a:r>
              <a:rPr lang="en-US" sz="1600" dirty="0" err="1"/>
              <a:t>portb</a:t>
            </a:r>
            <a:r>
              <a:rPr lang="en-US" sz="1600" dirty="0"/>
              <a:t>=</a:t>
            </a:r>
            <a:r>
              <a:rPr lang="en-US" sz="1600" dirty="0" err="1"/>
              <a:t>read_adc</a:t>
            </a:r>
            <a:r>
              <a:rPr lang="en-US" sz="1600" dirty="0"/>
              <a:t>(); //output </a:t>
            </a:r>
            <a:r>
              <a:rPr lang="en-US" sz="1600" dirty="0" err="1"/>
              <a:t>portb</a:t>
            </a:r>
            <a:r>
              <a:rPr lang="en-US" sz="1600" dirty="0"/>
              <a:t> digital value=</a:t>
            </a:r>
            <a:r>
              <a:rPr lang="en-US" sz="1600" kern="1200" dirty="0">
                <a:solidFill>
                  <a:schemeClr val="tx1"/>
                </a:solidFill>
                <a:latin typeface="Times New Roman" pitchFamily="18" charset="0"/>
                <a:cs typeface="Arial" charset="0"/>
              </a:rPr>
              <a:t> </a:t>
            </a:r>
            <a:r>
              <a:rPr lang="en-US" sz="1600" kern="1200" dirty="0" err="1">
                <a:solidFill>
                  <a:schemeClr val="tx1"/>
                </a:solidFill>
                <a:latin typeface="Times New Roman" pitchFamily="18" charset="0"/>
                <a:cs typeface="Arial" charset="0"/>
              </a:rPr>
              <a:t>output_B</a:t>
            </a:r>
            <a:r>
              <a:rPr lang="en-US" sz="1600" kern="1200" dirty="0">
                <a:solidFill>
                  <a:schemeClr val="tx1"/>
                </a:solidFill>
                <a:latin typeface="Times New Roman" pitchFamily="18" charset="0"/>
                <a:cs typeface="Arial" charset="0"/>
              </a:rPr>
              <a:t>(</a:t>
            </a:r>
            <a:r>
              <a:rPr lang="en-US" sz="1600" kern="1200" dirty="0" err="1">
                <a:solidFill>
                  <a:schemeClr val="tx1"/>
                </a:solidFill>
                <a:latin typeface="Times New Roman" pitchFamily="18" charset="0"/>
                <a:cs typeface="Arial" charset="0"/>
              </a:rPr>
              <a:t>read_adc</a:t>
            </a:r>
            <a:r>
              <a:rPr lang="en-US" sz="1600" kern="1200" dirty="0">
                <a:solidFill>
                  <a:schemeClr val="tx1"/>
                </a:solidFill>
                <a:latin typeface="Times New Roman" pitchFamily="18" charset="0"/>
                <a:cs typeface="Arial" charset="0"/>
              </a:rPr>
              <a:t>());</a:t>
            </a:r>
            <a:endParaRPr lang="en-US" sz="1600" dirty="0"/>
          </a:p>
          <a:p>
            <a:pPr>
              <a:spcBef>
                <a:spcPts val="0"/>
              </a:spcBef>
              <a:buFont typeface="+mj-lt"/>
              <a:buAutoNum type="arabicPeriod"/>
            </a:pPr>
            <a:r>
              <a:rPr lang="en-US" sz="1600" dirty="0"/>
              <a:t>    }</a:t>
            </a:r>
          </a:p>
          <a:p>
            <a:pPr>
              <a:spcBef>
                <a:spcPts val="0"/>
              </a:spcBef>
              <a:buFont typeface="+mj-lt"/>
              <a:buAutoNum type="arabicPeriod"/>
            </a:pPr>
            <a:r>
              <a:rPr lang="en-US" sz="1600" dirty="0"/>
              <a:t>}</a:t>
            </a:r>
          </a:p>
        </p:txBody>
      </p:sp>
      <p:sp>
        <p:nvSpPr>
          <p:cNvPr id="4" name="Date Placeholder 3"/>
          <p:cNvSpPr>
            <a:spLocks noGrp="1"/>
          </p:cNvSpPr>
          <p:nvPr>
            <p:ph type="dt" sz="half" idx="10"/>
          </p:nvPr>
        </p:nvSpPr>
        <p:spPr/>
        <p:txBody>
          <a:bodyPr/>
          <a:lstStyle/>
          <a:p>
            <a:pPr>
              <a:defRPr/>
            </a:pPr>
            <a:r>
              <a:rPr lang="en-US" dirty="0"/>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77</a:t>
            </a:fld>
            <a:endParaRPr lang="en-US"/>
          </a:p>
        </p:txBody>
      </p:sp>
      <p:sp>
        <p:nvSpPr>
          <p:cNvPr id="6" name="Rectangle 5"/>
          <p:cNvSpPr/>
          <p:nvPr/>
        </p:nvSpPr>
        <p:spPr>
          <a:xfrm>
            <a:off x="76200" y="1522343"/>
            <a:ext cx="381000" cy="4954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566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612062" cy="685800"/>
          </a:xfrm>
        </p:spPr>
        <p:txBody>
          <a:bodyPr/>
          <a:lstStyle/>
          <a:p>
            <a:r>
              <a:rPr lang="en-US"/>
              <a:t>ADC and Key Pad</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78</a:t>
            </a:fld>
            <a:endParaRPr lang="en-US"/>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57275"/>
            <a:ext cx="7429500" cy="580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145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79</a:t>
            </a:fld>
            <a:endParaRPr lang="en-US"/>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13" y="1066800"/>
            <a:ext cx="498157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idx="1"/>
          </p:nvPr>
        </p:nvSpPr>
        <p:spPr/>
        <p:txBody>
          <a:bodyPr/>
          <a:lstStyle/>
          <a:p>
            <a:endParaRPr 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162550"/>
            <a:ext cx="8761386"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79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CẤU TRÚC CÂU LỆNH TRONG CCS</a:t>
            </a:r>
            <a:endParaRPr lang="en-US"/>
          </a:p>
        </p:txBody>
      </p:sp>
      <p:sp>
        <p:nvSpPr>
          <p:cNvPr id="2253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225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F5B1EE3-5D8F-4825-BD4E-987B3F5731DD}" type="slidenum">
              <a:rPr lang="en-US" smtClean="0">
                <a:solidFill>
                  <a:srgbClr val="00B888"/>
                </a:solidFill>
              </a:rPr>
              <a:pPr eaLnBrk="1" hangingPunct="1"/>
              <a:t>8</a:t>
            </a:fld>
            <a:endParaRPr lang="en-US">
              <a:solidFill>
                <a:srgbClr val="00B888"/>
              </a:solidFill>
            </a:endParaRPr>
          </a:p>
        </p:txBody>
      </p:sp>
      <p:graphicFrame>
        <p:nvGraphicFramePr>
          <p:cNvPr id="6" name="Content Placeholder 8"/>
          <p:cNvGraphicFramePr>
            <a:graphicFrameLocks noGrp="1"/>
          </p:cNvGraphicFramePr>
          <p:nvPr>
            <p:ph idx="1"/>
          </p:nvPr>
        </p:nvGraphicFramePr>
        <p:xfrm>
          <a:off x="762000" y="1143000"/>
          <a:ext cx="7924800" cy="5389561"/>
        </p:xfrm>
        <a:graphic>
          <a:graphicData uri="http://schemas.openxmlformats.org/drawingml/2006/table">
            <a:tbl>
              <a:tblPr/>
              <a:tblGrid>
                <a:gridCol w="3813175">
                  <a:extLst>
                    <a:ext uri="{9D8B030D-6E8A-4147-A177-3AD203B41FA5}">
                      <a16:colId xmlns:a16="http://schemas.microsoft.com/office/drawing/2014/main" val="20000"/>
                    </a:ext>
                  </a:extLst>
                </a:gridCol>
                <a:gridCol w="4111625">
                  <a:extLst>
                    <a:ext uri="{9D8B030D-6E8A-4147-A177-3AD203B41FA5}">
                      <a16:colId xmlns:a16="http://schemas.microsoft.com/office/drawing/2014/main" val="20001"/>
                    </a:ext>
                  </a:extLst>
                </a:gridCol>
              </a:tblGrid>
              <a:tr h="317040">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de-DE" sz="1600" b="1" i="0" u="none" strike="noStrike" cap="none" normalizeH="0" baseline="0">
                          <a:ln>
                            <a:noFill/>
                          </a:ln>
                          <a:solidFill>
                            <a:srgbClr val="000000"/>
                          </a:solidFill>
                          <a:effectLst/>
                          <a:latin typeface="Times New Roman" pitchFamily="18" charset="0"/>
                          <a:cs typeface="Times New Roman" pitchFamily="18" charset="0"/>
                        </a:rPr>
                        <a:t>Cấu trúc lệnh</a:t>
                      </a:r>
                      <a:endParaRPr kumimoji="0" lang="en-US" sz="16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p>
                      <a:pPr marL="144463" marR="0" lvl="0" indent="-1187450" algn="just" defTabSz="914400" rtl="0" eaLnBrk="1" fontAlgn="base" latinLnBrk="0" hangingPunct="1">
                        <a:lnSpc>
                          <a:spcPct val="13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Ví dụ</a:t>
                      </a:r>
                      <a:endParaRPr kumimoji="0" lang="en-US" sz="16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1268161">
                <a:tc>
                  <a:txBody>
                    <a:bodyPr/>
                    <a:lstStyle/>
                    <a:p>
                      <a:r>
                        <a:rPr lang="en-US" sz="1800" kern="1200">
                          <a:solidFill>
                            <a:schemeClr val="tx1"/>
                          </a:solidFill>
                          <a:latin typeface="+mn-lt"/>
                          <a:ea typeface="+mn-ea"/>
                          <a:cs typeface="+mn-cs"/>
                        </a:rPr>
                        <a:t>If (biểu thức)</a:t>
                      </a:r>
                    </a:p>
                    <a:p>
                      <a:r>
                        <a:rPr lang="en-US" sz="1800" kern="1200">
                          <a:solidFill>
                            <a:schemeClr val="tx1"/>
                          </a:solidFill>
                          <a:latin typeface="+mn-lt"/>
                          <a:ea typeface="+mn-ea"/>
                          <a:cs typeface="+mn-cs"/>
                        </a:rPr>
                        <a:t>      Lệnh1;</a:t>
                      </a:r>
                    </a:p>
                    <a:p>
                      <a:r>
                        <a:rPr lang="en-US" sz="1800" kern="1200">
                          <a:solidFill>
                            <a:schemeClr val="tx1"/>
                          </a:solidFill>
                          <a:latin typeface="+mn-lt"/>
                          <a:ea typeface="+mn-ea"/>
                          <a:cs typeface="+mn-cs"/>
                        </a:rPr>
                        <a:t>Else  </a:t>
                      </a:r>
                    </a:p>
                    <a:p>
                      <a:r>
                        <a:rPr lang="en-US" sz="1800" kern="1200">
                          <a:solidFill>
                            <a:schemeClr val="tx1"/>
                          </a:solidFill>
                          <a:latin typeface="+mn-lt"/>
                          <a:ea typeface="+mn-ea"/>
                          <a:cs typeface="+mn-cs"/>
                        </a:rPr>
                        <a:t>      lệnh2;</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if (x==25)</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    x=1;</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else</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    x=x+1;</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4080">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return [expr];</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return (5);</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goto label;</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goto loop;</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label: stmt;</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loop: I++;</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break;</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break;</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continue;</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continue;</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85">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expr;</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i=1;</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92570">
                <a:tc>
                  <a:txBody>
                    <a:bodyPr/>
                    <a:lstStyle/>
                    <a:p>
                      <a:pPr marL="1187450" marR="0" lvl="0" indent="-1104900" algn="just" defTabSz="914400" rtl="0" eaLnBrk="1" fontAlgn="base" latinLnBrk="0" hangingPunct="1">
                        <a:lnSpc>
                          <a:spcPct val="130000"/>
                        </a:lnSpc>
                        <a:spcBef>
                          <a:spcPct val="0"/>
                        </a:spcBef>
                        <a:spcAft>
                          <a:spcPct val="0"/>
                        </a:spcAft>
                        <a:buClrTx/>
                        <a:buSzTx/>
                        <a:buFontTx/>
                        <a:buNone/>
                        <a:tabLst/>
                      </a:pPr>
                      <a:r>
                        <a:rPr kumimoji="0" lang="en-US" sz="2000" b="0" i="1" u="none" strike="noStrike" cap="none" normalizeH="0" baseline="0">
                          <a:ln>
                            <a:noFill/>
                          </a:ln>
                          <a:solidFill>
                            <a:srgbClr val="000000"/>
                          </a:solidFill>
                          <a:effectLst/>
                          <a:latin typeface="Times New Roman" pitchFamily="18" charset="0"/>
                          <a:cs typeface="Times New Roman" pitchFamily="18" charset="0"/>
                        </a:rPr>
                        <a:t>{[stmt]} </a:t>
                      </a:r>
                      <a:endParaRPr kumimoji="0" lang="en-US" sz="2000" b="1" i="0" u="none" strike="noStrike" cap="none" normalizeH="0" baseline="0">
                        <a:ln>
                          <a:noFill/>
                        </a:ln>
                        <a:solidFill>
                          <a:srgbClr val="000000"/>
                        </a:solidFill>
                        <a:effectLst/>
                        <a:latin typeface="Arial" charset="0"/>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{a=1;</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p>
                      <a:pPr marL="144463" marR="0" lvl="0" indent="0" algn="just" defTabSz="914400" rtl="0" eaLnBrk="1" fontAlgn="base" latinLnBrk="0" hangingPunct="1">
                        <a:lnSpc>
                          <a:spcPct val="130000"/>
                        </a:lnSpc>
                        <a:spcBef>
                          <a:spcPct val="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ea typeface="SimSun" pitchFamily="2" charset="-122"/>
                          <a:cs typeface="Times New Roman" pitchFamily="18" charset="0"/>
                        </a:rPr>
                        <a:t>  b=1;}</a:t>
                      </a:r>
                      <a:endParaRPr kumimoji="0" lang="en-US" sz="2000" b="0" i="0" u="none" strike="noStrike" cap="none" normalizeH="0" baseline="0">
                        <a:ln>
                          <a:noFill/>
                        </a:ln>
                        <a:solidFill>
                          <a:schemeClr val="tx1"/>
                        </a:solidFill>
                        <a:effectLst/>
                        <a:latin typeface="Times New Roman" pitchFamily="18" charset="0"/>
                        <a:ea typeface="SimSun" pitchFamily="2" charset="-122"/>
                        <a:cs typeface="Times New Roman" pitchFamily="18"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r>
              <a:rPr lang="en-US" sz="2800" dirty="0" err="1">
                <a:ea typeface="Times New Roman" panose="02020603050405020304" pitchFamily="18" charset="0"/>
              </a:rPr>
              <a:t>Sơ</a:t>
            </a:r>
            <a:r>
              <a:rPr lang="en-US" sz="2800" dirty="0">
                <a:ea typeface="Times New Roman" panose="02020603050405020304" pitchFamily="18" charset="0"/>
              </a:rPr>
              <a:t> </a:t>
            </a:r>
            <a:r>
              <a:rPr lang="en-US" sz="2800" dirty="0" err="1">
                <a:ea typeface="Times New Roman" panose="02020603050405020304" pitchFamily="18" charset="0"/>
              </a:rPr>
              <a:t>đồ</a:t>
            </a:r>
            <a:r>
              <a:rPr lang="en-US" sz="2800" dirty="0">
                <a:ea typeface="Times New Roman" panose="02020603050405020304" pitchFamily="18" charset="0"/>
              </a:rPr>
              <a:t> </a:t>
            </a:r>
            <a:r>
              <a:rPr lang="en-US" sz="2800" dirty="0" err="1">
                <a:ea typeface="Times New Roman" panose="02020603050405020304" pitchFamily="18" charset="0"/>
              </a:rPr>
              <a:t>mạch</a:t>
            </a:r>
            <a:r>
              <a:rPr lang="en-US" sz="2800" dirty="0">
                <a:ea typeface="Times New Roman" panose="02020603050405020304" pitchFamily="18" charset="0"/>
              </a:rPr>
              <a:t> </a:t>
            </a:r>
            <a:r>
              <a:rPr lang="en-US" sz="2800" dirty="0" err="1">
                <a:ea typeface="Times New Roman" panose="02020603050405020304" pitchFamily="18" charset="0"/>
              </a:rPr>
              <a:t>chuyển</a:t>
            </a:r>
            <a:r>
              <a:rPr lang="en-US" sz="2800" dirty="0">
                <a:ea typeface="Times New Roman" panose="02020603050405020304" pitchFamily="18" charset="0"/>
              </a:rPr>
              <a:t> </a:t>
            </a:r>
            <a:r>
              <a:rPr lang="en-US" sz="2800" dirty="0" err="1">
                <a:ea typeface="Times New Roman" panose="02020603050405020304" pitchFamily="18" charset="0"/>
              </a:rPr>
              <a:t>đổi</a:t>
            </a:r>
            <a:r>
              <a:rPr lang="en-US" sz="2800" dirty="0">
                <a:ea typeface="Times New Roman" panose="02020603050405020304" pitchFamily="18" charset="0"/>
              </a:rPr>
              <a:t> ADC, </a:t>
            </a:r>
            <a:r>
              <a:rPr lang="en-US" sz="2800" dirty="0" err="1">
                <a:ea typeface="Times New Roman" panose="02020603050405020304" pitchFamily="18" charset="0"/>
              </a:rPr>
              <a:t>hiển</a:t>
            </a:r>
            <a:r>
              <a:rPr lang="en-US" sz="2800" dirty="0">
                <a:ea typeface="Times New Roman" panose="02020603050405020304" pitchFamily="18" charset="0"/>
              </a:rPr>
              <a:t> </a:t>
            </a:r>
            <a:r>
              <a:rPr lang="en-US" sz="2800" dirty="0" err="1">
                <a:ea typeface="Times New Roman" panose="02020603050405020304" pitchFamily="18" charset="0"/>
              </a:rPr>
              <a:t>thị</a:t>
            </a:r>
            <a:r>
              <a:rPr lang="en-US" sz="2800" dirty="0">
                <a:ea typeface="Times New Roman" panose="02020603050405020304" pitchFamily="18" charset="0"/>
              </a:rPr>
              <a:t> LCD</a:t>
            </a:r>
            <a:endParaRPr lang="en-US" sz="6000"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80</a:t>
            </a:fld>
            <a:endParaRPr lang="en-US"/>
          </a:p>
        </p:txBody>
      </p:sp>
      <p:pic>
        <p:nvPicPr>
          <p:cNvPr id="103426" name="Picture 2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1562100"/>
            <a:ext cx="793019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7" name="Picture 2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1104900"/>
            <a:ext cx="2057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14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8229600" cy="990600"/>
          </a:xfrm>
        </p:spPr>
        <p:txBody>
          <a:bodyPr/>
          <a:lstStyle/>
          <a:p>
            <a:r>
              <a:rPr lang="en-US" altLang="en-US"/>
              <a:t>MODULE PWM/CAPTURE/COMPARE</a:t>
            </a:r>
            <a:endParaRPr lang="en-US"/>
          </a:p>
        </p:txBody>
      </p:sp>
      <p:sp>
        <p:nvSpPr>
          <p:cNvPr id="3" name="Content Placeholder 2"/>
          <p:cNvSpPr>
            <a:spLocks noGrp="1"/>
          </p:cNvSpPr>
          <p:nvPr>
            <p:ph idx="1"/>
          </p:nvPr>
        </p:nvSpPr>
        <p:spPr/>
        <p:txBody>
          <a:bodyPr/>
          <a:lstStyle/>
          <a:p>
            <a:r>
              <a:rPr lang="en-US" sz="2800"/>
              <a:t>CCP gồm 3 module:</a:t>
            </a:r>
          </a:p>
          <a:p>
            <a:pPr>
              <a:buFont typeface="Wingdings" pitchFamily="2" charset="2"/>
              <a:buChar char="Ø"/>
            </a:pPr>
            <a:r>
              <a:rPr lang="en-US" sz="2800"/>
              <a:t>Capture</a:t>
            </a:r>
          </a:p>
          <a:p>
            <a:pPr>
              <a:buFont typeface="Wingdings" pitchFamily="2" charset="2"/>
              <a:buChar char="Ø"/>
            </a:pPr>
            <a:r>
              <a:rPr lang="en-US" sz="2800"/>
              <a:t>Compare</a:t>
            </a:r>
          </a:p>
          <a:p>
            <a:pPr>
              <a:buFont typeface="Wingdings" pitchFamily="2" charset="2"/>
              <a:buChar char="Ø"/>
            </a:pPr>
            <a:r>
              <a:rPr lang="en-US" sz="2800"/>
              <a:t>PWM</a:t>
            </a:r>
          </a:p>
          <a:p>
            <a:r>
              <a:rPr lang="en-US" sz="2800"/>
              <a:t>2 chân có chức năng CCP: CCP1 và CCP2</a:t>
            </a:r>
          </a:p>
          <a:p>
            <a:pPr>
              <a:buFont typeface="Wingdings" pitchFamily="2" charset="2"/>
              <a:buChar char="Ø"/>
            </a:pPr>
            <a:endParaRPr lang="en-US" sz="2800"/>
          </a:p>
          <a:p>
            <a:pPr marL="0" indent="0">
              <a:buNone/>
            </a:pPr>
            <a:endParaRPr lang="en-US" sz="16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81</a:t>
            </a:fld>
            <a:endParaRPr 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905000"/>
            <a:ext cx="4702366" cy="130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875862"/>
            <a:ext cx="7283068" cy="298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819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sz="2800"/>
              <a:t>MODULE PWM/CAPTURE/COMPARE</a:t>
            </a:r>
          </a:p>
        </p:txBody>
      </p:sp>
      <p:sp>
        <p:nvSpPr>
          <p:cNvPr id="808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8090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6662ACF7-4CFC-4FE7-9A86-803487FC4B43}" type="slidenum">
              <a:rPr lang="en-US" altLang="en-US" smtClean="0">
                <a:solidFill>
                  <a:srgbClr val="00B888"/>
                </a:solidFill>
              </a:rPr>
              <a:pPr eaLnBrk="1" hangingPunct="1"/>
              <a:t>82</a:t>
            </a:fld>
            <a:endParaRPr lang="en-US" altLang="en-US">
              <a:solidFill>
                <a:srgbClr val="00B888"/>
              </a:solidFill>
            </a:endParaRPr>
          </a:p>
        </p:txBody>
      </p:sp>
      <p:sp>
        <p:nvSpPr>
          <p:cNvPr id="6" name="Content Placeholder 5"/>
          <p:cNvSpPr>
            <a:spLocks noGrp="1"/>
          </p:cNvSpPr>
          <p:nvPr>
            <p:ph idx="1"/>
          </p:nvPr>
        </p:nvSpPr>
        <p:spPr/>
        <p:txBody>
          <a:bodyPr/>
          <a:lstStyle/>
          <a:p>
            <a:pPr marL="0" indent="0">
              <a:buNone/>
              <a:defRPr/>
            </a:pPr>
            <a:r>
              <a:rPr lang="en-US" b="1" u="sng">
                <a:solidFill>
                  <a:srgbClr val="FF0000"/>
                </a:solidFill>
              </a:rPr>
              <a:t>Nhóm Hàm Quản Lý CCP:</a:t>
            </a:r>
          </a:p>
          <a:p>
            <a:pPr>
              <a:defRPr/>
            </a:pPr>
            <a:r>
              <a:rPr lang="en-US"/>
              <a:t>CCS </a:t>
            </a:r>
            <a:r>
              <a:rPr lang="en-US" dirty="0" err="1"/>
              <a:t>luôn</a:t>
            </a:r>
            <a:r>
              <a:rPr lang="en-US" dirty="0"/>
              <a:t> </a:t>
            </a:r>
            <a:r>
              <a:rPr lang="en-US" dirty="0" err="1"/>
              <a:t>tạo</a:t>
            </a:r>
            <a:r>
              <a:rPr lang="en-US" dirty="0"/>
              <a:t> </a:t>
            </a:r>
            <a:r>
              <a:rPr lang="en-US" dirty="0" err="1"/>
              <a:t>sẵn</a:t>
            </a:r>
            <a:r>
              <a:rPr lang="en-US" dirty="0"/>
              <a:t> </a:t>
            </a:r>
            <a:r>
              <a:rPr lang="en-US" dirty="0" err="1"/>
              <a:t>các</a:t>
            </a:r>
            <a:r>
              <a:rPr lang="en-US" dirty="0"/>
              <a:t> </a:t>
            </a:r>
            <a:r>
              <a:rPr lang="en-US" dirty="0" err="1"/>
              <a:t>tên</a:t>
            </a:r>
            <a:r>
              <a:rPr lang="en-US" dirty="0"/>
              <a:t> </a:t>
            </a:r>
            <a:r>
              <a:rPr lang="en-US" dirty="0" err="1"/>
              <a:t>danh</a:t>
            </a:r>
            <a:r>
              <a:rPr lang="en-US" dirty="0"/>
              <a:t> </a:t>
            </a:r>
            <a:r>
              <a:rPr lang="en-US" dirty="0" err="1"/>
              <a:t>định</a:t>
            </a:r>
            <a:r>
              <a:rPr lang="en-US" dirty="0"/>
              <a:t> C </a:t>
            </a:r>
            <a:r>
              <a:rPr lang="en-US" dirty="0" err="1"/>
              <a:t>như</a:t>
            </a:r>
            <a:r>
              <a:rPr lang="en-US" dirty="0"/>
              <a:t> </a:t>
            </a:r>
            <a:r>
              <a:rPr lang="en-US" dirty="0" err="1"/>
              <a:t>là</a:t>
            </a:r>
            <a:r>
              <a:rPr lang="en-US" dirty="0"/>
              <a:t> </a:t>
            </a:r>
            <a:r>
              <a:rPr lang="en-US" dirty="0" err="1"/>
              <a:t>các</a:t>
            </a:r>
            <a:r>
              <a:rPr lang="en-US" dirty="0"/>
              <a:t> </a:t>
            </a:r>
            <a:r>
              <a:rPr lang="en-US" dirty="0" err="1"/>
              <a:t>biến</a:t>
            </a:r>
            <a:r>
              <a:rPr lang="en-US" dirty="0"/>
              <a:t> con </a:t>
            </a:r>
            <a:r>
              <a:rPr lang="en-US" dirty="0" err="1"/>
              <a:t>trỏ</a:t>
            </a:r>
            <a:r>
              <a:rPr lang="en-US" dirty="0"/>
              <a:t> </a:t>
            </a:r>
            <a:r>
              <a:rPr lang="en-US" dirty="0" err="1"/>
              <a:t>tới</a:t>
            </a:r>
            <a:r>
              <a:rPr lang="en-US" dirty="0"/>
              <a:t> CCP1 </a:t>
            </a:r>
            <a:r>
              <a:rPr lang="en-US" dirty="0" err="1"/>
              <a:t>và</a:t>
            </a:r>
            <a:r>
              <a:rPr lang="en-US" dirty="0"/>
              <a:t> CCP2 </a:t>
            </a:r>
            <a:r>
              <a:rPr lang="en-US" dirty="0" err="1"/>
              <a:t>là</a:t>
            </a:r>
            <a:r>
              <a:rPr lang="en-US" dirty="0"/>
              <a:t>: </a:t>
            </a:r>
          </a:p>
          <a:p>
            <a:pPr lvl="1">
              <a:defRPr/>
            </a:pPr>
            <a:r>
              <a:rPr lang="en-US" dirty="0">
                <a:ea typeface="+mn-ea"/>
              </a:rPr>
              <a:t>CCP_1 (16bit), </a:t>
            </a:r>
          </a:p>
          <a:p>
            <a:pPr lvl="1">
              <a:defRPr/>
            </a:pPr>
            <a:r>
              <a:rPr lang="en-US" dirty="0">
                <a:ea typeface="+mn-ea"/>
              </a:rPr>
              <a:t>CCP_2 (16bit), </a:t>
            </a:r>
          </a:p>
          <a:p>
            <a:pPr lvl="1">
              <a:defRPr/>
            </a:pPr>
            <a:r>
              <a:rPr lang="en-US" dirty="0">
                <a:ea typeface="+mn-ea"/>
              </a:rPr>
              <a:t>CCP_1_HIGH, </a:t>
            </a:r>
          </a:p>
          <a:p>
            <a:pPr lvl="1">
              <a:defRPr/>
            </a:pPr>
            <a:r>
              <a:rPr lang="en-US" dirty="0">
                <a:ea typeface="+mn-ea"/>
              </a:rPr>
              <a:t>CCP_1_LOW, </a:t>
            </a:r>
          </a:p>
          <a:p>
            <a:pPr lvl="1">
              <a:defRPr/>
            </a:pPr>
            <a:r>
              <a:rPr lang="en-US" dirty="0">
                <a:ea typeface="+mn-ea"/>
              </a:rPr>
              <a:t>CCP_2_HIGH, </a:t>
            </a:r>
          </a:p>
          <a:p>
            <a:pPr lvl="1">
              <a:defRPr/>
            </a:pPr>
            <a:r>
              <a:rPr lang="en-US" dirty="0">
                <a:ea typeface="+mn-ea"/>
              </a:rPr>
              <a:t>CCP_2_LOW. </a:t>
            </a:r>
          </a:p>
          <a:p>
            <a:pPr>
              <a:defRPr/>
            </a:pPr>
            <a:r>
              <a:rPr lang="en-US" dirty="0" err="1"/>
              <a:t>Không</a:t>
            </a:r>
            <a:r>
              <a:rPr lang="en-US" dirty="0"/>
              <a:t> </a:t>
            </a:r>
            <a:r>
              <a:rPr lang="en-US" dirty="0" err="1"/>
              <a:t>cần</a:t>
            </a:r>
            <a:r>
              <a:rPr lang="en-US" dirty="0"/>
              <a:t> </a:t>
            </a:r>
            <a:r>
              <a:rPr lang="en-US" dirty="0" err="1"/>
              <a:t>khai</a:t>
            </a:r>
            <a:r>
              <a:rPr lang="en-US" dirty="0"/>
              <a:t> </a:t>
            </a:r>
            <a:r>
              <a:rPr lang="en-US" dirty="0" err="1"/>
              <a:t>báo</a:t>
            </a:r>
            <a:r>
              <a:rPr lang="en-US" dirty="0"/>
              <a:t> </a:t>
            </a:r>
            <a:r>
              <a:rPr lang="en-US" dirty="0" err="1"/>
              <a:t>dùng</a:t>
            </a:r>
            <a:r>
              <a:rPr lang="en-US" dirty="0"/>
              <a:t> </a:t>
            </a:r>
            <a:r>
              <a:rPr lang="en-US" dirty="0" err="1"/>
              <a:t>luôn</a:t>
            </a:r>
            <a:r>
              <a:rPr lang="en-US" dirty="0"/>
              <a:t> </a:t>
            </a:r>
            <a:r>
              <a:rPr lang="en-US" dirty="0" err="1"/>
              <a:t>các</a:t>
            </a:r>
            <a:r>
              <a:rPr lang="en-US" dirty="0"/>
              <a:t> </a:t>
            </a:r>
            <a:r>
              <a:rPr lang="en-US" dirty="0" err="1"/>
              <a:t>tên</a:t>
            </a:r>
            <a:r>
              <a:rPr lang="en-US" dirty="0"/>
              <a:t> </a:t>
            </a:r>
            <a:r>
              <a:rPr lang="en-US" dirty="0" err="1"/>
              <a:t>đó</a:t>
            </a:r>
            <a:r>
              <a:rPr lang="en-US" dirty="0"/>
              <a:t> </a:t>
            </a:r>
            <a:r>
              <a:rPr lang="en-US" dirty="0" err="1"/>
              <a:t>để</a:t>
            </a:r>
            <a:r>
              <a:rPr lang="en-US" dirty="0"/>
              <a:t> </a:t>
            </a:r>
            <a:r>
              <a:rPr lang="en-US" dirty="0" err="1"/>
              <a:t>lấy</a:t>
            </a:r>
            <a:r>
              <a:rPr lang="en-US" dirty="0"/>
              <a:t> </a:t>
            </a:r>
            <a:r>
              <a:rPr lang="en-US" dirty="0" err="1"/>
              <a:t>giá</a:t>
            </a:r>
            <a:r>
              <a:rPr lang="en-US" dirty="0"/>
              <a:t> </a:t>
            </a:r>
            <a:r>
              <a:rPr lang="en-US" dirty="0" err="1"/>
              <a:t>trị</a:t>
            </a:r>
            <a:r>
              <a:rPr lang="en-US" dirty="0"/>
              <a:t> </a:t>
            </a:r>
            <a:r>
              <a:rPr lang="en-US" dirty="0" err="1"/>
              <a:t>khi</a:t>
            </a:r>
            <a:r>
              <a:rPr lang="en-US" dirty="0"/>
              <a:t> </a:t>
            </a:r>
            <a:r>
              <a:rPr lang="en-US" dirty="0" err="1"/>
              <a:t>dùng</a:t>
            </a:r>
            <a:r>
              <a:rPr lang="en-US" dirty="0"/>
              <a:t> module Capture hay </a:t>
            </a:r>
            <a:r>
              <a:rPr lang="en-US" dirty="0" err="1"/>
              <a:t>gán</a:t>
            </a:r>
            <a:r>
              <a:rPr lang="en-US" dirty="0"/>
              <a:t> </a:t>
            </a:r>
            <a:r>
              <a:rPr lang="en-US" dirty="0" err="1"/>
              <a:t>giá</a:t>
            </a:r>
            <a:r>
              <a:rPr lang="en-US" dirty="0"/>
              <a:t> </a:t>
            </a:r>
            <a:r>
              <a:rPr lang="en-US" dirty="0" err="1"/>
              <a:t>trị</a:t>
            </a:r>
            <a:r>
              <a:rPr lang="en-US" dirty="0"/>
              <a:t> </a:t>
            </a:r>
            <a:r>
              <a:rPr lang="en-US" dirty="0" err="1"/>
              <a:t>khi</a:t>
            </a:r>
            <a:r>
              <a:rPr lang="en-US" dirty="0"/>
              <a:t> </a:t>
            </a:r>
            <a:r>
              <a:rPr lang="en-US" dirty="0" err="1"/>
              <a:t>dùng</a:t>
            </a:r>
            <a:r>
              <a:rPr lang="en-US" dirty="0"/>
              <a:t> Compare.</a:t>
            </a:r>
          </a:p>
        </p:txBody>
      </p:sp>
    </p:spTree>
    <p:extLst>
      <p:ext uri="{BB962C8B-B14F-4D97-AF65-F5344CB8AC3E}">
        <p14:creationId xmlns:p14="http://schemas.microsoft.com/office/powerpoint/2010/main" val="2446840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sz="2800"/>
              <a:t>MODULE PWM/CAPTURE/COMPARE</a:t>
            </a:r>
          </a:p>
        </p:txBody>
      </p:sp>
      <p:sp>
        <p:nvSpPr>
          <p:cNvPr id="819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8192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CB4D83B1-832D-4E66-8744-8682D84033EA}" type="slidenum">
              <a:rPr lang="en-US" altLang="en-US" smtClean="0">
                <a:solidFill>
                  <a:srgbClr val="00B888"/>
                </a:solidFill>
              </a:rPr>
              <a:pPr eaLnBrk="1" hangingPunct="1"/>
              <a:t>83</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Setup_CCPx</a:t>
            </a:r>
            <a:r>
              <a:rPr lang="en-US" dirty="0"/>
              <a:t>(Mode) </a:t>
            </a:r>
          </a:p>
          <a:p>
            <a:pPr lvl="1">
              <a:defRPr/>
            </a:pPr>
            <a:r>
              <a:rPr lang="en-US" dirty="0" err="1">
                <a:ea typeface="+mn-ea"/>
              </a:rPr>
              <a:t>Dùng</a:t>
            </a:r>
            <a:r>
              <a:rPr lang="en-US" dirty="0">
                <a:ea typeface="+mn-ea"/>
              </a:rPr>
              <a:t> </a:t>
            </a:r>
            <a:r>
              <a:rPr lang="en-US" dirty="0" err="1">
                <a:ea typeface="+mn-ea"/>
              </a:rPr>
              <a:t>trước</a:t>
            </a:r>
            <a:r>
              <a:rPr lang="en-US" dirty="0">
                <a:ea typeface="+mn-ea"/>
              </a:rPr>
              <a:t> </a:t>
            </a:r>
            <a:r>
              <a:rPr lang="en-US" dirty="0" err="1">
                <a:ea typeface="+mn-ea"/>
              </a:rPr>
              <a:t>tiên</a:t>
            </a:r>
            <a:r>
              <a:rPr lang="en-US" dirty="0">
                <a:ea typeface="+mn-ea"/>
              </a:rPr>
              <a:t> </a:t>
            </a:r>
            <a:r>
              <a:rPr lang="en-US" dirty="0" err="1">
                <a:ea typeface="+mn-ea"/>
              </a:rPr>
              <a:t>để</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chế</a:t>
            </a:r>
            <a:r>
              <a:rPr lang="en-US" dirty="0">
                <a:ea typeface="+mn-ea"/>
              </a:rPr>
              <a:t> </a:t>
            </a:r>
            <a:r>
              <a:rPr lang="en-US" dirty="0" err="1">
                <a:ea typeface="+mn-ea"/>
              </a:rPr>
              <a:t>độ</a:t>
            </a:r>
            <a:r>
              <a:rPr lang="en-US" dirty="0">
                <a:ea typeface="+mn-ea"/>
              </a:rPr>
              <a:t> </a:t>
            </a:r>
            <a:r>
              <a:rPr lang="en-US" dirty="0" err="1">
                <a:ea typeface="+mn-ea"/>
              </a:rPr>
              <a:t>hoạt</a:t>
            </a:r>
            <a:r>
              <a:rPr lang="en-US" dirty="0">
                <a:ea typeface="+mn-ea"/>
              </a:rPr>
              <a:t> </a:t>
            </a:r>
            <a:r>
              <a:rPr lang="en-US" dirty="0" err="1">
                <a:ea typeface="+mn-ea"/>
              </a:rPr>
              <a:t>động</a:t>
            </a:r>
            <a:r>
              <a:rPr lang="en-US" dirty="0">
                <a:ea typeface="+mn-ea"/>
              </a:rPr>
              <a:t> hay </a:t>
            </a:r>
            <a:r>
              <a:rPr lang="en-US" dirty="0" err="1">
                <a:ea typeface="+mn-ea"/>
              </a:rPr>
              <a:t>vô</a:t>
            </a:r>
            <a:r>
              <a:rPr lang="en-US" dirty="0">
                <a:ea typeface="+mn-ea"/>
              </a:rPr>
              <a:t> </a:t>
            </a:r>
            <a:r>
              <a:rPr lang="en-US" dirty="0" err="1">
                <a:ea typeface="+mn-ea"/>
              </a:rPr>
              <a:t>hiệu</a:t>
            </a:r>
            <a:r>
              <a:rPr lang="en-US" dirty="0">
                <a:ea typeface="+mn-ea"/>
              </a:rPr>
              <a:t> </a:t>
            </a:r>
            <a:r>
              <a:rPr lang="en-US" dirty="0" err="1">
                <a:ea typeface="+mn-ea"/>
              </a:rPr>
              <a:t>tính</a:t>
            </a:r>
            <a:r>
              <a:rPr lang="en-US" dirty="0">
                <a:ea typeface="+mn-ea"/>
              </a:rPr>
              <a:t> </a:t>
            </a:r>
            <a:r>
              <a:rPr lang="en-US" dirty="0" err="1">
                <a:ea typeface="+mn-ea"/>
              </a:rPr>
              <a:t>năng</a:t>
            </a:r>
            <a:r>
              <a:rPr lang="en-US" dirty="0">
                <a:ea typeface="+mn-ea"/>
              </a:rPr>
              <a:t> </a:t>
            </a:r>
            <a:r>
              <a:rPr lang="en-US" i="1" dirty="0" err="1">
                <a:ea typeface="+mn-ea"/>
              </a:rPr>
              <a:t>CCPx</a:t>
            </a:r>
            <a:r>
              <a:rPr lang="en-US" dirty="0">
                <a:ea typeface="+mn-ea"/>
              </a:rPr>
              <a:t> = 1, 2, ... </a:t>
            </a:r>
            <a:r>
              <a:rPr lang="en-US" dirty="0" err="1">
                <a:ea typeface="+mn-ea"/>
              </a:rPr>
              <a:t>tên</a:t>
            </a:r>
            <a:r>
              <a:rPr lang="en-US" dirty="0">
                <a:ea typeface="+mn-ea"/>
              </a:rPr>
              <a:t> </a:t>
            </a:r>
            <a:r>
              <a:rPr lang="en-US" dirty="0" err="1">
                <a:ea typeface="+mn-ea"/>
              </a:rPr>
              <a:t>chân</a:t>
            </a:r>
            <a:r>
              <a:rPr lang="en-US" dirty="0">
                <a:ea typeface="+mn-ea"/>
              </a:rPr>
              <a:t> CCP </a:t>
            </a:r>
            <a:r>
              <a:rPr lang="en-US" dirty="0" err="1">
                <a:ea typeface="+mn-ea"/>
              </a:rPr>
              <a:t>có</a:t>
            </a:r>
            <a:r>
              <a:rPr lang="en-US" dirty="0">
                <a:ea typeface="+mn-ea"/>
              </a:rPr>
              <a:t> </a:t>
            </a:r>
            <a:r>
              <a:rPr lang="en-US" dirty="0" err="1">
                <a:ea typeface="+mn-ea"/>
              </a:rPr>
              <a:t>trên</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a:t>
            </a:r>
          </a:p>
          <a:p>
            <a:pPr lvl="1">
              <a:defRPr/>
            </a:pPr>
            <a:r>
              <a:rPr lang="en-US" i="1" dirty="0">
                <a:ea typeface="+mn-ea"/>
              </a:rPr>
              <a:t>Mode</a:t>
            </a:r>
            <a:r>
              <a:rPr lang="en-US" dirty="0">
                <a:ea typeface="+mn-ea"/>
              </a:rPr>
              <a:t> </a:t>
            </a:r>
            <a:r>
              <a:rPr lang="en-US" dirty="0" err="1">
                <a:ea typeface="+mn-ea"/>
              </a:rPr>
              <a:t>là</a:t>
            </a:r>
            <a:r>
              <a:rPr lang="en-US" dirty="0">
                <a:ea typeface="+mn-ea"/>
              </a:rPr>
              <a:t> 1 </a:t>
            </a:r>
            <a:r>
              <a:rPr lang="en-US" dirty="0" err="1">
                <a:ea typeface="+mn-ea"/>
              </a:rPr>
              <a:t>trong</a:t>
            </a:r>
            <a:r>
              <a:rPr lang="en-US" dirty="0">
                <a:ea typeface="+mn-ea"/>
              </a:rPr>
              <a:t> </a:t>
            </a:r>
            <a:r>
              <a:rPr lang="en-US" dirty="0" err="1">
                <a:ea typeface="+mn-ea"/>
              </a:rPr>
              <a:t>các</a:t>
            </a:r>
            <a:r>
              <a:rPr lang="en-US" dirty="0">
                <a:ea typeface="+mn-ea"/>
              </a:rPr>
              <a:t> </a:t>
            </a:r>
            <a:r>
              <a:rPr lang="en-US" dirty="0" err="1">
                <a:ea typeface="+mn-ea"/>
              </a:rPr>
              <a:t>hằng</a:t>
            </a:r>
            <a:r>
              <a:rPr lang="en-US" dirty="0">
                <a:ea typeface="+mn-ea"/>
              </a:rPr>
              <a:t> </a:t>
            </a:r>
            <a:r>
              <a:rPr lang="en-US" dirty="0" err="1">
                <a:ea typeface="+mn-ea"/>
              </a:rPr>
              <a:t>số</a:t>
            </a:r>
            <a:r>
              <a:rPr lang="en-US" dirty="0">
                <a:ea typeface="+mn-ea"/>
              </a:rPr>
              <a:t> </a:t>
            </a:r>
            <a:r>
              <a:rPr lang="en-US" dirty="0" err="1">
                <a:ea typeface="+mn-ea"/>
              </a:rPr>
              <a:t>sau</a:t>
            </a:r>
            <a:r>
              <a:rPr lang="en-US" dirty="0">
                <a:ea typeface="+mn-ea"/>
              </a:rPr>
              <a:t>: (</a:t>
            </a:r>
            <a:r>
              <a:rPr lang="en-US" dirty="0" err="1">
                <a:ea typeface="+mn-ea"/>
              </a:rPr>
              <a:t>Các</a:t>
            </a:r>
            <a:r>
              <a:rPr lang="en-US" dirty="0">
                <a:ea typeface="+mn-ea"/>
              </a:rPr>
              <a:t> </a:t>
            </a:r>
            <a:r>
              <a:rPr lang="en-US" dirty="0" err="1">
                <a:ea typeface="+mn-ea"/>
              </a:rPr>
              <a:t>hằng</a:t>
            </a:r>
            <a:r>
              <a:rPr lang="en-US" dirty="0">
                <a:ea typeface="+mn-ea"/>
              </a:rPr>
              <a:t> </a:t>
            </a:r>
            <a:r>
              <a:rPr lang="en-US" dirty="0" err="1">
                <a:ea typeface="+mn-ea"/>
              </a:rPr>
              <a:t>số</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xem</a:t>
            </a:r>
            <a:r>
              <a:rPr lang="en-US" dirty="0">
                <a:ea typeface="+mn-ea"/>
              </a:rPr>
              <a:t> </a:t>
            </a:r>
            <a:r>
              <a:rPr lang="en-US" dirty="0" err="1">
                <a:ea typeface="+mn-ea"/>
              </a:rPr>
              <a:t>trong</a:t>
            </a:r>
            <a:r>
              <a:rPr lang="en-US" dirty="0">
                <a:ea typeface="+mn-ea"/>
              </a:rPr>
              <a:t> file </a:t>
            </a:r>
            <a:r>
              <a:rPr lang="en-US" i="1" dirty="0">
                <a:ea typeface="+mn-ea"/>
              </a:rPr>
              <a:t>*.h</a:t>
            </a:r>
            <a:r>
              <a:rPr lang="en-US" dirty="0">
                <a:ea typeface="+mn-ea"/>
              </a:rPr>
              <a:t> </a:t>
            </a:r>
            <a:r>
              <a:rPr lang="en-US" dirty="0" err="1">
                <a:ea typeface="+mn-ea"/>
              </a:rPr>
              <a:t>và</a:t>
            </a:r>
            <a:r>
              <a:rPr lang="en-US" dirty="0">
                <a:ea typeface="+mn-ea"/>
              </a:rPr>
              <a:t> </a:t>
            </a:r>
            <a:r>
              <a:rPr lang="en-US" dirty="0" err="1">
                <a:ea typeface="+mn-ea"/>
              </a:rPr>
              <a:t>tuỳ</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a:t>
            </a:r>
          </a:p>
          <a:p>
            <a:pPr lvl="1">
              <a:defRPr/>
            </a:pPr>
            <a:r>
              <a:rPr lang="en-US" dirty="0">
                <a:ea typeface="+mn-ea"/>
              </a:rPr>
              <a:t>CCP_OFF   </a:t>
            </a:r>
            <a:r>
              <a:rPr lang="en-US" dirty="0" err="1">
                <a:ea typeface="+mn-ea"/>
              </a:rPr>
              <a:t>Tắt</a:t>
            </a:r>
            <a:r>
              <a:rPr lang="en-US" dirty="0">
                <a:ea typeface="+mn-ea"/>
              </a:rPr>
              <a:t> </a:t>
            </a:r>
            <a:r>
              <a:rPr lang="en-US" dirty="0" err="1">
                <a:ea typeface="+mn-ea"/>
              </a:rPr>
              <a:t>chức</a:t>
            </a:r>
            <a:r>
              <a:rPr lang="en-US" dirty="0">
                <a:ea typeface="+mn-ea"/>
              </a:rPr>
              <a:t> </a:t>
            </a:r>
            <a:r>
              <a:rPr lang="en-US" dirty="0" err="1">
                <a:ea typeface="+mn-ea"/>
              </a:rPr>
              <a:t>năng</a:t>
            </a:r>
            <a:r>
              <a:rPr lang="en-US" dirty="0">
                <a:ea typeface="+mn-ea"/>
              </a:rPr>
              <a:t> CCP, </a:t>
            </a:r>
            <a:r>
              <a:rPr lang="en-US" dirty="0" err="1">
                <a:ea typeface="+mn-ea"/>
              </a:rPr>
              <a:t>các</a:t>
            </a:r>
            <a:r>
              <a:rPr lang="en-US" dirty="0">
                <a:ea typeface="+mn-ea"/>
              </a:rPr>
              <a:t> </a:t>
            </a:r>
            <a:r>
              <a:rPr lang="en-US" dirty="0" err="1">
                <a:ea typeface="+mn-ea"/>
              </a:rPr>
              <a:t>chân</a:t>
            </a:r>
            <a:r>
              <a:rPr lang="en-US" dirty="0">
                <a:ea typeface="+mn-ea"/>
              </a:rPr>
              <a:t> </a:t>
            </a:r>
            <a:r>
              <a:rPr lang="en-US" dirty="0" err="1">
                <a:ea typeface="+mn-ea"/>
              </a:rPr>
              <a:t>này</a:t>
            </a:r>
            <a:r>
              <a:rPr lang="en-US" dirty="0">
                <a:ea typeface="+mn-ea"/>
              </a:rPr>
              <a:t> </a:t>
            </a:r>
            <a:r>
              <a:rPr lang="en-US" dirty="0" err="1">
                <a:ea typeface="+mn-ea"/>
              </a:rPr>
              <a:t>sẽ</a:t>
            </a:r>
            <a:r>
              <a:rPr lang="en-US" dirty="0">
                <a:ea typeface="+mn-ea"/>
              </a:rPr>
              <a:t> </a:t>
            </a:r>
            <a:r>
              <a:rPr lang="en-US" dirty="0" err="1">
                <a:ea typeface="+mn-ea"/>
              </a:rPr>
              <a:t>là</a:t>
            </a:r>
            <a:r>
              <a:rPr lang="en-US" dirty="0">
                <a:ea typeface="+mn-ea"/>
              </a:rPr>
              <a:t> </a:t>
            </a:r>
            <a:r>
              <a:rPr lang="en-US" dirty="0" err="1">
                <a:ea typeface="+mn-ea"/>
              </a:rPr>
              <a:t>chân</a:t>
            </a:r>
            <a:r>
              <a:rPr lang="en-US" dirty="0">
                <a:ea typeface="+mn-ea"/>
              </a:rPr>
              <a:t> I/O</a:t>
            </a:r>
          </a:p>
          <a:p>
            <a:pPr>
              <a:defRPr/>
            </a:pPr>
            <a:r>
              <a:rPr lang="en-US" dirty="0" err="1"/>
              <a:t>Chế</a:t>
            </a:r>
            <a:r>
              <a:rPr lang="en-US" dirty="0"/>
              <a:t> </a:t>
            </a:r>
            <a:r>
              <a:rPr lang="en-US" dirty="0" err="1"/>
              <a:t>độ</a:t>
            </a:r>
            <a:r>
              <a:rPr lang="en-US" dirty="0"/>
              <a:t> Capture</a:t>
            </a:r>
          </a:p>
          <a:p>
            <a:pPr lvl="1">
              <a:defRPr/>
            </a:pPr>
            <a:r>
              <a:rPr lang="en-US" dirty="0">
                <a:ea typeface="+mn-ea"/>
              </a:rPr>
              <a:t>CCP_CAPTURE_FE        	Capture </a:t>
            </a:r>
            <a:r>
              <a:rPr lang="en-US" dirty="0" err="1">
                <a:ea typeface="+mn-ea"/>
              </a:rPr>
              <a:t>khi</a:t>
            </a:r>
            <a:r>
              <a:rPr lang="en-US" dirty="0">
                <a:ea typeface="+mn-ea"/>
              </a:rPr>
              <a:t> </a:t>
            </a:r>
            <a:r>
              <a:rPr lang="en-US" dirty="0" err="1">
                <a:ea typeface="+mn-ea"/>
              </a:rPr>
              <a:t>có</a:t>
            </a:r>
            <a:r>
              <a:rPr lang="en-US" dirty="0">
                <a:ea typeface="+mn-ea"/>
              </a:rPr>
              <a:t> </a:t>
            </a:r>
            <a:r>
              <a:rPr lang="en-US" dirty="0" err="1">
                <a:ea typeface="+mn-ea"/>
              </a:rPr>
              <a:t>cạnh</a:t>
            </a:r>
            <a:r>
              <a:rPr lang="en-US" dirty="0">
                <a:ea typeface="+mn-ea"/>
              </a:rPr>
              <a:t> </a:t>
            </a:r>
            <a:r>
              <a:rPr lang="en-US" dirty="0" err="1">
                <a:ea typeface="+mn-ea"/>
              </a:rPr>
              <a:t>xuống</a:t>
            </a:r>
            <a:endParaRPr lang="en-US" dirty="0">
              <a:ea typeface="+mn-ea"/>
            </a:endParaRPr>
          </a:p>
          <a:p>
            <a:pPr lvl="1">
              <a:defRPr/>
            </a:pPr>
            <a:r>
              <a:rPr lang="en-US" dirty="0">
                <a:ea typeface="+mn-ea"/>
              </a:rPr>
              <a:t>CCP_CAPTURE_RE      	Capture </a:t>
            </a:r>
            <a:r>
              <a:rPr lang="en-US" dirty="0" err="1">
                <a:ea typeface="+mn-ea"/>
              </a:rPr>
              <a:t>khi</a:t>
            </a:r>
            <a:r>
              <a:rPr lang="en-US" dirty="0">
                <a:ea typeface="+mn-ea"/>
              </a:rPr>
              <a:t> </a:t>
            </a:r>
            <a:r>
              <a:rPr lang="en-US" dirty="0" err="1">
                <a:ea typeface="+mn-ea"/>
              </a:rPr>
              <a:t>có</a:t>
            </a:r>
            <a:r>
              <a:rPr lang="en-US" dirty="0">
                <a:ea typeface="+mn-ea"/>
              </a:rPr>
              <a:t> </a:t>
            </a:r>
            <a:r>
              <a:rPr lang="en-US" dirty="0" err="1">
                <a:ea typeface="+mn-ea"/>
              </a:rPr>
              <a:t>cạnh</a:t>
            </a:r>
            <a:r>
              <a:rPr lang="en-US" dirty="0">
                <a:ea typeface="+mn-ea"/>
              </a:rPr>
              <a:t> </a:t>
            </a:r>
            <a:r>
              <a:rPr lang="en-US" dirty="0" err="1">
                <a:ea typeface="+mn-ea"/>
              </a:rPr>
              <a:t>lên</a:t>
            </a:r>
            <a:endParaRPr lang="en-US" dirty="0">
              <a:ea typeface="+mn-ea"/>
            </a:endParaRPr>
          </a:p>
          <a:p>
            <a:pPr lvl="1">
              <a:defRPr/>
            </a:pPr>
            <a:r>
              <a:rPr lang="en-US" dirty="0">
                <a:ea typeface="+mn-ea"/>
              </a:rPr>
              <a:t>CCP_CAPTURE_DIV_4 	</a:t>
            </a:r>
            <a:r>
              <a:rPr lang="en-US" dirty="0" err="1">
                <a:ea typeface="+mn-ea"/>
              </a:rPr>
              <a:t>Chỉ</a:t>
            </a:r>
            <a:r>
              <a:rPr lang="en-US" dirty="0">
                <a:ea typeface="+mn-ea"/>
              </a:rPr>
              <a:t> Capture </a:t>
            </a:r>
            <a:r>
              <a:rPr lang="en-US" dirty="0" err="1">
                <a:ea typeface="+mn-ea"/>
              </a:rPr>
              <a:t>sau</a:t>
            </a:r>
            <a:r>
              <a:rPr lang="en-US" dirty="0">
                <a:ea typeface="+mn-ea"/>
              </a:rPr>
              <a:t> </a:t>
            </a:r>
            <a:r>
              <a:rPr lang="en-US" dirty="0" err="1">
                <a:ea typeface="+mn-ea"/>
              </a:rPr>
              <a:t>khi</a:t>
            </a:r>
            <a:r>
              <a:rPr lang="en-US" dirty="0">
                <a:ea typeface="+mn-ea"/>
              </a:rPr>
              <a:t> </a:t>
            </a:r>
            <a:r>
              <a:rPr lang="en-US" dirty="0" err="1">
                <a:ea typeface="+mn-ea"/>
              </a:rPr>
              <a:t>đếm</a:t>
            </a:r>
            <a:r>
              <a:rPr lang="en-US" dirty="0">
                <a:ea typeface="+mn-ea"/>
              </a:rPr>
              <a:t> </a:t>
            </a:r>
            <a:r>
              <a:rPr lang="en-US" dirty="0" err="1">
                <a:ea typeface="+mn-ea"/>
              </a:rPr>
              <a:t>đủ</a:t>
            </a:r>
            <a:r>
              <a:rPr lang="en-US" dirty="0">
                <a:ea typeface="+mn-ea"/>
              </a:rPr>
              <a:t> 4 </a:t>
            </a:r>
            <a:r>
              <a:rPr lang="en-US" dirty="0" err="1">
                <a:ea typeface="+mn-ea"/>
              </a:rPr>
              <a:t>cạnh</a:t>
            </a:r>
            <a:r>
              <a:rPr lang="en-US" dirty="0">
                <a:ea typeface="+mn-ea"/>
              </a:rPr>
              <a:t> </a:t>
            </a:r>
            <a:r>
              <a:rPr lang="en-US" dirty="0" err="1">
                <a:ea typeface="+mn-ea"/>
              </a:rPr>
              <a:t>lên</a:t>
            </a:r>
            <a:r>
              <a:rPr lang="en-US" dirty="0">
                <a:ea typeface="+mn-ea"/>
              </a:rPr>
              <a:t> </a:t>
            </a:r>
          </a:p>
          <a:p>
            <a:pPr lvl="1">
              <a:defRPr/>
            </a:pPr>
            <a:r>
              <a:rPr lang="en-US" dirty="0">
                <a:ea typeface="+mn-ea"/>
              </a:rPr>
              <a:t>CCP_CAPTURE_DIV_16  	</a:t>
            </a:r>
            <a:r>
              <a:rPr lang="en-US" dirty="0" err="1">
                <a:ea typeface="+mn-ea"/>
              </a:rPr>
              <a:t>Chỉ</a:t>
            </a:r>
            <a:r>
              <a:rPr lang="en-US" dirty="0">
                <a:ea typeface="+mn-ea"/>
              </a:rPr>
              <a:t> Capture </a:t>
            </a:r>
            <a:r>
              <a:rPr lang="en-US" dirty="0" err="1">
                <a:ea typeface="+mn-ea"/>
              </a:rPr>
              <a:t>sau</a:t>
            </a:r>
            <a:r>
              <a:rPr lang="en-US" dirty="0">
                <a:ea typeface="+mn-ea"/>
              </a:rPr>
              <a:t> </a:t>
            </a:r>
            <a:r>
              <a:rPr lang="en-US" dirty="0" err="1">
                <a:ea typeface="+mn-ea"/>
              </a:rPr>
              <a:t>khi</a:t>
            </a:r>
            <a:r>
              <a:rPr lang="en-US" dirty="0">
                <a:ea typeface="+mn-ea"/>
              </a:rPr>
              <a:t> </a:t>
            </a:r>
            <a:r>
              <a:rPr lang="en-US" dirty="0" err="1">
                <a:ea typeface="+mn-ea"/>
              </a:rPr>
              <a:t>đếm</a:t>
            </a:r>
            <a:r>
              <a:rPr lang="en-US" dirty="0">
                <a:ea typeface="+mn-ea"/>
              </a:rPr>
              <a:t> </a:t>
            </a:r>
            <a:r>
              <a:rPr lang="en-US" dirty="0" err="1">
                <a:ea typeface="+mn-ea"/>
              </a:rPr>
              <a:t>đủ</a:t>
            </a:r>
            <a:r>
              <a:rPr lang="en-US" dirty="0">
                <a:ea typeface="+mn-ea"/>
              </a:rPr>
              <a:t> 16 </a:t>
            </a:r>
            <a:r>
              <a:rPr lang="en-US" dirty="0" err="1">
                <a:ea typeface="+mn-ea"/>
              </a:rPr>
              <a:t>cạnh</a:t>
            </a:r>
            <a:r>
              <a:rPr lang="en-US" dirty="0">
                <a:ea typeface="+mn-ea"/>
              </a:rPr>
              <a:t> </a:t>
            </a:r>
            <a:r>
              <a:rPr lang="en-US" dirty="0" err="1">
                <a:ea typeface="+mn-ea"/>
              </a:rPr>
              <a:t>lên</a:t>
            </a:r>
            <a:endParaRPr lang="en-US" dirty="0">
              <a:ea typeface="+mn-ea"/>
            </a:endParaRPr>
          </a:p>
          <a:p>
            <a:pPr lvl="1">
              <a:defRPr/>
            </a:pPr>
            <a:r>
              <a:rPr lang="en-US">
                <a:ea typeface="+mn-ea"/>
              </a:rPr>
              <a:t>Sử </a:t>
            </a:r>
            <a:r>
              <a:rPr lang="en-US" dirty="0" err="1">
                <a:ea typeface="+mn-ea"/>
              </a:rPr>
              <a:t>dụng</a:t>
            </a:r>
            <a:r>
              <a:rPr lang="en-US" dirty="0">
                <a:ea typeface="+mn-ea"/>
              </a:rPr>
              <a:t> </a:t>
            </a:r>
            <a:r>
              <a:rPr lang="en-US" dirty="0" err="1">
                <a:ea typeface="+mn-ea"/>
              </a:rPr>
              <a:t>để</a:t>
            </a:r>
            <a:r>
              <a:rPr lang="en-US" dirty="0">
                <a:ea typeface="+mn-ea"/>
              </a:rPr>
              <a:t> </a:t>
            </a:r>
            <a:r>
              <a:rPr lang="en-US" dirty="0" err="1">
                <a:ea typeface="+mn-ea"/>
              </a:rPr>
              <a:t>kéo</a:t>
            </a:r>
            <a:r>
              <a:rPr lang="en-US" dirty="0">
                <a:ea typeface="+mn-ea"/>
              </a:rPr>
              <a:t> </a:t>
            </a:r>
            <a:r>
              <a:rPr lang="en-US" dirty="0" err="1">
                <a:ea typeface="+mn-ea"/>
              </a:rPr>
              <a:t>giãn</a:t>
            </a: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a:t>
            </a:r>
            <a:r>
              <a:rPr lang="en-US" dirty="0" err="1">
                <a:ea typeface="+mn-ea"/>
              </a:rPr>
              <a:t>làm</a:t>
            </a:r>
            <a:r>
              <a:rPr lang="en-US" dirty="0">
                <a:ea typeface="+mn-ea"/>
              </a:rPr>
              <a:t> </a:t>
            </a:r>
            <a:r>
              <a:rPr lang="en-US" dirty="0" err="1">
                <a:ea typeface="+mn-ea"/>
              </a:rPr>
              <a:t>việc</a:t>
            </a:r>
            <a:r>
              <a:rPr lang="en-US" dirty="0">
                <a:ea typeface="+mn-ea"/>
              </a:rPr>
              <a:t> </a:t>
            </a:r>
            <a:r>
              <a:rPr lang="en-US" dirty="0" err="1">
                <a:ea typeface="+mn-ea"/>
              </a:rPr>
              <a:t>của</a:t>
            </a:r>
            <a:r>
              <a:rPr lang="en-US" dirty="0">
                <a:ea typeface="+mn-ea"/>
              </a:rPr>
              <a:t> vi </a:t>
            </a:r>
            <a:r>
              <a:rPr lang="en-US" dirty="0" err="1">
                <a:ea typeface="+mn-ea"/>
              </a:rPr>
              <a:t>điều</a:t>
            </a:r>
            <a:r>
              <a:rPr lang="en-US" dirty="0">
                <a:ea typeface="+mn-ea"/>
              </a:rPr>
              <a:t> </a:t>
            </a:r>
            <a:r>
              <a:rPr lang="en-US" dirty="0" err="1">
                <a:ea typeface="+mn-ea"/>
              </a:rPr>
              <a:t>khiển</a:t>
            </a:r>
            <a:r>
              <a:rPr lang="en-US" dirty="0">
                <a:ea typeface="+mn-ea"/>
              </a:rPr>
              <a:t> </a:t>
            </a:r>
            <a:r>
              <a:rPr lang="en-US" dirty="0" err="1">
                <a:ea typeface="+mn-ea"/>
              </a:rPr>
              <a:t>để</a:t>
            </a:r>
            <a:r>
              <a:rPr lang="en-US" dirty="0">
                <a:ea typeface="+mn-ea"/>
              </a:rPr>
              <a:t> </a:t>
            </a:r>
            <a:r>
              <a:rPr lang="en-US" dirty="0" err="1">
                <a:ea typeface="+mn-ea"/>
              </a:rPr>
              <a:t>dành</a:t>
            </a:r>
            <a:r>
              <a:rPr lang="en-US" dirty="0">
                <a:ea typeface="+mn-ea"/>
              </a:rPr>
              <a:t> </a:t>
            </a:r>
            <a:r>
              <a:rPr lang="en-US" dirty="0" err="1">
                <a:ea typeface="+mn-ea"/>
              </a:rPr>
              <a:t>thời</a:t>
            </a:r>
            <a:r>
              <a:rPr lang="en-US" dirty="0">
                <a:ea typeface="+mn-ea"/>
              </a:rPr>
              <a:t> </a:t>
            </a:r>
            <a:r>
              <a:rPr lang="en-US" dirty="0" err="1">
                <a:ea typeface="+mn-ea"/>
              </a:rPr>
              <a:t>gian</a:t>
            </a:r>
            <a:r>
              <a:rPr lang="en-US" dirty="0">
                <a:ea typeface="+mn-ea"/>
              </a:rPr>
              <a:t> </a:t>
            </a:r>
            <a:r>
              <a:rPr lang="en-US" dirty="0" err="1">
                <a:ea typeface="+mn-ea"/>
              </a:rPr>
              <a:t>cho</a:t>
            </a:r>
            <a:r>
              <a:rPr lang="en-US" dirty="0">
                <a:ea typeface="+mn-ea"/>
              </a:rPr>
              <a:t> </a:t>
            </a:r>
            <a:r>
              <a:rPr lang="en-US" dirty="0" err="1">
                <a:ea typeface="+mn-ea"/>
              </a:rPr>
              <a:t>công</a:t>
            </a:r>
            <a:r>
              <a:rPr lang="en-US" dirty="0">
                <a:ea typeface="+mn-ea"/>
              </a:rPr>
              <a:t> </a:t>
            </a:r>
            <a:r>
              <a:rPr lang="en-US" dirty="0" err="1">
                <a:ea typeface="+mn-ea"/>
              </a:rPr>
              <a:t>việc</a:t>
            </a:r>
            <a:r>
              <a:rPr lang="en-US" dirty="0">
                <a:ea typeface="+mn-ea"/>
              </a:rPr>
              <a:t> </a:t>
            </a:r>
            <a:r>
              <a:rPr lang="en-US" dirty="0" err="1">
                <a:ea typeface="+mn-ea"/>
              </a:rPr>
              <a:t>khác</a:t>
            </a:r>
            <a:r>
              <a:rPr lang="en-US" dirty="0">
                <a:ea typeface="+mn-ea"/>
              </a:rPr>
              <a:t>.</a:t>
            </a:r>
          </a:p>
          <a:p>
            <a:pPr lvl="1">
              <a:defRPr/>
            </a:pPr>
            <a:endParaRPr lang="en-US" dirty="0">
              <a:ea typeface="+mn-ea"/>
            </a:endParaRPr>
          </a:p>
        </p:txBody>
      </p:sp>
    </p:spTree>
    <p:extLst>
      <p:ext uri="{BB962C8B-B14F-4D97-AF65-F5344CB8AC3E}">
        <p14:creationId xmlns:p14="http://schemas.microsoft.com/office/powerpoint/2010/main" val="2592510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z="2800"/>
              <a:t>MODULE PWM/CAPTURE/COMPARE</a:t>
            </a:r>
          </a:p>
        </p:txBody>
      </p:sp>
      <p:sp>
        <p:nvSpPr>
          <p:cNvPr id="8294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8A8C0D1-5EB2-41CF-A157-137612B8702F}" type="slidenum">
              <a:rPr lang="en-US" altLang="en-US" smtClean="0">
                <a:solidFill>
                  <a:srgbClr val="00B888"/>
                </a:solidFill>
              </a:rPr>
              <a:pPr eaLnBrk="1" hangingPunct="1"/>
              <a:t>84</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Chế</a:t>
            </a:r>
            <a:r>
              <a:rPr lang="en-US" dirty="0"/>
              <a:t> </a:t>
            </a:r>
            <a:r>
              <a:rPr lang="en-US" dirty="0" err="1"/>
              <a:t>độ</a:t>
            </a:r>
            <a:r>
              <a:rPr lang="en-US" dirty="0"/>
              <a:t> Compare</a:t>
            </a:r>
          </a:p>
          <a:p>
            <a:pPr lvl="1">
              <a:defRPr/>
            </a:pPr>
            <a:r>
              <a:rPr lang="en-US" dirty="0">
                <a:ea typeface="+mn-ea"/>
              </a:rPr>
              <a:t>CCP_COMPARE_SET_ON_MATCH  //</a:t>
            </a:r>
            <a:r>
              <a:rPr lang="en-US" dirty="0" err="1">
                <a:ea typeface="+mn-ea"/>
              </a:rPr>
              <a:t>Xuất</a:t>
            </a:r>
            <a:r>
              <a:rPr lang="en-US" dirty="0">
                <a:ea typeface="+mn-ea"/>
              </a:rPr>
              <a:t> </a:t>
            </a:r>
            <a:r>
              <a:rPr lang="en-US" dirty="0" err="1">
                <a:ea typeface="+mn-ea"/>
              </a:rPr>
              <a:t>xung</a:t>
            </a:r>
            <a:r>
              <a:rPr lang="en-US" dirty="0">
                <a:ea typeface="+mn-ea"/>
              </a:rPr>
              <a:t> </a:t>
            </a:r>
            <a:r>
              <a:rPr lang="en-US" dirty="0" err="1">
                <a:ea typeface="+mn-ea"/>
              </a:rPr>
              <a:t>mức</a:t>
            </a:r>
            <a:r>
              <a:rPr lang="en-US" dirty="0">
                <a:ea typeface="+mn-ea"/>
              </a:rPr>
              <a:t> </a:t>
            </a:r>
            <a:r>
              <a:rPr lang="en-US" dirty="0" err="1">
                <a:ea typeface="+mn-ea"/>
              </a:rPr>
              <a:t>cao</a:t>
            </a:r>
            <a:r>
              <a:rPr lang="en-US" dirty="0">
                <a:ea typeface="+mn-ea"/>
              </a:rPr>
              <a:t> </a:t>
            </a:r>
            <a:r>
              <a:rPr lang="en-US" dirty="0" err="1">
                <a:ea typeface="+mn-ea"/>
              </a:rPr>
              <a:t>khi</a:t>
            </a:r>
            <a:r>
              <a:rPr lang="en-US" dirty="0">
                <a:ea typeface="+mn-ea"/>
              </a:rPr>
              <a:t> TMR1=</a:t>
            </a:r>
            <a:r>
              <a:rPr lang="en-US" dirty="0" err="1">
                <a:ea typeface="+mn-ea"/>
              </a:rPr>
              <a:t>CCPx</a:t>
            </a:r>
            <a:endParaRPr lang="en-US" dirty="0">
              <a:ea typeface="+mn-ea"/>
            </a:endParaRPr>
          </a:p>
          <a:p>
            <a:pPr lvl="1">
              <a:defRPr/>
            </a:pPr>
            <a:r>
              <a:rPr lang="en-US" dirty="0">
                <a:ea typeface="+mn-ea"/>
              </a:rPr>
              <a:t>CCP_COMPARE_CLR_ON_MATCH //</a:t>
            </a:r>
            <a:r>
              <a:rPr lang="en-US" dirty="0" err="1">
                <a:ea typeface="+mn-ea"/>
              </a:rPr>
              <a:t>Xuất</a:t>
            </a:r>
            <a:r>
              <a:rPr lang="en-US" dirty="0">
                <a:ea typeface="+mn-ea"/>
              </a:rPr>
              <a:t> </a:t>
            </a:r>
            <a:r>
              <a:rPr lang="en-US" dirty="0" err="1">
                <a:ea typeface="+mn-ea"/>
              </a:rPr>
              <a:t>xung</a:t>
            </a:r>
            <a:r>
              <a:rPr lang="en-US" dirty="0">
                <a:ea typeface="+mn-ea"/>
              </a:rPr>
              <a:t> </a:t>
            </a:r>
            <a:r>
              <a:rPr lang="en-US" dirty="0" err="1">
                <a:ea typeface="+mn-ea"/>
              </a:rPr>
              <a:t>mức</a:t>
            </a:r>
            <a:r>
              <a:rPr lang="en-US" dirty="0">
                <a:ea typeface="+mn-ea"/>
              </a:rPr>
              <a:t> </a:t>
            </a:r>
            <a:r>
              <a:rPr lang="en-US" dirty="0" err="1">
                <a:ea typeface="+mn-ea"/>
              </a:rPr>
              <a:t>thấp</a:t>
            </a:r>
            <a:r>
              <a:rPr lang="en-US" dirty="0">
                <a:ea typeface="+mn-ea"/>
              </a:rPr>
              <a:t> </a:t>
            </a:r>
            <a:r>
              <a:rPr lang="en-US" dirty="0" err="1">
                <a:ea typeface="+mn-ea"/>
              </a:rPr>
              <a:t>khi</a:t>
            </a:r>
            <a:r>
              <a:rPr lang="en-US" dirty="0">
                <a:ea typeface="+mn-ea"/>
              </a:rPr>
              <a:t> TMR1=</a:t>
            </a:r>
            <a:r>
              <a:rPr lang="en-US" dirty="0" err="1">
                <a:ea typeface="+mn-ea"/>
              </a:rPr>
              <a:t>CCPx</a:t>
            </a:r>
            <a:endParaRPr lang="en-US" dirty="0">
              <a:ea typeface="+mn-ea"/>
            </a:endParaRPr>
          </a:p>
          <a:p>
            <a:pPr lvl="1">
              <a:defRPr/>
            </a:pPr>
            <a:r>
              <a:rPr lang="en-US" dirty="0">
                <a:ea typeface="+mn-ea"/>
              </a:rPr>
              <a:t>CCP_COMPARE_INT               	        // </a:t>
            </a:r>
            <a:r>
              <a:rPr lang="en-US" dirty="0" err="1">
                <a:ea typeface="+mn-ea"/>
              </a:rPr>
              <a:t>Ngắt</a:t>
            </a:r>
            <a:r>
              <a:rPr lang="en-US" dirty="0">
                <a:ea typeface="+mn-ea"/>
              </a:rPr>
              <a:t> </a:t>
            </a:r>
            <a:r>
              <a:rPr lang="en-US" dirty="0" err="1">
                <a:ea typeface="+mn-ea"/>
              </a:rPr>
              <a:t>khi</a:t>
            </a:r>
            <a:r>
              <a:rPr lang="en-US" dirty="0">
                <a:ea typeface="+mn-ea"/>
              </a:rPr>
              <a:t> TMR1=</a:t>
            </a:r>
            <a:r>
              <a:rPr lang="en-US" dirty="0" err="1">
                <a:ea typeface="+mn-ea"/>
              </a:rPr>
              <a:t>CCPx</a:t>
            </a:r>
            <a:endParaRPr lang="en-US" dirty="0">
              <a:ea typeface="+mn-ea"/>
            </a:endParaRPr>
          </a:p>
        </p:txBody>
      </p:sp>
    </p:spTree>
    <p:extLst>
      <p:ext uri="{BB962C8B-B14F-4D97-AF65-F5344CB8AC3E}">
        <p14:creationId xmlns:p14="http://schemas.microsoft.com/office/powerpoint/2010/main" val="720127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a:t>MODULE PWM</a:t>
            </a:r>
            <a:endParaRPr lang="en-US"/>
          </a:p>
        </p:txBody>
      </p:sp>
      <p:sp>
        <p:nvSpPr>
          <p:cNvPr id="3" name="Content Placeholder 2"/>
          <p:cNvSpPr>
            <a:spLocks noGrp="1"/>
          </p:cNvSpPr>
          <p:nvPr>
            <p:ph idx="1"/>
          </p:nvPr>
        </p:nvSpPr>
        <p:spPr>
          <a:xfrm>
            <a:off x="381000" y="1295400"/>
            <a:ext cx="8382000" cy="5181600"/>
          </a:xfrm>
        </p:spPr>
        <p:txBody>
          <a:bodyPr/>
          <a:lstStyle/>
          <a:p>
            <a:pPr>
              <a:defRPr/>
            </a:pPr>
            <a:r>
              <a:rPr lang="en-US" kern="1200">
                <a:solidFill>
                  <a:schemeClr val="tx1"/>
                </a:solidFill>
                <a:cs typeface="Arial" charset="0"/>
              </a:rPr>
              <a:t>Phương pháp PWM là PP thay đổi điện áp trung bình cấp cho phần ứng.</a:t>
            </a: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endParaRPr lang="en-US" kern="1200">
              <a:solidFill>
                <a:schemeClr val="tx1"/>
              </a:solidFill>
              <a:cs typeface="Arial" charset="0"/>
            </a:endParaRPr>
          </a:p>
          <a:p>
            <a:pPr>
              <a:defRPr/>
            </a:pPr>
            <a:r>
              <a:rPr lang="vi-VN" i="1"/>
              <a:t>PIC16F877A</a:t>
            </a:r>
            <a:r>
              <a:rPr lang="vi-VN"/>
              <a:t> có hỗ trợ 2 kênh điều xung bằng </a:t>
            </a:r>
            <a:r>
              <a:rPr lang="vi-VN" b="1" u="sng">
                <a:solidFill>
                  <a:srgbClr val="FF0000"/>
                </a:solidFill>
              </a:rPr>
              <a:t>phần cứng </a:t>
            </a:r>
            <a:r>
              <a:rPr lang="vi-VN"/>
              <a:t>ở 2 chân </a:t>
            </a:r>
            <a:r>
              <a:rPr lang="vi-VN" b="1"/>
              <a:t>C1(CCP2)</a:t>
            </a:r>
            <a:r>
              <a:rPr lang="vi-VN"/>
              <a:t> và </a:t>
            </a:r>
            <a:r>
              <a:rPr lang="vi-VN" b="1"/>
              <a:t>C2(CCP1)</a:t>
            </a:r>
            <a:r>
              <a:rPr lang="vi-VN"/>
              <a:t> sử dụng </a:t>
            </a:r>
            <a:r>
              <a:rPr lang="vi-VN" b="1"/>
              <a:t>TIMER2</a:t>
            </a:r>
            <a:r>
              <a:rPr lang="vi-VN"/>
              <a:t>.</a:t>
            </a:r>
            <a:endParaRPr lang="en-US"/>
          </a:p>
          <a:p>
            <a:pPr>
              <a:defRPr/>
            </a:pPr>
            <a:endParaRPr lang="en-US"/>
          </a:p>
        </p:txBody>
      </p:sp>
      <p:sp>
        <p:nvSpPr>
          <p:cNvPr id="7987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solidFill>
                  <a:srgbClr val="00B888"/>
                </a:solidFill>
              </a:rPr>
              <a:t> </a:t>
            </a:r>
          </a:p>
        </p:txBody>
      </p:sp>
      <p:sp>
        <p:nvSpPr>
          <p:cNvPr id="7987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E345447-355B-4070-968B-44361834E163}" type="slidenum">
              <a:rPr lang="en-US" smtClean="0">
                <a:solidFill>
                  <a:srgbClr val="00B888"/>
                </a:solidFill>
              </a:rPr>
              <a:pPr eaLnBrk="1" hangingPunct="1"/>
              <a:t>85</a:t>
            </a:fld>
            <a:endParaRPr lang="en-US">
              <a:solidFill>
                <a:srgbClr val="00B888"/>
              </a:solidFill>
            </a:endParaRPr>
          </a:p>
        </p:txBody>
      </p:sp>
      <p:pic>
        <p:nvPicPr>
          <p:cNvPr id="79878" name="Picture 5" descr="C:\Users\ADMIN\Desktop\pw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33600"/>
            <a:ext cx="4648200" cy="270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382000" cy="5029200"/>
          </a:xfrm>
        </p:spPr>
        <p:txBody>
          <a:bodyPr/>
          <a:lstStyle/>
          <a:p>
            <a:pPr marL="0" indent="0">
              <a:buNone/>
            </a:pPr>
            <a:r>
              <a:rPr lang="vi-VN" i="1" u="sng">
                <a:solidFill>
                  <a:srgbClr val="FF0000"/>
                </a:solidFill>
              </a:rPr>
              <a:t>Các hàm hỗ trợ việc điều xung bằng phần cứng của CCS:</a:t>
            </a:r>
            <a:r>
              <a:rPr lang="vi-VN" u="sng">
                <a:solidFill>
                  <a:srgbClr val="FF0000"/>
                </a:solidFill>
              </a:rPr>
              <a:t>​</a:t>
            </a:r>
          </a:p>
          <a:p>
            <a:pPr marL="0" indent="0">
              <a:buNone/>
            </a:pPr>
            <a:r>
              <a:rPr lang="vi-VN" i="1"/>
              <a:t>Ghi chú:</a:t>
            </a:r>
            <a:r>
              <a:rPr lang="vi-VN"/>
              <a:t> Chỉ đề cập đến các đối số của các hàm được phục vụ cho việc điều xung PWM.​</a:t>
            </a:r>
          </a:p>
          <a:p>
            <a:r>
              <a:rPr lang="vi-VN">
                <a:solidFill>
                  <a:srgbClr val="FF0000"/>
                </a:solidFill>
              </a:rPr>
              <a:t>setup_timer_2 (mode, period, postscale)​</a:t>
            </a:r>
          </a:p>
          <a:p>
            <a:pPr>
              <a:buFont typeface="Times New Roman" pitchFamily="18" charset="0"/>
              <a:buChar char="−"/>
            </a:pPr>
            <a:r>
              <a:rPr lang="vi-VN" i="1"/>
              <a:t>mode:</a:t>
            </a:r>
            <a:r>
              <a:rPr lang="vi-VN"/>
              <a:t> T2_DIV_BY_1, T2_DIV_BY_4, T2_DIV_BY_16​</a:t>
            </a:r>
          </a:p>
          <a:p>
            <a:pPr>
              <a:buFont typeface="Times New Roman" pitchFamily="18" charset="0"/>
              <a:buChar char="−"/>
            </a:pPr>
            <a:r>
              <a:rPr lang="vi-VN" i="1"/>
              <a:t>period:</a:t>
            </a:r>
            <a:r>
              <a:rPr lang="vi-VN"/>
              <a:t> 0-255​</a:t>
            </a:r>
          </a:p>
          <a:p>
            <a:pPr>
              <a:buFont typeface="Times New Roman" pitchFamily="18" charset="0"/>
              <a:buChar char="−"/>
            </a:pPr>
            <a:r>
              <a:rPr lang="vi-VN" i="1"/>
              <a:t>postscale:</a:t>
            </a:r>
            <a:r>
              <a:rPr lang="vi-VN"/>
              <a:t> 1​ </a:t>
            </a:r>
            <a:r>
              <a:rPr lang="en-US"/>
              <a:t>:16, số lần Timer2 tràn trước khi xảy ra ngắt.</a:t>
            </a:r>
          </a:p>
          <a:p>
            <a:pPr>
              <a:buFont typeface="Times New Roman" pitchFamily="18" charset="0"/>
              <a:buChar char="−"/>
            </a:pPr>
            <a:r>
              <a:rPr lang="vi-VN"/>
              <a:t>Tần số điều xung PWM:</a:t>
            </a:r>
            <a:endParaRPr lang="en-US"/>
          </a:p>
          <a:p>
            <a:pPr marL="0" indent="0">
              <a:buNone/>
            </a:pPr>
            <a:r>
              <a:rPr lang="en-US"/>
              <a:t>		</a:t>
            </a:r>
            <a:r>
              <a:rPr lang="vi-VN"/>
              <a:t>​</a:t>
            </a:r>
            <a:r>
              <a:rPr lang="vi-VN" b="1" i="1">
                <a:solidFill>
                  <a:srgbClr val="FF0000"/>
                </a:solidFill>
              </a:rPr>
              <a:t>f = fosc / [ 4*mode*(period+1) </a:t>
            </a:r>
            <a:r>
              <a:rPr lang="en-US" b="1" i="1">
                <a:solidFill>
                  <a:srgbClr val="FF0000"/>
                </a:solidFill>
              </a:rPr>
              <a:t>*</a:t>
            </a:r>
            <a:r>
              <a:rPr lang="vi-VN" b="1" i="1">
                <a:solidFill>
                  <a:srgbClr val="FF0000"/>
                </a:solidFill>
              </a:rPr>
              <a:t> postscale]</a:t>
            </a:r>
            <a:r>
              <a:rPr lang="vi-VN">
                <a:solidFill>
                  <a:srgbClr val="FF0000"/>
                </a:solidFill>
              </a:rPr>
              <a:t>​</a:t>
            </a:r>
          </a:p>
          <a:p>
            <a:pPr marL="0" indent="0">
              <a:buNone/>
            </a:pPr>
            <a:endParaRPr lang="vi-VN"/>
          </a:p>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86</a:t>
            </a:fld>
            <a:endParaRPr lang="en-US"/>
          </a:p>
        </p:txBody>
      </p:sp>
      <p:sp>
        <p:nvSpPr>
          <p:cNvPr id="6" name="Title 1"/>
          <p:cNvSpPr>
            <a:spLocks noGrp="1"/>
          </p:cNvSpPr>
          <p:nvPr>
            <p:ph type="title"/>
          </p:nvPr>
        </p:nvSpPr>
        <p:spPr>
          <a:xfrm>
            <a:off x="1150938" y="76200"/>
            <a:ext cx="7612062" cy="990600"/>
          </a:xfrm>
        </p:spPr>
        <p:txBody>
          <a:bodyPr/>
          <a:lstStyle/>
          <a:p>
            <a:r>
              <a:rPr lang="en-US" altLang="en-US" sz="2800"/>
              <a:t>MODULE PWM</a:t>
            </a:r>
          </a:p>
        </p:txBody>
      </p:sp>
      <p:sp>
        <p:nvSpPr>
          <p:cNvPr id="7" name="Rectangle 6"/>
          <p:cNvSpPr/>
          <p:nvPr/>
        </p:nvSpPr>
        <p:spPr>
          <a:xfrm>
            <a:off x="2057400" y="4800600"/>
            <a:ext cx="5638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19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382000" cy="5029200"/>
          </a:xfrm>
        </p:spPr>
        <p:txBody>
          <a:bodyPr/>
          <a:lstStyle/>
          <a:p>
            <a:pPr marL="0" indent="0">
              <a:buNone/>
            </a:pPr>
            <a:r>
              <a:rPr lang="vi-VN" i="1" u="sng">
                <a:solidFill>
                  <a:srgbClr val="FF0000"/>
                </a:solidFill>
              </a:rPr>
              <a:t>Các hàm hỗ trợ việc điều xung bằng phần cứng của CCS:</a:t>
            </a:r>
            <a:r>
              <a:rPr lang="vi-VN" u="sng">
                <a:solidFill>
                  <a:srgbClr val="FF0000"/>
                </a:solidFill>
              </a:rPr>
              <a:t>​</a:t>
            </a:r>
          </a:p>
          <a:p>
            <a:r>
              <a:rPr lang="vi-VN" b="1">
                <a:solidFill>
                  <a:srgbClr val="FF0000"/>
                </a:solidFill>
              </a:rPr>
              <a:t>setup_ccp1(</a:t>
            </a:r>
            <a:r>
              <a:rPr lang="vi-VN" b="1">
                <a:solidFill>
                  <a:srgbClr val="0070C0"/>
                </a:solidFill>
              </a:rPr>
              <a:t>mode</a:t>
            </a:r>
            <a:r>
              <a:rPr lang="vi-VN" b="1">
                <a:solidFill>
                  <a:srgbClr val="FF0000"/>
                </a:solidFill>
              </a:rPr>
              <a:t>) và setup_ccp2(</a:t>
            </a:r>
            <a:r>
              <a:rPr lang="vi-VN" b="1">
                <a:solidFill>
                  <a:srgbClr val="0070C0"/>
                </a:solidFill>
              </a:rPr>
              <a:t>mode</a:t>
            </a:r>
            <a:r>
              <a:rPr lang="vi-VN" b="1">
                <a:solidFill>
                  <a:srgbClr val="FF0000"/>
                </a:solidFill>
              </a:rPr>
              <a:t>)​</a:t>
            </a:r>
          </a:p>
          <a:p>
            <a:pPr marL="914400" indent="-174625">
              <a:buFont typeface="Wingdings" pitchFamily="2" charset="2"/>
              <a:buChar char="§"/>
            </a:pPr>
            <a:r>
              <a:rPr lang="vi-VN" b="1">
                <a:solidFill>
                  <a:srgbClr val="0070C0"/>
                </a:solidFill>
              </a:rPr>
              <a:t>mode:</a:t>
            </a:r>
            <a:r>
              <a:rPr lang="vi-VN"/>
              <a:t>​</a:t>
            </a:r>
            <a:r>
              <a:rPr lang="en-US"/>
              <a:t>    - </a:t>
            </a:r>
            <a:r>
              <a:rPr lang="vi-VN" i="1"/>
              <a:t>CCP_PWM</a:t>
            </a:r>
            <a:r>
              <a:rPr lang="en-US" i="1"/>
              <a:t>=</a:t>
            </a:r>
            <a:r>
              <a:rPr lang="vi-VN"/>
              <a:t> chọn chế độ PWM.​</a:t>
            </a:r>
          </a:p>
          <a:p>
            <a:pPr marL="739775" indent="0">
              <a:buNone/>
            </a:pPr>
            <a:r>
              <a:rPr lang="en-US" i="1"/>
              <a:t>                - </a:t>
            </a:r>
            <a:r>
              <a:rPr lang="vi-VN" i="1"/>
              <a:t>CCP_OFF</a:t>
            </a:r>
            <a:r>
              <a:rPr lang="en-US" i="1"/>
              <a:t>=</a:t>
            </a:r>
            <a:r>
              <a:rPr lang="vi-VN"/>
              <a:t> tắt chế độ PWM.​</a:t>
            </a:r>
          </a:p>
          <a:p>
            <a:r>
              <a:rPr lang="vi-VN" b="1">
                <a:solidFill>
                  <a:srgbClr val="FF0000"/>
                </a:solidFill>
              </a:rPr>
              <a:t>set_pwm1_duty(value) và set_pwm2_duty(value)​</a:t>
            </a:r>
          </a:p>
          <a:p>
            <a:pPr marL="0" indent="0">
              <a:buNone/>
            </a:pPr>
            <a:r>
              <a:rPr lang="vi-VN"/>
              <a:t>Nếu value là giá trị kiểu </a:t>
            </a:r>
            <a:r>
              <a:rPr lang="vi-VN" i="1">
                <a:solidFill>
                  <a:srgbClr val="FF0000"/>
                </a:solidFill>
              </a:rPr>
              <a:t>int 8bit:</a:t>
            </a:r>
            <a:r>
              <a:rPr lang="vi-VN"/>
              <a:t>​</a:t>
            </a:r>
            <a:r>
              <a:rPr lang="en-US"/>
              <a:t> </a:t>
            </a:r>
          </a:p>
          <a:p>
            <a:pPr marL="0" indent="0">
              <a:buNone/>
            </a:pPr>
            <a:r>
              <a:rPr lang="en-US"/>
              <a:t>	 </a:t>
            </a:r>
            <a:r>
              <a:rPr lang="vi-VN"/>
              <a:t>duty_cycle = value / </a:t>
            </a:r>
            <a:r>
              <a:rPr lang="en-US"/>
              <a:t>[</a:t>
            </a:r>
            <a:r>
              <a:rPr lang="vi-VN"/>
              <a:t>4*( period+1 )​</a:t>
            </a:r>
            <a:r>
              <a:rPr lang="en-US"/>
              <a:t>]</a:t>
            </a:r>
            <a:endParaRPr lang="vi-VN"/>
          </a:p>
          <a:p>
            <a:pPr marL="0" indent="0">
              <a:buNone/>
            </a:pPr>
            <a:r>
              <a:rPr lang="vi-VN"/>
              <a:t>Nếu value là giá trị </a:t>
            </a:r>
            <a:r>
              <a:rPr lang="vi-VN" i="1">
                <a:solidFill>
                  <a:srgbClr val="FF0000"/>
                </a:solidFill>
              </a:rPr>
              <a:t>long int 16bit</a:t>
            </a:r>
            <a:r>
              <a:rPr lang="vi-VN"/>
              <a:t>:​</a:t>
            </a:r>
          </a:p>
          <a:p>
            <a:pPr marL="0" indent="0">
              <a:buNone/>
            </a:pPr>
            <a:r>
              <a:rPr lang="en-US"/>
              <a:t>	</a:t>
            </a:r>
            <a:r>
              <a:rPr lang="vi-VN"/>
              <a:t>duty_cycle = value&amp;1023/[4*(period+1)]​</a:t>
            </a:r>
          </a:p>
          <a:p>
            <a:pPr marL="0" indent="0">
              <a:buNone/>
            </a:pPr>
            <a:r>
              <a:rPr lang="vi-VN"/>
              <a:t>Nếu không cần điều xung quá “mịn” thì nên điều xung ở giá trị value 8bit cho đơn giản.​</a:t>
            </a:r>
          </a:p>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87</a:t>
            </a:fld>
            <a:endParaRPr lang="en-US"/>
          </a:p>
        </p:txBody>
      </p:sp>
      <p:sp>
        <p:nvSpPr>
          <p:cNvPr id="6" name="Title 1"/>
          <p:cNvSpPr>
            <a:spLocks noGrp="1"/>
          </p:cNvSpPr>
          <p:nvPr>
            <p:ph type="title"/>
          </p:nvPr>
        </p:nvSpPr>
        <p:spPr>
          <a:xfrm>
            <a:off x="1150938" y="76200"/>
            <a:ext cx="7612062" cy="990600"/>
          </a:xfrm>
        </p:spPr>
        <p:txBody>
          <a:bodyPr/>
          <a:lstStyle/>
          <a:p>
            <a:r>
              <a:rPr lang="en-US" altLang="en-US" sz="2800"/>
              <a:t>MODULE PWM</a:t>
            </a:r>
          </a:p>
        </p:txBody>
      </p:sp>
      <p:sp>
        <p:nvSpPr>
          <p:cNvPr id="7" name="Rectangle 6"/>
          <p:cNvSpPr/>
          <p:nvPr/>
        </p:nvSpPr>
        <p:spPr>
          <a:xfrm>
            <a:off x="1418772" y="3973286"/>
            <a:ext cx="4601028"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71600" y="4862286"/>
            <a:ext cx="5225142"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069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a:t>MODULE PWM</a:t>
            </a:r>
          </a:p>
        </p:txBody>
      </p:sp>
      <p:sp>
        <p:nvSpPr>
          <p:cNvPr id="9011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901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30532C1D-4BE0-46B0-B9F5-410E5EB59894}" type="slidenum">
              <a:rPr lang="en-US" altLang="en-US" smtClean="0">
                <a:solidFill>
                  <a:srgbClr val="00B888"/>
                </a:solidFill>
              </a:rPr>
              <a:pPr eaLnBrk="1" hangingPunct="1"/>
              <a:t>88</a:t>
            </a:fld>
            <a:endParaRPr lang="en-US" altLang="en-US">
              <a:solidFill>
                <a:srgbClr val="00B888"/>
              </a:solidFill>
            </a:endParaRPr>
          </a:p>
        </p:txBody>
      </p:sp>
      <p:sp>
        <p:nvSpPr>
          <p:cNvPr id="6" name="Content Placeholder 5"/>
          <p:cNvSpPr>
            <a:spLocks noGrp="1"/>
          </p:cNvSpPr>
          <p:nvPr>
            <p:ph idx="1"/>
          </p:nvPr>
        </p:nvSpPr>
        <p:spPr/>
        <p:txBody>
          <a:bodyPr/>
          <a:lstStyle/>
          <a:p>
            <a:pPr lvl="1">
              <a:defRPr/>
            </a:pPr>
            <a:r>
              <a:rPr lang="en-US"/>
              <a:t>set_pwmx_duty </a:t>
            </a:r>
            <a:r>
              <a:rPr lang="en-US" dirty="0"/>
              <a:t>(value)</a:t>
            </a:r>
            <a:endParaRPr lang="en-US" dirty="0">
              <a:ea typeface="+mn-ea"/>
            </a:endParaRPr>
          </a:p>
          <a:p>
            <a:pPr lvl="2">
              <a:defRPr/>
            </a:pPr>
            <a:r>
              <a:rPr lang="en-US" i="1" dirty="0">
                <a:ea typeface="+mn-ea"/>
              </a:rPr>
              <a:t>Value</a:t>
            </a:r>
            <a:r>
              <a:rPr lang="en-US" dirty="0">
                <a:ea typeface="+mn-ea"/>
              </a:rPr>
              <a:t>: </a:t>
            </a:r>
            <a:r>
              <a:rPr lang="en-US" dirty="0" err="1">
                <a:ea typeface="+mn-ea"/>
              </a:rPr>
              <a:t>Biến</a:t>
            </a:r>
            <a:r>
              <a:rPr lang="en-US" dirty="0">
                <a:ea typeface="+mn-ea"/>
              </a:rPr>
              <a:t> hay </a:t>
            </a:r>
            <a:r>
              <a:rPr lang="en-US" dirty="0" err="1">
                <a:ea typeface="+mn-ea"/>
              </a:rPr>
              <a:t>hằng</a:t>
            </a:r>
            <a:r>
              <a:rPr lang="en-US" dirty="0">
                <a:ea typeface="+mn-ea"/>
              </a:rPr>
              <a:t> </a:t>
            </a:r>
            <a:r>
              <a:rPr lang="en-US" dirty="0" err="1">
                <a:ea typeface="+mn-ea"/>
              </a:rPr>
              <a:t>và</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là</a:t>
            </a:r>
            <a:r>
              <a:rPr lang="en-US" dirty="0">
                <a:ea typeface="+mn-ea"/>
              </a:rPr>
              <a:t> </a:t>
            </a:r>
            <a:r>
              <a:rPr lang="en-US" dirty="0" err="1">
                <a:ea typeface="+mn-ea"/>
              </a:rPr>
              <a:t>số</a:t>
            </a:r>
            <a:r>
              <a:rPr lang="en-US" dirty="0">
                <a:ea typeface="+mn-ea"/>
              </a:rPr>
              <a:t> 8bit hay 16bit</a:t>
            </a:r>
          </a:p>
          <a:p>
            <a:pPr lvl="2">
              <a:defRPr/>
            </a:pPr>
            <a:r>
              <a:rPr lang="en-US" i="1" dirty="0">
                <a:ea typeface="+mn-ea"/>
              </a:rPr>
              <a:t>x</a:t>
            </a:r>
            <a:r>
              <a:rPr lang="en-US" dirty="0">
                <a:ea typeface="+mn-ea"/>
              </a:rPr>
              <a:t>=0,1,2,…: </a:t>
            </a:r>
            <a:r>
              <a:rPr lang="en-US" dirty="0" err="1">
                <a:ea typeface="+mn-ea"/>
              </a:rPr>
              <a:t>Tên</a:t>
            </a:r>
            <a:r>
              <a:rPr lang="en-US" dirty="0">
                <a:ea typeface="+mn-ea"/>
              </a:rPr>
              <a:t> </a:t>
            </a:r>
            <a:r>
              <a:rPr lang="en-US" dirty="0" err="1">
                <a:ea typeface="+mn-ea"/>
              </a:rPr>
              <a:t>của</a:t>
            </a:r>
            <a:r>
              <a:rPr lang="en-US" dirty="0">
                <a:ea typeface="+mn-ea"/>
              </a:rPr>
              <a:t> </a:t>
            </a:r>
            <a:r>
              <a:rPr lang="en-US" dirty="0" err="1">
                <a:ea typeface="+mn-ea"/>
              </a:rPr>
              <a:t>chân</a:t>
            </a:r>
            <a:r>
              <a:rPr lang="en-US" dirty="0">
                <a:ea typeface="+mn-ea"/>
              </a:rPr>
              <a:t> </a:t>
            </a:r>
            <a:r>
              <a:rPr lang="en-US" dirty="0" err="1">
                <a:ea typeface="+mn-ea"/>
              </a:rPr>
              <a:t>PWMx</a:t>
            </a:r>
            <a:endParaRPr lang="en-US" dirty="0">
              <a:ea typeface="+mn-ea"/>
            </a:endParaRPr>
          </a:p>
          <a:p>
            <a:pPr lvl="2">
              <a:defRPr/>
            </a:pPr>
            <a:r>
              <a:rPr lang="en-US" dirty="0" err="1">
                <a:ea typeface="+mn-ea"/>
              </a:rPr>
              <a:t>Hàm</a:t>
            </a:r>
            <a:r>
              <a:rPr lang="en-US" dirty="0">
                <a:ea typeface="+mn-ea"/>
              </a:rPr>
              <a:t> </a:t>
            </a:r>
            <a:r>
              <a:rPr lang="en-US" dirty="0" err="1">
                <a:ea typeface="+mn-ea"/>
              </a:rPr>
              <a:t>này</a:t>
            </a:r>
            <a:r>
              <a:rPr lang="en-US" dirty="0">
                <a:ea typeface="+mn-ea"/>
              </a:rPr>
              <a:t> dung </a:t>
            </a:r>
            <a:r>
              <a:rPr lang="en-US" dirty="0" err="1">
                <a:ea typeface="+mn-ea"/>
              </a:rPr>
              <a:t>để</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duty </a:t>
            </a:r>
            <a:r>
              <a:rPr lang="en-US" dirty="0" err="1">
                <a:ea typeface="+mn-ea"/>
              </a:rPr>
              <a:t>của</a:t>
            </a:r>
            <a:r>
              <a:rPr lang="en-US" dirty="0">
                <a:ea typeface="+mn-ea"/>
              </a:rPr>
              <a:t> </a:t>
            </a:r>
            <a:r>
              <a:rPr lang="en-US" dirty="0" err="1">
                <a:ea typeface="+mn-ea"/>
              </a:rPr>
              <a:t>xung</a:t>
            </a:r>
            <a:r>
              <a:rPr lang="en-US" dirty="0">
                <a:ea typeface="+mn-ea"/>
              </a:rPr>
              <a:t> </a:t>
            </a:r>
            <a:r>
              <a:rPr lang="en-US" dirty="0" err="1">
                <a:ea typeface="+mn-ea"/>
              </a:rPr>
              <a:t>trong</a:t>
            </a:r>
            <a:r>
              <a:rPr lang="en-US" dirty="0">
                <a:ea typeface="+mn-ea"/>
              </a:rPr>
              <a:t> </a:t>
            </a:r>
            <a:r>
              <a:rPr lang="en-US" dirty="0" err="1">
                <a:ea typeface="+mn-ea"/>
              </a:rPr>
              <a:t>chế</a:t>
            </a:r>
            <a:r>
              <a:rPr lang="en-US" dirty="0">
                <a:ea typeface="+mn-ea"/>
              </a:rPr>
              <a:t> </a:t>
            </a:r>
            <a:r>
              <a:rPr lang="en-US" dirty="0" err="1">
                <a:ea typeface="+mn-ea"/>
              </a:rPr>
              <a:t>độ</a:t>
            </a:r>
            <a:r>
              <a:rPr lang="en-US" dirty="0">
                <a:ea typeface="+mn-ea"/>
              </a:rPr>
              <a:t> PWM.  </a:t>
            </a:r>
            <a:r>
              <a:rPr lang="en-US" dirty="0" err="1">
                <a:ea typeface="+mn-ea"/>
              </a:rPr>
              <a:t>Giá</a:t>
            </a:r>
            <a:r>
              <a:rPr lang="en-US" dirty="0">
                <a:ea typeface="+mn-ea"/>
              </a:rPr>
              <a:t> </a:t>
            </a:r>
            <a:r>
              <a:rPr lang="en-US" dirty="0" err="1">
                <a:ea typeface="+mn-ea"/>
              </a:rPr>
              <a:t>trị</a:t>
            </a:r>
            <a:r>
              <a:rPr lang="en-US" dirty="0">
                <a:ea typeface="+mn-ea"/>
              </a:rPr>
              <a:t> duty cycle </a:t>
            </a:r>
            <a:r>
              <a:rPr lang="en-US" dirty="0" err="1">
                <a:ea typeface="+mn-ea"/>
              </a:rPr>
              <a:t>được</a:t>
            </a:r>
            <a:r>
              <a:rPr lang="en-US" dirty="0">
                <a:ea typeface="+mn-ea"/>
              </a:rPr>
              <a:t> </a:t>
            </a:r>
            <a:r>
              <a:rPr lang="en-US" dirty="0" err="1">
                <a:ea typeface="+mn-ea"/>
              </a:rPr>
              <a:t>xác</a:t>
            </a:r>
            <a:r>
              <a:rPr lang="en-US" dirty="0">
                <a:ea typeface="+mn-ea"/>
              </a:rPr>
              <a:t> </a:t>
            </a:r>
            <a:r>
              <a:rPr lang="en-US" dirty="0" err="1">
                <a:ea typeface="+mn-ea"/>
              </a:rPr>
              <a:t>định</a:t>
            </a:r>
            <a:r>
              <a:rPr lang="en-US" dirty="0">
                <a:ea typeface="+mn-ea"/>
              </a:rPr>
              <a:t> </a:t>
            </a:r>
            <a:r>
              <a:rPr lang="en-US" dirty="0" err="1">
                <a:ea typeface="+mn-ea"/>
              </a:rPr>
              <a:t>như</a:t>
            </a:r>
            <a:r>
              <a:rPr lang="en-US" dirty="0">
                <a:ea typeface="+mn-ea"/>
              </a:rPr>
              <a:t> </a:t>
            </a:r>
            <a:r>
              <a:rPr lang="en-US" dirty="0" err="1">
                <a:ea typeface="+mn-ea"/>
              </a:rPr>
              <a:t>sau</a:t>
            </a:r>
            <a:r>
              <a:rPr lang="en-US" dirty="0">
                <a:ea typeface="+mn-ea"/>
              </a:rPr>
              <a:t>: </a:t>
            </a:r>
          </a:p>
          <a:p>
            <a:pPr lvl="2">
              <a:defRPr/>
            </a:pPr>
            <a:r>
              <a:rPr lang="en-US" b="1" i="1" dirty="0">
                <a:solidFill>
                  <a:srgbClr val="002060"/>
                </a:solidFill>
                <a:ea typeface="+mn-ea"/>
              </a:rPr>
              <a:t>duty cycle</a:t>
            </a:r>
            <a:r>
              <a:rPr lang="en-US" b="1" dirty="0">
                <a:solidFill>
                  <a:srgbClr val="002060"/>
                </a:solidFill>
                <a:ea typeface="+mn-ea"/>
              </a:rPr>
              <a:t> = </a:t>
            </a:r>
            <a:r>
              <a:rPr lang="en-US" b="1" i="1" dirty="0">
                <a:solidFill>
                  <a:srgbClr val="002060"/>
                </a:solidFill>
                <a:ea typeface="+mn-ea"/>
              </a:rPr>
              <a:t>value</a:t>
            </a:r>
            <a:r>
              <a:rPr lang="en-US" b="1" dirty="0">
                <a:solidFill>
                  <a:srgbClr val="002060"/>
                </a:solidFill>
                <a:ea typeface="+mn-ea"/>
              </a:rPr>
              <a:t> / [ 4 * (</a:t>
            </a:r>
            <a:r>
              <a:rPr lang="en-US" b="1" i="1" dirty="0">
                <a:solidFill>
                  <a:srgbClr val="002060"/>
                </a:solidFill>
                <a:ea typeface="+mn-ea"/>
              </a:rPr>
              <a:t>PR2</a:t>
            </a:r>
            <a:r>
              <a:rPr lang="en-US" b="1" dirty="0">
                <a:solidFill>
                  <a:srgbClr val="002060"/>
                </a:solidFill>
                <a:ea typeface="+mn-ea"/>
              </a:rPr>
              <a:t> +1 ) ]</a:t>
            </a:r>
          </a:p>
          <a:p>
            <a:pPr lvl="2">
              <a:defRPr/>
            </a:pPr>
            <a:r>
              <a:rPr lang="en-US" dirty="0" err="1">
                <a:ea typeface="+mn-ea"/>
              </a:rPr>
              <a:t>Trong</a:t>
            </a:r>
            <a:r>
              <a:rPr lang="en-US" dirty="0">
                <a:ea typeface="+mn-ea"/>
              </a:rPr>
              <a:t> </a:t>
            </a:r>
            <a:r>
              <a:rPr lang="en-US" dirty="0" err="1">
                <a:ea typeface="+mn-ea"/>
              </a:rPr>
              <a:t>đó</a:t>
            </a:r>
            <a:r>
              <a:rPr lang="en-US" dirty="0">
                <a:ea typeface="+mn-ea"/>
              </a:rPr>
              <a:t>: </a:t>
            </a:r>
            <a:r>
              <a:rPr lang="en-US" i="1" dirty="0">
                <a:ea typeface="+mn-ea"/>
              </a:rPr>
              <a:t>PR2</a:t>
            </a:r>
            <a:r>
              <a:rPr lang="en-US" dirty="0">
                <a:ea typeface="+mn-ea"/>
              </a:rPr>
              <a:t> </a:t>
            </a:r>
            <a:r>
              <a:rPr lang="en-US" dirty="0" err="1">
                <a:ea typeface="+mn-ea"/>
              </a:rPr>
              <a:t>là</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lớn</a:t>
            </a:r>
            <a:r>
              <a:rPr lang="en-US" dirty="0">
                <a:ea typeface="+mn-ea"/>
              </a:rPr>
              <a:t> </a:t>
            </a:r>
            <a:r>
              <a:rPr lang="en-US" dirty="0" err="1">
                <a:ea typeface="+mn-ea"/>
              </a:rPr>
              <a:t>nhất</a:t>
            </a:r>
            <a:r>
              <a:rPr lang="en-US" dirty="0">
                <a:ea typeface="+mn-ea"/>
              </a:rPr>
              <a:t> </a:t>
            </a:r>
            <a:r>
              <a:rPr lang="en-US" dirty="0" err="1">
                <a:ea typeface="+mn-ea"/>
              </a:rPr>
              <a:t>của</a:t>
            </a:r>
            <a:r>
              <a:rPr lang="en-US" dirty="0">
                <a:ea typeface="+mn-ea"/>
              </a:rPr>
              <a:t> Timer2 </a:t>
            </a:r>
            <a:r>
              <a:rPr lang="en-US" dirty="0" err="1">
                <a:ea typeface="+mn-ea"/>
              </a:rPr>
              <a:t>sẽ</a:t>
            </a:r>
            <a:r>
              <a:rPr lang="en-US" dirty="0">
                <a:ea typeface="+mn-ea"/>
              </a:rPr>
              <a:t> </a:t>
            </a:r>
            <a:r>
              <a:rPr lang="en-US" dirty="0" err="1">
                <a:ea typeface="+mn-ea"/>
              </a:rPr>
              <a:t>đếm</a:t>
            </a:r>
            <a:r>
              <a:rPr lang="en-US" dirty="0">
                <a:ea typeface="+mn-ea"/>
              </a:rPr>
              <a:t> </a:t>
            </a:r>
            <a:r>
              <a:rPr lang="en-US" dirty="0" err="1">
                <a:ea typeface="+mn-ea"/>
              </a:rPr>
              <a:t>từ</a:t>
            </a:r>
            <a:r>
              <a:rPr lang="en-US" dirty="0">
                <a:ea typeface="+mn-ea"/>
              </a:rPr>
              <a:t> </a:t>
            </a:r>
            <a:r>
              <a:rPr lang="en-US" dirty="0" err="1">
                <a:ea typeface="+mn-ea"/>
              </a:rPr>
              <a:t>trước</a:t>
            </a:r>
            <a:r>
              <a:rPr lang="en-US" dirty="0">
                <a:ea typeface="+mn-ea"/>
              </a:rPr>
              <a:t> </a:t>
            </a:r>
            <a:r>
              <a:rPr lang="en-US" dirty="0" err="1">
                <a:ea typeface="+mn-ea"/>
              </a:rPr>
              <a:t>khi</a:t>
            </a:r>
            <a:r>
              <a:rPr lang="en-US" dirty="0">
                <a:ea typeface="+mn-ea"/>
              </a:rPr>
              <a:t> </a:t>
            </a:r>
            <a:r>
              <a:rPr lang="en-US" dirty="0" err="1">
                <a:ea typeface="+mn-ea"/>
              </a:rPr>
              <a:t>chốt</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của</a:t>
            </a:r>
            <a:r>
              <a:rPr lang="en-US" dirty="0">
                <a:ea typeface="+mn-ea"/>
              </a:rPr>
              <a:t> </a:t>
            </a:r>
            <a:r>
              <a:rPr lang="en-US" dirty="0" err="1">
                <a:ea typeface="+mn-ea"/>
              </a:rPr>
              <a:t>tín</a:t>
            </a:r>
            <a:r>
              <a:rPr lang="en-US" dirty="0">
                <a:ea typeface="+mn-ea"/>
              </a:rPr>
              <a:t> </a:t>
            </a:r>
            <a:r>
              <a:rPr lang="en-US" dirty="0" err="1">
                <a:ea typeface="+mn-ea"/>
              </a:rPr>
              <a:t>hiệu</a:t>
            </a:r>
            <a:r>
              <a:rPr lang="en-US" dirty="0">
                <a:ea typeface="+mn-ea"/>
              </a:rPr>
              <a:t> </a:t>
            </a:r>
            <a:r>
              <a:rPr lang="en-US" dirty="0" err="1">
                <a:ea typeface="+mn-ea"/>
              </a:rPr>
              <a:t>ra</a:t>
            </a:r>
            <a:r>
              <a:rPr lang="en-US" dirty="0">
                <a:ea typeface="+mn-ea"/>
              </a:rPr>
              <a:t>.</a:t>
            </a:r>
          </a:p>
          <a:p>
            <a:pPr lvl="2">
              <a:defRPr/>
            </a:pPr>
            <a:r>
              <a:rPr lang="en-US" dirty="0">
                <a:ea typeface="+mn-ea"/>
              </a:rPr>
              <a:t>VD: </a:t>
            </a:r>
            <a:r>
              <a:rPr lang="en-US" dirty="0" err="1">
                <a:ea typeface="+mn-ea"/>
              </a:rPr>
              <a:t>Với</a:t>
            </a:r>
            <a:r>
              <a:rPr lang="en-US" dirty="0">
                <a:ea typeface="+mn-ea"/>
              </a:rPr>
              <a:t> </a:t>
            </a:r>
            <a:r>
              <a:rPr lang="en-US" dirty="0" err="1">
                <a:ea typeface="+mn-ea"/>
              </a:rPr>
              <a:t>bộ</a:t>
            </a:r>
            <a:r>
              <a:rPr lang="en-US" dirty="0">
                <a:ea typeface="+mn-ea"/>
              </a:rPr>
              <a:t> </a:t>
            </a:r>
            <a:r>
              <a:rPr lang="en-US" dirty="0" err="1">
                <a:ea typeface="+mn-ea"/>
              </a:rPr>
              <a:t>tạo</a:t>
            </a:r>
            <a:r>
              <a:rPr lang="en-US" dirty="0">
                <a:ea typeface="+mn-ea"/>
              </a:rPr>
              <a:t> </a:t>
            </a:r>
            <a:r>
              <a:rPr lang="en-US" dirty="0" err="1">
                <a:ea typeface="+mn-ea"/>
              </a:rPr>
              <a:t>dao</a:t>
            </a:r>
            <a:r>
              <a:rPr lang="en-US" dirty="0">
                <a:ea typeface="+mn-ea"/>
              </a:rPr>
              <a:t> </a:t>
            </a:r>
            <a:r>
              <a:rPr lang="en-US" dirty="0" err="1">
                <a:ea typeface="+mn-ea"/>
              </a:rPr>
              <a:t>động</a:t>
            </a:r>
            <a:r>
              <a:rPr lang="en-US" dirty="0">
                <a:ea typeface="+mn-ea"/>
              </a:rPr>
              <a:t> 20 MHz, </a:t>
            </a:r>
            <a:r>
              <a:rPr lang="en-US" dirty="0" err="1">
                <a:ea typeface="+mn-ea"/>
              </a:rPr>
              <a:t>tần</a:t>
            </a:r>
            <a:r>
              <a:rPr lang="en-US" dirty="0">
                <a:ea typeface="+mn-ea"/>
              </a:rPr>
              <a:t> </a:t>
            </a:r>
            <a:r>
              <a:rPr lang="en-US" dirty="0" err="1">
                <a:ea typeface="+mn-ea"/>
              </a:rPr>
              <a:t>số</a:t>
            </a:r>
            <a:r>
              <a:rPr lang="en-US" dirty="0">
                <a:ea typeface="+mn-ea"/>
              </a:rPr>
              <a:t> </a:t>
            </a:r>
            <a:r>
              <a:rPr lang="en-US" dirty="0" err="1">
                <a:ea typeface="+mn-ea"/>
              </a:rPr>
              <a:t>xung</a:t>
            </a:r>
            <a:r>
              <a:rPr lang="en-US" dirty="0">
                <a:ea typeface="+mn-ea"/>
              </a:rPr>
              <a:t> 1.2 kHz, t2DIV = 16, PR2 = 200. </a:t>
            </a:r>
            <a:r>
              <a:rPr lang="en-US" dirty="0" err="1">
                <a:ea typeface="+mn-ea"/>
              </a:rPr>
              <a:t>Đoạn</a:t>
            </a:r>
            <a:r>
              <a:rPr lang="en-US" dirty="0">
                <a:ea typeface="+mn-ea"/>
              </a:rPr>
              <a:t> </a:t>
            </a:r>
            <a:r>
              <a:rPr lang="en-US" dirty="0" err="1">
                <a:ea typeface="+mn-ea"/>
              </a:rPr>
              <a:t>chương</a:t>
            </a:r>
            <a:r>
              <a:rPr lang="en-US" dirty="0">
                <a:ea typeface="+mn-ea"/>
              </a:rPr>
              <a:t> </a:t>
            </a:r>
            <a:r>
              <a:rPr lang="en-US" dirty="0" err="1">
                <a:ea typeface="+mn-ea"/>
              </a:rPr>
              <a:t>trình</a:t>
            </a:r>
            <a:r>
              <a:rPr lang="en-US" dirty="0">
                <a:ea typeface="+mn-ea"/>
              </a:rPr>
              <a:t> </a:t>
            </a:r>
            <a:r>
              <a:rPr lang="en-US" dirty="0" err="1">
                <a:ea typeface="+mn-ea"/>
              </a:rPr>
              <a:t>sau</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duty = 50% (hay 416 us). </a:t>
            </a:r>
          </a:p>
          <a:p>
            <a:pPr lvl="3">
              <a:buFont typeface="Wingdings" pitchFamily="2" charset="2"/>
              <a:buNone/>
              <a:defRPr/>
            </a:pPr>
            <a:r>
              <a:rPr lang="en-US" b="1" i="1" dirty="0">
                <a:solidFill>
                  <a:srgbClr val="00B0F0"/>
                </a:solidFill>
                <a:ea typeface="+mn-ea"/>
              </a:rPr>
              <a:t>long duty; </a:t>
            </a:r>
          </a:p>
          <a:p>
            <a:pPr lvl="3">
              <a:buFont typeface="Wingdings" pitchFamily="2" charset="2"/>
              <a:buNone/>
              <a:defRPr/>
            </a:pPr>
            <a:r>
              <a:rPr lang="en-US" b="1" i="1" dirty="0">
                <a:solidFill>
                  <a:srgbClr val="00B0F0"/>
                </a:solidFill>
                <a:ea typeface="+mn-ea"/>
              </a:rPr>
              <a:t>duty = 408; // [408/(4*(200+1))]=0.5=50%</a:t>
            </a:r>
          </a:p>
          <a:p>
            <a:pPr lvl="3">
              <a:buFont typeface="Wingdings" pitchFamily="2" charset="2"/>
              <a:buNone/>
              <a:defRPr/>
            </a:pPr>
            <a:r>
              <a:rPr lang="en-US" b="1" i="1" dirty="0">
                <a:solidFill>
                  <a:srgbClr val="00B0F0"/>
                </a:solidFill>
                <a:ea typeface="+mn-ea"/>
              </a:rPr>
              <a:t>set_pwm1_duty(duty);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382000" cy="5029200"/>
          </a:xfrm>
        </p:spPr>
        <p:txBody>
          <a:bodyPr/>
          <a:lstStyle/>
          <a:p>
            <a:pPr marL="0" indent="0">
              <a:buNone/>
            </a:pPr>
            <a:r>
              <a:rPr lang="vi-VN" i="1" u="sng">
                <a:solidFill>
                  <a:srgbClr val="FF0000"/>
                </a:solidFill>
              </a:rPr>
              <a:t>Các hàm hỗ trợ việc điều xung bằng phần cứng của CCS:</a:t>
            </a:r>
            <a:r>
              <a:rPr lang="vi-VN" u="sng">
                <a:solidFill>
                  <a:srgbClr val="FF0000"/>
                </a:solidFill>
              </a:rPr>
              <a:t>​</a:t>
            </a:r>
          </a:p>
          <a:p>
            <a:pPr marL="0" indent="0">
              <a:buNone/>
            </a:pPr>
            <a:endParaRPr lang="vi-VN"/>
          </a:p>
          <a:p>
            <a:endParaRPr lang="en-US"/>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89</a:t>
            </a:fld>
            <a:endParaRPr lang="en-US"/>
          </a:p>
        </p:txBody>
      </p:sp>
      <p:sp>
        <p:nvSpPr>
          <p:cNvPr id="6" name="Title 1"/>
          <p:cNvSpPr>
            <a:spLocks noGrp="1"/>
          </p:cNvSpPr>
          <p:nvPr>
            <p:ph type="title"/>
          </p:nvPr>
        </p:nvSpPr>
        <p:spPr>
          <a:xfrm>
            <a:off x="1150938" y="76200"/>
            <a:ext cx="7612062" cy="990600"/>
          </a:xfrm>
        </p:spPr>
        <p:txBody>
          <a:bodyPr/>
          <a:lstStyle/>
          <a:p>
            <a:r>
              <a:rPr lang="en-US" altLang="en-US" sz="2800"/>
              <a:t>MODULE PWM</a:t>
            </a:r>
          </a:p>
        </p:txBody>
      </p:sp>
      <p:graphicFrame>
        <p:nvGraphicFramePr>
          <p:cNvPr id="2" name="Table 1"/>
          <p:cNvGraphicFramePr>
            <a:graphicFrameLocks noGrp="1"/>
          </p:cNvGraphicFramePr>
          <p:nvPr>
            <p:extLst>
              <p:ext uri="{D42A27DB-BD31-4B8C-83A1-F6EECF244321}">
                <p14:modId xmlns:p14="http://schemas.microsoft.com/office/powerpoint/2010/main" val="1652509444"/>
              </p:ext>
            </p:extLst>
          </p:nvPr>
        </p:nvGraphicFramePr>
        <p:xfrm>
          <a:off x="76200" y="1828800"/>
          <a:ext cx="8991600" cy="4876800"/>
        </p:xfrm>
        <a:graphic>
          <a:graphicData uri="http://schemas.openxmlformats.org/drawingml/2006/table">
            <a:tbl>
              <a:tblPr firstRow="1" bandRow="1">
                <a:tableStyleId>{5940675A-B579-460E-94D1-54222C63F5DA}</a:tableStyleId>
              </a:tblPr>
              <a:tblGrid>
                <a:gridCol w="57912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4876800">
                <a:tc>
                  <a:txBody>
                    <a:bodyPr/>
                    <a:lstStyle/>
                    <a:p>
                      <a:r>
                        <a:rPr lang="vi-VN" sz="1800" b="1" i="1" u="sng" kern="1200">
                          <a:solidFill>
                            <a:srgbClr val="FF0000"/>
                          </a:solidFill>
                          <a:effectLst/>
                          <a:latin typeface="+mn-lt"/>
                          <a:ea typeface="+mn-ea"/>
                          <a:cs typeface="+mn-cs"/>
                        </a:rPr>
                        <a:t>Ví dụ:</a:t>
                      </a:r>
                      <a:r>
                        <a:rPr lang="vi-VN" sz="1800" b="1" i="1" kern="1200">
                          <a:solidFill>
                            <a:srgbClr val="0070C0"/>
                          </a:solidFill>
                          <a:effectLst/>
                          <a:latin typeface="+mn-lt"/>
                          <a:ea typeface="+mn-ea"/>
                          <a:cs typeface="+mn-cs"/>
                        </a:rPr>
                        <a:t> Ta muốn điều xung PWM với tần số </a:t>
                      </a:r>
                      <a:r>
                        <a:rPr lang="vi-VN" sz="1800" b="1" i="1" kern="1200">
                          <a:solidFill>
                            <a:srgbClr val="FF0000"/>
                          </a:solidFill>
                          <a:effectLst/>
                          <a:latin typeface="+mn-lt"/>
                          <a:ea typeface="+mn-ea"/>
                          <a:cs typeface="+mn-cs"/>
                        </a:rPr>
                        <a:t>10kHz</a:t>
                      </a:r>
                      <a:r>
                        <a:rPr lang="vi-VN" sz="1800" b="1" i="1" kern="1200">
                          <a:solidFill>
                            <a:srgbClr val="0070C0"/>
                          </a:solidFill>
                          <a:effectLst/>
                          <a:latin typeface="+mn-lt"/>
                          <a:ea typeface="+mn-ea"/>
                          <a:cs typeface="+mn-cs"/>
                        </a:rPr>
                        <a:t> với tần số thạch anh (fosc) sử dụng là</a:t>
                      </a:r>
                      <a:r>
                        <a:rPr lang="vi-VN" sz="1800" b="1" i="1" kern="1200">
                          <a:solidFill>
                            <a:srgbClr val="FF0000"/>
                          </a:solidFill>
                          <a:effectLst/>
                          <a:latin typeface="+mn-lt"/>
                          <a:ea typeface="+mn-ea"/>
                          <a:cs typeface="+mn-cs"/>
                        </a:rPr>
                        <a:t> 20MHz</a:t>
                      </a:r>
                      <a:r>
                        <a:rPr lang="vi-VN" sz="1800" b="1" i="1" kern="1200">
                          <a:solidFill>
                            <a:srgbClr val="0070C0"/>
                          </a:solidFill>
                          <a:effectLst/>
                          <a:latin typeface="+mn-lt"/>
                          <a:ea typeface="+mn-ea"/>
                          <a:cs typeface="+mn-cs"/>
                        </a:rPr>
                        <a:t> (value </a:t>
                      </a:r>
                      <a:r>
                        <a:rPr lang="vi-VN" sz="1800" b="1" i="1" kern="1200">
                          <a:solidFill>
                            <a:srgbClr val="FF0000"/>
                          </a:solidFill>
                          <a:effectLst/>
                          <a:latin typeface="+mn-lt"/>
                          <a:ea typeface="+mn-ea"/>
                          <a:cs typeface="+mn-cs"/>
                        </a:rPr>
                        <a:t>8bit</a:t>
                      </a:r>
                      <a:r>
                        <a:rPr lang="vi-VN" sz="1800" b="1" i="1" kern="1200">
                          <a:solidFill>
                            <a:srgbClr val="0070C0"/>
                          </a:solidFill>
                          <a:effectLst/>
                          <a:latin typeface="+mn-lt"/>
                          <a:ea typeface="+mn-ea"/>
                          <a:cs typeface="+mn-cs"/>
                        </a:rPr>
                        <a:t>).​</a:t>
                      </a:r>
                    </a:p>
                    <a:p>
                      <a:r>
                        <a:rPr lang="vi-VN" sz="1800" b="0" i="1" kern="1200">
                          <a:solidFill>
                            <a:schemeClr val="tx1"/>
                          </a:solidFill>
                          <a:effectLst/>
                          <a:latin typeface="+mn-lt"/>
                          <a:ea typeface="+mn-ea"/>
                          <a:cs typeface="+mn-cs"/>
                        </a:rPr>
                        <a:t>f=f</a:t>
                      </a:r>
                      <a:r>
                        <a:rPr lang="vi-VN" sz="1800" b="0" i="0" kern="1200">
                          <a:solidFill>
                            <a:schemeClr val="tx1"/>
                          </a:solidFill>
                          <a:effectLst/>
                          <a:latin typeface="+mn-lt"/>
                          <a:ea typeface="+mn-ea"/>
                          <a:cs typeface="+mn-cs"/>
                        </a:rPr>
                        <a:t>osc</a:t>
                      </a:r>
                      <a:r>
                        <a:rPr lang="vi-VN" sz="1800" b="0" i="1" kern="1200">
                          <a:solidFill>
                            <a:schemeClr val="tx1"/>
                          </a:solidFill>
                          <a:effectLst/>
                          <a:latin typeface="+mn-lt"/>
                          <a:ea typeface="+mn-ea"/>
                          <a:cs typeface="+mn-cs"/>
                        </a:rPr>
                        <a:t>/[4*mode*(period+1)]</a:t>
                      </a:r>
                      <a:r>
                        <a:rPr lang="vi-VN" sz="1800" b="0" i="0" kern="1200">
                          <a:solidFill>
                            <a:schemeClr val="tx1"/>
                          </a:solidFill>
                          <a:effectLst/>
                          <a:latin typeface="+mn-lt"/>
                          <a:ea typeface="+mn-ea"/>
                          <a:cs typeface="+mn-cs"/>
                        </a:rPr>
                        <a:t>​</a:t>
                      </a:r>
                    </a:p>
                    <a:p>
                      <a:pPr marL="285750" indent="-285750">
                        <a:buFont typeface="Wingdings"/>
                        <a:buChar char="à"/>
                      </a:pPr>
                      <a:r>
                        <a:rPr lang="vi-VN" sz="1800" b="0" i="1" kern="1200">
                          <a:solidFill>
                            <a:schemeClr val="tx1"/>
                          </a:solidFill>
                          <a:effectLst/>
                          <a:latin typeface="+mn-lt"/>
                          <a:ea typeface="+mn-ea"/>
                          <a:cs typeface="+mn-cs"/>
                        </a:rPr>
                        <a:t>10000 =20000000/[ 4*mode*(period+1)] </a:t>
                      </a:r>
                      <a:endParaRPr lang="en-US" sz="1800" b="0" i="1" kern="1200">
                        <a:solidFill>
                          <a:schemeClr val="tx1"/>
                        </a:solidFill>
                        <a:effectLst/>
                        <a:latin typeface="+mn-lt"/>
                        <a:ea typeface="+mn-ea"/>
                        <a:cs typeface="+mn-cs"/>
                      </a:endParaRPr>
                    </a:p>
                    <a:p>
                      <a:pPr marL="285750" indent="-285750">
                        <a:buFont typeface="Wingdings"/>
                        <a:buChar char="à"/>
                      </a:pPr>
                      <a:r>
                        <a:rPr lang="vi-VN" sz="1800" b="0" i="1" kern="1200">
                          <a:solidFill>
                            <a:schemeClr val="tx1"/>
                          </a:solidFill>
                          <a:effectLst/>
                          <a:latin typeface="+mn-lt"/>
                          <a:ea typeface="+mn-ea"/>
                          <a:cs typeface="+mn-cs"/>
                        </a:rPr>
                        <a:t>mode(period+1) = 500</a:t>
                      </a:r>
                      <a:r>
                        <a:rPr lang="vi-VN" sz="1800" b="0" i="0" kern="1200">
                          <a:solidFill>
                            <a:schemeClr val="tx1"/>
                          </a:solidFill>
                          <a:effectLst/>
                          <a:latin typeface="+mn-lt"/>
                          <a:ea typeface="+mn-ea"/>
                          <a:cs typeface="+mn-cs"/>
                        </a:rPr>
                        <a:t>​</a:t>
                      </a:r>
                    </a:p>
                    <a:p>
                      <a:r>
                        <a:rPr lang="vi-VN" sz="1800" b="0" i="0" kern="1200">
                          <a:solidFill>
                            <a:schemeClr val="tx1"/>
                          </a:solidFill>
                          <a:effectLst/>
                          <a:latin typeface="+mn-lt"/>
                          <a:ea typeface="+mn-ea"/>
                          <a:cs typeface="+mn-cs"/>
                        </a:rPr>
                        <a:t>Với mode = [1,4,16] và period = 0-255 ta có thể chọn:​</a:t>
                      </a:r>
                      <a:r>
                        <a:rPr lang="en-US" sz="1800" b="0" i="0" kern="1200">
                          <a:solidFill>
                            <a:schemeClr val="tx1"/>
                          </a:solidFill>
                          <a:effectLst/>
                          <a:latin typeface="+mn-lt"/>
                          <a:ea typeface="+mn-ea"/>
                          <a:cs typeface="+mn-cs"/>
                        </a:rPr>
                        <a:t>    </a:t>
                      </a:r>
                      <a:r>
                        <a:rPr lang="vi-VN" sz="1800" b="0" i="0" kern="1200">
                          <a:solidFill>
                            <a:schemeClr val="tx1"/>
                          </a:solidFill>
                          <a:effectLst/>
                          <a:latin typeface="+mn-lt"/>
                          <a:ea typeface="+mn-ea"/>
                          <a:cs typeface="+mn-cs"/>
                        </a:rPr>
                        <a:t>mode = 4; period = 124​</a:t>
                      </a:r>
                    </a:p>
                    <a:p>
                      <a:r>
                        <a:rPr lang="en-US" sz="1800" b="0" i="0" kern="1200">
                          <a:solidFill>
                            <a:schemeClr val="tx1"/>
                          </a:solidFill>
                          <a:effectLst/>
                          <a:latin typeface="+mn-lt"/>
                          <a:ea typeface="+mn-ea"/>
                          <a:cs typeface="+mn-cs"/>
                        </a:rPr>
                        <a:t>                   </a:t>
                      </a:r>
                      <a:r>
                        <a:rPr lang="vi-VN" sz="1800" b="0" i="0" kern="1200">
                          <a:solidFill>
                            <a:schemeClr val="tx1"/>
                          </a:solidFill>
                          <a:effectLst/>
                          <a:latin typeface="+mn-lt"/>
                          <a:ea typeface="+mn-ea"/>
                          <a:cs typeface="+mn-cs"/>
                        </a:rPr>
                        <a:t>mode = 16; period = 32​</a:t>
                      </a:r>
                    </a:p>
                    <a:p>
                      <a:r>
                        <a:rPr lang="vi-VN" sz="1800" b="0" i="0" kern="1200">
                          <a:solidFill>
                            <a:schemeClr val="tx1"/>
                          </a:solidFill>
                          <a:effectLst/>
                          <a:latin typeface="+mn-lt"/>
                          <a:ea typeface="+mn-ea"/>
                          <a:cs typeface="+mn-cs"/>
                        </a:rPr>
                        <a:t>Để cho việc điều xung được “mịn” (chọn được nhiều giá trị duty cycle) ta chọn mode = 4 và period = 124.​</a:t>
                      </a:r>
                    </a:p>
                    <a:p>
                      <a:pPr marL="0" marR="0" indent="0" algn="l" defTabSz="914400" rtl="0" eaLnBrk="1" fontAlgn="auto" latinLnBrk="0" hangingPunct="1">
                        <a:lnSpc>
                          <a:spcPct val="100000"/>
                        </a:lnSpc>
                        <a:spcBef>
                          <a:spcPts val="0"/>
                        </a:spcBef>
                        <a:spcAft>
                          <a:spcPts val="0"/>
                        </a:spcAft>
                        <a:buClrTx/>
                        <a:buSzTx/>
                        <a:buFontTx/>
                        <a:buNone/>
                        <a:tabLst/>
                        <a:defRPr/>
                      </a:pPr>
                      <a:r>
                        <a:rPr lang="vi-VN" sz="1800" b="0" i="1" kern="1200">
                          <a:solidFill>
                            <a:schemeClr val="tx1"/>
                          </a:solidFill>
                          <a:effectLst/>
                          <a:latin typeface="+mn-lt"/>
                          <a:ea typeface="+mn-ea"/>
                          <a:cs typeface="+mn-cs"/>
                        </a:rPr>
                        <a:t>Như vậy, để duty_cycle từ 0% đến 100% ta cho value từ 0 đến 125</a:t>
                      </a:r>
                      <a:r>
                        <a:rPr lang="en-US" sz="1800" b="0" i="1" kern="1200">
                          <a:solidFill>
                            <a:schemeClr val="tx1"/>
                          </a:solidFill>
                          <a:effectLst/>
                          <a:latin typeface="+mn-lt"/>
                          <a:ea typeface="+mn-ea"/>
                          <a:cs typeface="+mn-cs"/>
                        </a:rPr>
                        <a:t>*4=500</a:t>
                      </a:r>
                      <a:r>
                        <a:rPr lang="en-US" sz="1800" b="0" i="1" kern="1200" baseline="0">
                          <a:solidFill>
                            <a:schemeClr val="tx1"/>
                          </a:solidFill>
                          <a:effectLst/>
                          <a:latin typeface="+mn-lt"/>
                          <a:ea typeface="+mn-ea"/>
                          <a:cs typeface="+mn-cs"/>
                        </a:rPr>
                        <a:t> vì </a:t>
                      </a:r>
                      <a:r>
                        <a:rPr lang="vi-VN" sz="1800" b="0" i="0" kern="1200">
                          <a:solidFill>
                            <a:schemeClr val="tx1"/>
                          </a:solidFill>
                          <a:effectLst/>
                          <a:latin typeface="+mn-lt"/>
                          <a:ea typeface="+mn-ea"/>
                          <a:cs typeface="+mn-cs"/>
                        </a:rPr>
                        <a:t>​</a:t>
                      </a:r>
                      <a:r>
                        <a:rPr lang="vi-VN"/>
                        <a:t>duty_cycle = value / </a:t>
                      </a:r>
                      <a:r>
                        <a:rPr lang="en-US"/>
                        <a:t>[</a:t>
                      </a:r>
                      <a:r>
                        <a:rPr lang="vi-VN"/>
                        <a:t>4*( </a:t>
                      </a:r>
                      <a:r>
                        <a:rPr lang="en-US"/>
                        <a:t>124</a:t>
                      </a:r>
                      <a:r>
                        <a:rPr lang="vi-VN"/>
                        <a:t>+1 )​</a:t>
                      </a:r>
                      <a:r>
                        <a:rPr lang="en-US"/>
                        <a:t>]</a:t>
                      </a:r>
                      <a:endParaRPr lang="vi-VN"/>
                    </a:p>
                    <a:p>
                      <a:r>
                        <a:rPr lang="vi-VN" sz="1800" b="0" i="1" kern="1200">
                          <a:solidFill>
                            <a:schemeClr val="tx1"/>
                          </a:solidFill>
                          <a:effectLst/>
                          <a:latin typeface="+mn-lt"/>
                          <a:ea typeface="+mn-ea"/>
                          <a:cs typeface="+mn-cs"/>
                        </a:rPr>
                        <a:t>value = </a:t>
                      </a:r>
                      <a:r>
                        <a:rPr lang="en-US" sz="1800" b="0" i="1" kern="1200">
                          <a:solidFill>
                            <a:schemeClr val="tx1"/>
                          </a:solidFill>
                          <a:effectLst/>
                          <a:latin typeface="+mn-lt"/>
                          <a:ea typeface="+mn-ea"/>
                          <a:cs typeface="+mn-cs"/>
                        </a:rPr>
                        <a:t>10</a:t>
                      </a:r>
                      <a:r>
                        <a:rPr lang="vi-VN" sz="1800" b="0" i="1" kern="1200">
                          <a:solidFill>
                            <a:schemeClr val="tx1"/>
                          </a:solidFill>
                          <a:effectLst/>
                          <a:latin typeface="+mn-lt"/>
                          <a:ea typeface="+mn-ea"/>
                          <a:cs typeface="+mn-cs"/>
                        </a:rPr>
                        <a:t>0 </a:t>
                      </a:r>
                      <a:r>
                        <a:rPr lang="en-US" sz="1800" b="0" i="1" kern="1200">
                          <a:solidFill>
                            <a:schemeClr val="tx1"/>
                          </a:solidFill>
                          <a:effectLst/>
                          <a:latin typeface="+mn-lt"/>
                          <a:ea typeface="+mn-ea"/>
                          <a:cs typeface="+mn-cs"/>
                          <a:sym typeface="Wingdings" pitchFamily="2" charset="2"/>
                        </a:rPr>
                        <a:t></a:t>
                      </a:r>
                      <a:r>
                        <a:rPr lang="vi-VN" sz="1800" b="0" i="1" kern="1200">
                          <a:solidFill>
                            <a:schemeClr val="tx1"/>
                          </a:solidFill>
                          <a:effectLst/>
                          <a:latin typeface="+mn-lt"/>
                          <a:ea typeface="+mn-ea"/>
                          <a:cs typeface="+mn-cs"/>
                        </a:rPr>
                        <a:t>duty_cycle = </a:t>
                      </a:r>
                      <a:r>
                        <a:rPr lang="en-US" sz="1800" b="0" i="1" kern="1200">
                          <a:solidFill>
                            <a:schemeClr val="tx1"/>
                          </a:solidFill>
                          <a:effectLst/>
                          <a:latin typeface="+mn-lt"/>
                          <a:ea typeface="+mn-ea"/>
                          <a:cs typeface="+mn-cs"/>
                        </a:rPr>
                        <a:t>100</a:t>
                      </a:r>
                      <a:r>
                        <a:rPr lang="vi-VN" sz="1800" b="0" i="1" kern="1200">
                          <a:solidFill>
                            <a:schemeClr val="tx1"/>
                          </a:solidFill>
                          <a:effectLst/>
                          <a:latin typeface="+mn-lt"/>
                          <a:ea typeface="+mn-ea"/>
                          <a:cs typeface="+mn-cs"/>
                        </a:rPr>
                        <a:t>/ </a:t>
                      </a:r>
                      <a:r>
                        <a:rPr lang="en-US" sz="1800" b="0" i="1" kern="1200">
                          <a:solidFill>
                            <a:schemeClr val="tx1"/>
                          </a:solidFill>
                          <a:effectLst/>
                          <a:latin typeface="+mn-lt"/>
                          <a:ea typeface="+mn-ea"/>
                          <a:cs typeface="+mn-cs"/>
                        </a:rPr>
                        <a:t>[4*</a:t>
                      </a:r>
                      <a:r>
                        <a:rPr lang="vi-VN" sz="1800" b="0" i="1" kern="1200">
                          <a:solidFill>
                            <a:schemeClr val="tx1"/>
                          </a:solidFill>
                          <a:effectLst/>
                          <a:latin typeface="+mn-lt"/>
                          <a:ea typeface="+mn-ea"/>
                          <a:cs typeface="+mn-cs"/>
                        </a:rPr>
                        <a:t>( 124+1 )</a:t>
                      </a:r>
                      <a:r>
                        <a:rPr lang="en-US" sz="1800" b="0" i="1" kern="1200">
                          <a:solidFill>
                            <a:schemeClr val="tx1"/>
                          </a:solidFill>
                          <a:effectLst/>
                          <a:latin typeface="+mn-lt"/>
                          <a:ea typeface="+mn-ea"/>
                          <a:cs typeface="+mn-cs"/>
                        </a:rPr>
                        <a:t>]</a:t>
                      </a:r>
                      <a:r>
                        <a:rPr lang="vi-VN" sz="1800" b="0" i="1" kern="1200">
                          <a:solidFill>
                            <a:schemeClr val="tx1"/>
                          </a:solidFill>
                          <a:effectLst/>
                          <a:latin typeface="+mn-lt"/>
                          <a:ea typeface="+mn-ea"/>
                          <a:cs typeface="+mn-cs"/>
                        </a:rPr>
                        <a:t>=</a:t>
                      </a:r>
                      <a:r>
                        <a:rPr lang="en-US" sz="1800" b="0" i="1" kern="1200">
                          <a:solidFill>
                            <a:schemeClr val="tx1"/>
                          </a:solidFill>
                          <a:effectLst/>
                          <a:latin typeface="+mn-lt"/>
                          <a:ea typeface="+mn-ea"/>
                          <a:cs typeface="+mn-cs"/>
                        </a:rPr>
                        <a:t>20</a:t>
                      </a:r>
                      <a:r>
                        <a:rPr lang="vi-VN" sz="1800" b="0" i="1" kern="1200">
                          <a:solidFill>
                            <a:schemeClr val="tx1"/>
                          </a:solidFill>
                          <a:effectLst/>
                          <a:latin typeface="+mn-lt"/>
                          <a:ea typeface="+mn-ea"/>
                          <a:cs typeface="+mn-cs"/>
                        </a:rPr>
                        <a:t> %</a:t>
                      </a:r>
                      <a:r>
                        <a:rPr lang="vi-VN" sz="1800" b="0" i="0" kern="1200">
                          <a:solidFill>
                            <a:schemeClr val="tx1"/>
                          </a:solidFill>
                          <a:effectLst/>
                          <a:latin typeface="+mn-lt"/>
                          <a:ea typeface="+mn-ea"/>
                          <a:cs typeface="+mn-cs"/>
                        </a:rPr>
                        <a:t>​</a:t>
                      </a:r>
                    </a:p>
                    <a:p>
                      <a:r>
                        <a:rPr lang="vi-VN" sz="1800" b="0" i="1" kern="1200">
                          <a:solidFill>
                            <a:schemeClr val="tx1"/>
                          </a:solidFill>
                          <a:effectLst/>
                          <a:latin typeface="+mn-lt"/>
                          <a:ea typeface="+mn-ea"/>
                          <a:cs typeface="+mn-cs"/>
                        </a:rPr>
                        <a:t>value = </a:t>
                      </a:r>
                      <a:r>
                        <a:rPr lang="en-US" sz="1800" b="0" i="1" kern="1200">
                          <a:solidFill>
                            <a:schemeClr val="tx1"/>
                          </a:solidFill>
                          <a:effectLst/>
                          <a:latin typeface="+mn-lt"/>
                          <a:ea typeface="+mn-ea"/>
                          <a:cs typeface="+mn-cs"/>
                        </a:rPr>
                        <a:t>400</a:t>
                      </a:r>
                      <a:r>
                        <a:rPr lang="en-US" sz="1800" b="0" i="1" kern="1200">
                          <a:solidFill>
                            <a:schemeClr val="tx1"/>
                          </a:solidFill>
                          <a:effectLst/>
                          <a:latin typeface="+mn-lt"/>
                          <a:ea typeface="+mn-ea"/>
                          <a:cs typeface="+mn-cs"/>
                          <a:sym typeface="Wingdings" pitchFamily="2" charset="2"/>
                        </a:rPr>
                        <a:t></a:t>
                      </a:r>
                      <a:r>
                        <a:rPr lang="vi-VN" sz="1800" b="0" i="1" kern="1200">
                          <a:solidFill>
                            <a:schemeClr val="tx1"/>
                          </a:solidFill>
                          <a:effectLst/>
                          <a:latin typeface="+mn-lt"/>
                          <a:ea typeface="+mn-ea"/>
                          <a:cs typeface="+mn-cs"/>
                        </a:rPr>
                        <a:t>duty_cycle = </a:t>
                      </a:r>
                      <a:r>
                        <a:rPr lang="en-US" sz="1800" b="0" i="1" kern="1200">
                          <a:solidFill>
                            <a:schemeClr val="tx1"/>
                          </a:solidFill>
                          <a:effectLst/>
                          <a:latin typeface="+mn-lt"/>
                          <a:ea typeface="+mn-ea"/>
                          <a:cs typeface="+mn-cs"/>
                        </a:rPr>
                        <a:t>400</a:t>
                      </a:r>
                      <a:r>
                        <a:rPr lang="vi-VN" sz="1800" b="0" i="1" kern="1200">
                          <a:solidFill>
                            <a:schemeClr val="tx1"/>
                          </a:solidFill>
                          <a:effectLst/>
                          <a:latin typeface="+mn-lt"/>
                          <a:ea typeface="+mn-ea"/>
                          <a:cs typeface="+mn-cs"/>
                        </a:rPr>
                        <a:t> /</a:t>
                      </a:r>
                      <a:r>
                        <a:rPr lang="en-US" sz="1800" b="0" i="1" kern="1200">
                          <a:solidFill>
                            <a:schemeClr val="tx1"/>
                          </a:solidFill>
                          <a:effectLst/>
                          <a:latin typeface="+mn-lt"/>
                          <a:ea typeface="+mn-ea"/>
                          <a:cs typeface="+mn-cs"/>
                        </a:rPr>
                        <a:t>[4*</a:t>
                      </a:r>
                      <a:r>
                        <a:rPr lang="vi-VN" sz="1800" b="0" i="1" kern="1200">
                          <a:solidFill>
                            <a:schemeClr val="tx1"/>
                          </a:solidFill>
                          <a:effectLst/>
                          <a:latin typeface="+mn-lt"/>
                          <a:ea typeface="+mn-ea"/>
                          <a:cs typeface="+mn-cs"/>
                        </a:rPr>
                        <a:t>( 124+1 )</a:t>
                      </a:r>
                      <a:r>
                        <a:rPr lang="en-US" sz="1800" b="0" i="1" kern="1200">
                          <a:solidFill>
                            <a:schemeClr val="tx1"/>
                          </a:solidFill>
                          <a:effectLst/>
                          <a:latin typeface="+mn-lt"/>
                          <a:ea typeface="+mn-ea"/>
                          <a:cs typeface="+mn-cs"/>
                        </a:rPr>
                        <a:t>]</a:t>
                      </a:r>
                      <a:r>
                        <a:rPr lang="vi-VN" sz="1800" b="0" i="1" kern="1200">
                          <a:solidFill>
                            <a:schemeClr val="tx1"/>
                          </a:solidFill>
                          <a:effectLst/>
                          <a:latin typeface="+mn-lt"/>
                          <a:ea typeface="+mn-ea"/>
                          <a:cs typeface="+mn-cs"/>
                        </a:rPr>
                        <a:t>= </a:t>
                      </a:r>
                      <a:r>
                        <a:rPr lang="en-US" sz="1800" b="0" i="1" kern="1200">
                          <a:solidFill>
                            <a:schemeClr val="tx1"/>
                          </a:solidFill>
                          <a:effectLst/>
                          <a:latin typeface="+mn-lt"/>
                          <a:ea typeface="+mn-ea"/>
                          <a:cs typeface="+mn-cs"/>
                        </a:rPr>
                        <a:t>80</a:t>
                      </a:r>
                      <a:r>
                        <a:rPr lang="vi-VN" sz="1800" b="0" i="1" kern="1200">
                          <a:solidFill>
                            <a:schemeClr val="tx1"/>
                          </a:solidFill>
                          <a:effectLst/>
                          <a:latin typeface="+mn-lt"/>
                          <a:ea typeface="+mn-ea"/>
                          <a:cs typeface="+mn-cs"/>
                        </a:rPr>
                        <a:t>%</a:t>
                      </a:r>
                      <a:r>
                        <a:rPr lang="vi-VN" sz="1800" b="0" i="0" kern="1200">
                          <a:solidFill>
                            <a:schemeClr val="tx1"/>
                          </a:solidFill>
                          <a:effectLst/>
                          <a:latin typeface="+mn-lt"/>
                          <a:ea typeface="+mn-ea"/>
                          <a:cs typeface="+mn-cs"/>
                        </a:rPr>
                        <a:t>​</a:t>
                      </a:r>
                    </a:p>
                    <a:p>
                      <a:r>
                        <a:rPr lang="vi-VN" sz="1800" b="0" i="1" kern="1200">
                          <a:solidFill>
                            <a:schemeClr val="tx1"/>
                          </a:solidFill>
                          <a:effectLst/>
                          <a:latin typeface="+mn-lt"/>
                          <a:ea typeface="+mn-ea"/>
                          <a:cs typeface="+mn-cs"/>
                        </a:rPr>
                        <a:t>value = </a:t>
                      </a:r>
                      <a:r>
                        <a:rPr lang="en-US" sz="1800" b="0" i="1" kern="1200">
                          <a:solidFill>
                            <a:schemeClr val="tx1"/>
                          </a:solidFill>
                          <a:effectLst/>
                          <a:latin typeface="+mn-lt"/>
                          <a:ea typeface="+mn-ea"/>
                          <a:cs typeface="+mn-cs"/>
                        </a:rPr>
                        <a:t>500</a:t>
                      </a:r>
                      <a:r>
                        <a:rPr lang="en-US" sz="1800" b="0" i="1" kern="1200">
                          <a:solidFill>
                            <a:schemeClr val="tx1"/>
                          </a:solidFill>
                          <a:effectLst/>
                          <a:latin typeface="+mn-lt"/>
                          <a:ea typeface="+mn-ea"/>
                          <a:cs typeface="+mn-cs"/>
                          <a:sym typeface="Wingdings" pitchFamily="2" charset="2"/>
                        </a:rPr>
                        <a:t></a:t>
                      </a:r>
                      <a:r>
                        <a:rPr lang="vi-VN" sz="1800" b="0" i="1" kern="1200">
                          <a:solidFill>
                            <a:schemeClr val="tx1"/>
                          </a:solidFill>
                          <a:effectLst/>
                          <a:latin typeface="+mn-lt"/>
                          <a:ea typeface="+mn-ea"/>
                          <a:cs typeface="+mn-cs"/>
                        </a:rPr>
                        <a:t>duty_cycle = </a:t>
                      </a:r>
                      <a:r>
                        <a:rPr lang="en-US" sz="1800" b="0" i="1" kern="1200">
                          <a:solidFill>
                            <a:schemeClr val="tx1"/>
                          </a:solidFill>
                          <a:effectLst/>
                          <a:latin typeface="+mn-lt"/>
                          <a:ea typeface="+mn-ea"/>
                          <a:cs typeface="+mn-cs"/>
                        </a:rPr>
                        <a:t>500</a:t>
                      </a:r>
                      <a:r>
                        <a:rPr lang="vi-VN" sz="1800" b="0" i="1" kern="1200">
                          <a:solidFill>
                            <a:schemeClr val="tx1"/>
                          </a:solidFill>
                          <a:effectLst/>
                          <a:latin typeface="+mn-lt"/>
                          <a:ea typeface="+mn-ea"/>
                          <a:cs typeface="+mn-cs"/>
                        </a:rPr>
                        <a:t>/ </a:t>
                      </a:r>
                      <a:r>
                        <a:rPr lang="en-US" sz="1800" b="0" i="1" kern="1200">
                          <a:solidFill>
                            <a:schemeClr val="tx1"/>
                          </a:solidFill>
                          <a:effectLst/>
                          <a:latin typeface="+mn-lt"/>
                          <a:ea typeface="+mn-ea"/>
                          <a:cs typeface="+mn-cs"/>
                        </a:rPr>
                        <a:t>[4*</a:t>
                      </a:r>
                      <a:r>
                        <a:rPr lang="vi-VN" sz="1800" b="0" i="1" kern="1200">
                          <a:solidFill>
                            <a:schemeClr val="tx1"/>
                          </a:solidFill>
                          <a:effectLst/>
                          <a:latin typeface="+mn-lt"/>
                          <a:ea typeface="+mn-ea"/>
                          <a:cs typeface="+mn-cs"/>
                        </a:rPr>
                        <a:t>( 124+1 )</a:t>
                      </a:r>
                      <a:r>
                        <a:rPr lang="en-US" sz="1800" b="0" i="1" kern="1200">
                          <a:solidFill>
                            <a:schemeClr val="tx1"/>
                          </a:solidFill>
                          <a:effectLst/>
                          <a:latin typeface="+mn-lt"/>
                          <a:ea typeface="+mn-ea"/>
                          <a:cs typeface="+mn-cs"/>
                        </a:rPr>
                        <a:t>]</a:t>
                      </a:r>
                      <a:r>
                        <a:rPr lang="vi-VN" sz="1800" b="0" i="1" kern="1200">
                          <a:solidFill>
                            <a:schemeClr val="tx1"/>
                          </a:solidFill>
                          <a:effectLst/>
                          <a:latin typeface="+mn-lt"/>
                          <a:ea typeface="+mn-ea"/>
                          <a:cs typeface="+mn-cs"/>
                        </a:rPr>
                        <a:t>= </a:t>
                      </a:r>
                      <a:r>
                        <a:rPr lang="en-US" sz="1800" b="0" i="1" kern="1200">
                          <a:solidFill>
                            <a:schemeClr val="tx1"/>
                          </a:solidFill>
                          <a:effectLst/>
                          <a:latin typeface="+mn-lt"/>
                          <a:ea typeface="+mn-ea"/>
                          <a:cs typeface="+mn-cs"/>
                        </a:rPr>
                        <a:t>100</a:t>
                      </a:r>
                      <a:r>
                        <a:rPr lang="vi-VN" sz="1800" b="0" i="1" kern="1200">
                          <a:solidFill>
                            <a:schemeClr val="tx1"/>
                          </a:solidFill>
                          <a:effectLst/>
                          <a:latin typeface="+mn-lt"/>
                          <a:ea typeface="+mn-ea"/>
                          <a:cs typeface="+mn-cs"/>
                        </a:rPr>
                        <a:t>%</a:t>
                      </a:r>
                      <a:r>
                        <a:rPr lang="vi-VN" sz="1800" b="0" i="0" kern="1200">
                          <a:solidFill>
                            <a:schemeClr val="tx1"/>
                          </a:solidFill>
                          <a:effectLst/>
                          <a:latin typeface="+mn-lt"/>
                          <a:ea typeface="+mn-ea"/>
                          <a:cs typeface="+mn-cs"/>
                        </a:rPr>
                        <a:t>​</a:t>
                      </a:r>
                    </a:p>
                    <a:p>
                      <a:endParaRPr lang="en-US"/>
                    </a:p>
                  </a:txBody>
                  <a:tcPr/>
                </a:tc>
                <a:tc>
                  <a:txBody>
                    <a:bodyPr/>
                    <a:lstStyle/>
                    <a:p>
                      <a:r>
                        <a:rPr lang="vi-VN" sz="1800" b="0" i="1" kern="1200">
                          <a:solidFill>
                            <a:schemeClr val="tx1"/>
                          </a:solidFill>
                          <a:effectLst/>
                          <a:latin typeface="+mn-lt"/>
                          <a:ea typeface="+mn-ea"/>
                          <a:cs typeface="+mn-cs"/>
                        </a:rPr>
                        <a:t>ví dụ: </a:t>
                      </a:r>
                      <a:r>
                        <a:rPr lang="vi-VN" sz="1800" b="0" i="0" kern="1200">
                          <a:solidFill>
                            <a:schemeClr val="tx1"/>
                          </a:solidFill>
                          <a:effectLst/>
                          <a:latin typeface="+mn-lt"/>
                          <a:ea typeface="+mn-ea"/>
                          <a:cs typeface="+mn-cs"/>
                        </a:rPr>
                        <a:t>​Code:​</a:t>
                      </a:r>
                    </a:p>
                    <a:p>
                      <a:r>
                        <a:rPr lang="vi-VN" sz="1800" b="0" i="0" kern="1200">
                          <a:solidFill>
                            <a:schemeClr val="tx1"/>
                          </a:solidFill>
                          <a:effectLst/>
                          <a:latin typeface="+mn-lt"/>
                          <a:ea typeface="+mn-ea"/>
                          <a:cs typeface="+mn-cs"/>
                        </a:rPr>
                        <a:t>setup_timer_2(T2_DIV_BY_4,</a:t>
                      </a:r>
                      <a:r>
                        <a:rPr lang="en-US" sz="1800" b="0" i="0" kern="1200">
                          <a:solidFill>
                            <a:schemeClr val="tx1"/>
                          </a:solidFill>
                          <a:effectLst/>
                          <a:latin typeface="+mn-lt"/>
                          <a:ea typeface="+mn-ea"/>
                          <a:cs typeface="+mn-cs"/>
                        </a:rPr>
                        <a:t> </a:t>
                      </a:r>
                      <a:r>
                        <a:rPr lang="vi-VN" sz="1800" b="0" i="0" kern="1200">
                          <a:solidFill>
                            <a:schemeClr val="tx1"/>
                          </a:solidFill>
                          <a:effectLst/>
                          <a:latin typeface="+mn-lt"/>
                          <a:ea typeface="+mn-ea"/>
                          <a:cs typeface="+mn-cs"/>
                        </a:rPr>
                        <a:t>124,1);​</a:t>
                      </a:r>
                    </a:p>
                    <a:p>
                      <a:r>
                        <a:rPr lang="vi-VN" sz="1800" b="0" i="0" kern="1200">
                          <a:solidFill>
                            <a:schemeClr val="tx1"/>
                          </a:solidFill>
                          <a:effectLst/>
                          <a:latin typeface="+mn-lt"/>
                          <a:ea typeface="+mn-ea"/>
                          <a:cs typeface="+mn-cs"/>
                        </a:rPr>
                        <a:t>setup_ccp1(CCP_PWM);​</a:t>
                      </a:r>
                    </a:p>
                    <a:p>
                      <a:r>
                        <a:rPr lang="vi-VN" sz="1800" b="0" i="0" kern="1200">
                          <a:solidFill>
                            <a:schemeClr val="tx1"/>
                          </a:solidFill>
                          <a:effectLst/>
                          <a:latin typeface="+mn-lt"/>
                          <a:ea typeface="+mn-ea"/>
                          <a:cs typeface="+mn-cs"/>
                        </a:rPr>
                        <a:t>set_pwm1_duty(</a:t>
                      </a:r>
                      <a:r>
                        <a:rPr lang="en-US" sz="1800" b="0" i="0" kern="1200">
                          <a:solidFill>
                            <a:schemeClr val="tx1"/>
                          </a:solidFill>
                          <a:effectLst/>
                          <a:latin typeface="+mn-lt"/>
                          <a:ea typeface="+mn-ea"/>
                          <a:cs typeface="+mn-cs"/>
                        </a:rPr>
                        <a:t>10</a:t>
                      </a:r>
                      <a:r>
                        <a:rPr lang="vi-VN" sz="1800" b="0" i="0" kern="1200">
                          <a:solidFill>
                            <a:schemeClr val="tx1"/>
                          </a:solidFill>
                          <a:effectLst/>
                          <a:latin typeface="+mn-lt"/>
                          <a:ea typeface="+mn-ea"/>
                          <a:cs typeface="+mn-cs"/>
                        </a:rPr>
                        <a:t>0);​</a:t>
                      </a:r>
                    </a:p>
                    <a:p>
                      <a:endParaRPr lang="en-US"/>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479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CÁC TOÁN TỬ TRONG CCS</a:t>
            </a:r>
          </a:p>
        </p:txBody>
      </p:sp>
      <p:sp>
        <p:nvSpPr>
          <p:cNvPr id="2355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235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8200ACF1-12BE-42B2-9EBF-95AE6D4CC5D4}" type="slidenum">
              <a:rPr lang="en-US" altLang="en-US" smtClean="0">
                <a:solidFill>
                  <a:srgbClr val="00B888"/>
                </a:solidFill>
              </a:rPr>
              <a:pPr eaLnBrk="1" hangingPunct="1"/>
              <a:t>9</a:t>
            </a:fld>
            <a:endParaRPr lang="en-US" altLang="en-US">
              <a:solidFill>
                <a:srgbClr val="00B888"/>
              </a:solidFill>
            </a:endParaRPr>
          </a:p>
        </p:txBody>
      </p:sp>
      <p:graphicFrame>
        <p:nvGraphicFramePr>
          <p:cNvPr id="9" name="Content Placeholder 8"/>
          <p:cNvGraphicFramePr>
            <a:graphicFrameLocks noGrp="1"/>
          </p:cNvGraphicFramePr>
          <p:nvPr>
            <p:ph idx="1"/>
          </p:nvPr>
        </p:nvGraphicFramePr>
        <p:xfrm>
          <a:off x="762000" y="1295400"/>
          <a:ext cx="7924800" cy="5267322"/>
        </p:xfrm>
        <a:graphic>
          <a:graphicData uri="http://schemas.openxmlformats.org/drawingml/2006/table">
            <a:tbl>
              <a:tblPr/>
              <a:tblGrid>
                <a:gridCol w="1054903">
                  <a:extLst>
                    <a:ext uri="{9D8B030D-6E8A-4147-A177-3AD203B41FA5}">
                      <a16:colId xmlns:a16="http://schemas.microsoft.com/office/drawing/2014/main" val="20000"/>
                    </a:ext>
                  </a:extLst>
                </a:gridCol>
                <a:gridCol w="6869897">
                  <a:extLst>
                    <a:ext uri="{9D8B030D-6E8A-4147-A177-3AD203B41FA5}">
                      <a16:colId xmlns:a16="http://schemas.microsoft.com/office/drawing/2014/main" val="20001"/>
                    </a:ext>
                  </a:extLst>
                </a:gridCol>
              </a:tblGrid>
              <a:tr h="292629">
                <a:tc>
                  <a:txBody>
                    <a:bodyPr/>
                    <a:lstStyle/>
                    <a:p>
                      <a:pPr marL="487680" lvl="1" algn="just">
                        <a:lnSpc>
                          <a:spcPct val="120000"/>
                        </a:lnSpc>
                        <a:spcAft>
                          <a:spcPts val="0"/>
                        </a:spcAft>
                      </a:pPr>
                      <a:r>
                        <a:rPr lang="en-US" sz="1600" dirty="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Addition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629">
                <a:tc>
                  <a:txBody>
                    <a:bodyPr/>
                    <a:lstStyle/>
                    <a:p>
                      <a:pPr marL="487680" lvl="1" algn="just">
                        <a:lnSpc>
                          <a:spcPct val="120000"/>
                        </a:lnSpc>
                        <a:spcAft>
                          <a:spcPts val="0"/>
                        </a:spcAft>
                      </a:pPr>
                      <a:r>
                        <a:rPr lang="en-US" sz="1600" dirty="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Addition assignment operator, x+=y, is the same as x=x+y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2629">
                <a:tc>
                  <a:txBody>
                    <a:bodyPr/>
                    <a:lstStyle/>
                    <a:p>
                      <a:pPr marL="487680" lvl="1" algn="just">
                        <a:lnSpc>
                          <a:spcPct val="120000"/>
                        </a:lnSpc>
                        <a:spcAft>
                          <a:spcPts val="0"/>
                        </a:spcAft>
                      </a:pPr>
                      <a:r>
                        <a:rPr lang="en-US" sz="1600">
                          <a:latin typeface="Times New Roman"/>
                          <a:ea typeface="SimSun"/>
                        </a:rPr>
                        <a:t>&amp;=</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Bitwise and assignment operator, x&amp;=y, is the same as x=</a:t>
                      </a:r>
                      <a:r>
                        <a:rPr lang="en-US" sz="1600" dirty="0" err="1">
                          <a:latin typeface="Times New Roman"/>
                          <a:ea typeface="SimSun"/>
                        </a:rPr>
                        <a:t>x&amp;y</a:t>
                      </a:r>
                      <a:endParaRPr lang="en-US" sz="1600" dirty="0">
                        <a:latin typeface="Times New Roman"/>
                        <a:ea typeface="SimSu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629">
                <a:tc>
                  <a:txBody>
                    <a:bodyPr/>
                    <a:lstStyle/>
                    <a:p>
                      <a:pPr marL="487680" lvl="1" algn="just">
                        <a:lnSpc>
                          <a:spcPct val="120000"/>
                        </a:lnSpc>
                        <a:spcAft>
                          <a:spcPts val="0"/>
                        </a:spcAft>
                      </a:pPr>
                      <a:r>
                        <a:rPr lang="en-US" sz="1600">
                          <a:latin typeface="Times New Roman"/>
                          <a:ea typeface="SimSun"/>
                        </a:rPr>
                        <a:t>&amp;</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Address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629">
                <a:tc>
                  <a:txBody>
                    <a:bodyPr/>
                    <a:lstStyle/>
                    <a:p>
                      <a:pPr marL="487680" lvl="1" algn="just">
                        <a:lnSpc>
                          <a:spcPct val="120000"/>
                        </a:lnSpc>
                        <a:spcAft>
                          <a:spcPts val="0"/>
                        </a:spcAft>
                      </a:pPr>
                      <a:r>
                        <a:rPr lang="en-US" sz="1600">
                          <a:latin typeface="Times New Roman"/>
                          <a:ea typeface="SimSun"/>
                        </a:rPr>
                        <a:t>&amp;</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Bitwise and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Bitwise exclusive or assignment operator, x^=y, is the same as x=</a:t>
                      </a:r>
                      <a:r>
                        <a:rPr lang="en-US" sz="1600" dirty="0" err="1">
                          <a:latin typeface="Times New Roman"/>
                          <a:ea typeface="SimSun"/>
                        </a:rPr>
                        <a:t>x^y</a:t>
                      </a:r>
                      <a:endParaRPr lang="en-US" sz="1600" dirty="0">
                        <a:latin typeface="Times New Roman"/>
                        <a:ea typeface="SimSu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Bitwise exclusive or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a:latin typeface="Times New Roman"/>
                          <a:ea typeface="SimSun"/>
                        </a:rPr>
                        <a:t>Bitwise inclusive or assignment operator, x|=y, is the same as x=x|y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Bitwise inclusive or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Conditional Expression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2629">
                <a:tc>
                  <a:txBody>
                    <a:bodyPr/>
                    <a:lstStyle/>
                    <a:p>
                      <a:pPr marL="487680" lvl="1" algn="just">
                        <a:lnSpc>
                          <a:spcPct val="120000"/>
                        </a:lnSpc>
                        <a:spcAft>
                          <a:spcPts val="0"/>
                        </a:spcAft>
                      </a:pPr>
                      <a:r>
                        <a:rPr lang="en-US" sz="1600">
                          <a:latin typeface="Times New Roman"/>
                          <a:ea typeface="SimSun"/>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Decrement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Division assignment operator, x\=y, is the same as x=x/y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Division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Equality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92629">
                <a:tc>
                  <a:txBody>
                    <a:bodyPr/>
                    <a:lstStyle/>
                    <a:p>
                      <a:pPr marL="487680" lvl="1" algn="just">
                        <a:lnSpc>
                          <a:spcPct val="120000"/>
                        </a:lnSpc>
                        <a:spcAft>
                          <a:spcPts val="0"/>
                        </a:spcAft>
                      </a:pPr>
                      <a:r>
                        <a:rPr lang="en-US" sz="1600">
                          <a:latin typeface="Times New Roman"/>
                          <a:ea typeface="SimSun"/>
                        </a:rPr>
                        <a:t>&gt;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Greater than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92629">
                <a:tc>
                  <a:txBody>
                    <a:bodyPr/>
                    <a:lstStyle/>
                    <a:p>
                      <a:pPr marL="487680" lvl="1" algn="just">
                        <a:lnSpc>
                          <a:spcPct val="120000"/>
                        </a:lnSpc>
                        <a:spcAft>
                          <a:spcPts val="0"/>
                        </a:spcAft>
                      </a:pPr>
                      <a:r>
                        <a:rPr lang="en-US" sz="1600">
                          <a:latin typeface="Times New Roman"/>
                          <a:ea typeface="SimSun"/>
                        </a:rPr>
                        <a:t>&gt;=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Greater than or equal to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92629">
                <a:tc>
                  <a:txBody>
                    <a:bodyPr/>
                    <a:lstStyle/>
                    <a:p>
                      <a:pPr marL="487680" lvl="1" algn="just">
                        <a:lnSpc>
                          <a:spcPct val="120000"/>
                        </a:lnSpc>
                        <a:spcAft>
                          <a:spcPts val="0"/>
                        </a:spcAft>
                      </a:pPr>
                      <a:r>
                        <a:rPr lang="en-US" sz="160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Increment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92629">
                <a:tc>
                  <a:txBody>
                    <a:bodyPr/>
                    <a:lstStyle/>
                    <a:p>
                      <a:pPr marL="487680" lvl="1" algn="just">
                        <a:lnSpc>
                          <a:spcPct val="120000"/>
                        </a:lnSpc>
                        <a:spcAft>
                          <a:spcPts val="0"/>
                        </a:spcAft>
                      </a:pPr>
                      <a:r>
                        <a:rPr lang="en-US" sz="1600" dirty="0">
                          <a:latin typeface="Times New Roman"/>
                          <a:ea typeface="SimSun"/>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1" algn="just">
                        <a:lnSpc>
                          <a:spcPct val="120000"/>
                        </a:lnSpc>
                        <a:spcAft>
                          <a:spcPts val="0"/>
                        </a:spcAft>
                      </a:pPr>
                      <a:r>
                        <a:rPr lang="en-US" sz="1600" dirty="0">
                          <a:latin typeface="Times New Roman"/>
                          <a:ea typeface="SimSun"/>
                        </a:rPr>
                        <a:t>Indirection operator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z="2800"/>
              <a:t>MODULE PWM</a:t>
            </a:r>
          </a:p>
        </p:txBody>
      </p:sp>
      <p:sp>
        <p:nvSpPr>
          <p:cNvPr id="839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r>
              <a:rPr lang="en-US" altLang="en-US">
                <a:solidFill>
                  <a:srgbClr val="00B888"/>
                </a:solidFill>
              </a:rPr>
              <a:t> </a:t>
            </a:r>
          </a:p>
        </p:txBody>
      </p:sp>
      <p:sp>
        <p:nvSpPr>
          <p:cNvPr id="8397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5DC00F10-7B51-4AA4-9455-99A3EB5B276C}" type="slidenum">
              <a:rPr lang="en-US" altLang="en-US" smtClean="0">
                <a:solidFill>
                  <a:srgbClr val="00B888"/>
                </a:solidFill>
              </a:rPr>
              <a:pPr eaLnBrk="1" hangingPunct="1"/>
              <a:t>90</a:t>
            </a:fld>
            <a:endParaRPr lang="en-US" altLang="en-US">
              <a:solidFill>
                <a:srgbClr val="00B888"/>
              </a:solidFill>
            </a:endParaRPr>
          </a:p>
        </p:txBody>
      </p:sp>
      <p:sp>
        <p:nvSpPr>
          <p:cNvPr id="6" name="Content Placeholder 5"/>
          <p:cNvSpPr>
            <a:spLocks noGrp="1"/>
          </p:cNvSpPr>
          <p:nvPr>
            <p:ph idx="1"/>
          </p:nvPr>
        </p:nvSpPr>
        <p:spPr/>
        <p:txBody>
          <a:bodyPr/>
          <a:lstStyle/>
          <a:p>
            <a:pPr>
              <a:defRPr/>
            </a:pPr>
            <a:r>
              <a:rPr lang="en-US" dirty="0" err="1"/>
              <a:t>Chế</a:t>
            </a:r>
            <a:r>
              <a:rPr lang="en-US" dirty="0"/>
              <a:t> </a:t>
            </a:r>
            <a:r>
              <a:rPr lang="en-US" dirty="0" err="1"/>
              <a:t>độ</a:t>
            </a:r>
            <a:r>
              <a:rPr lang="en-US" dirty="0"/>
              <a:t> PWM</a:t>
            </a:r>
          </a:p>
          <a:p>
            <a:pPr lvl="1">
              <a:defRPr/>
            </a:pPr>
            <a:r>
              <a:rPr lang="en-US" dirty="0">
                <a:ea typeface="+mn-ea"/>
              </a:rPr>
              <a:t>CCP_PWM                         </a:t>
            </a:r>
            <a:r>
              <a:rPr lang="en-US" dirty="0" err="1">
                <a:ea typeface="+mn-ea"/>
              </a:rPr>
              <a:t>Bật</a:t>
            </a:r>
            <a:r>
              <a:rPr lang="en-US" dirty="0">
                <a:ea typeface="+mn-ea"/>
              </a:rPr>
              <a:t> </a:t>
            </a:r>
            <a:r>
              <a:rPr lang="en-US" dirty="0" err="1">
                <a:ea typeface="+mn-ea"/>
              </a:rPr>
              <a:t>chế</a:t>
            </a:r>
            <a:r>
              <a:rPr lang="en-US" dirty="0">
                <a:ea typeface="+mn-ea"/>
              </a:rPr>
              <a:t> </a:t>
            </a:r>
            <a:r>
              <a:rPr lang="en-US" dirty="0" err="1">
                <a:ea typeface="+mn-ea"/>
              </a:rPr>
              <a:t>độ</a:t>
            </a:r>
            <a:r>
              <a:rPr lang="en-US" dirty="0">
                <a:ea typeface="+mn-ea"/>
              </a:rPr>
              <a:t> PWM</a:t>
            </a:r>
          </a:p>
          <a:p>
            <a:pPr lvl="1">
              <a:defRPr/>
            </a:pPr>
            <a:r>
              <a:rPr lang="en-US" dirty="0">
                <a:ea typeface="+mn-ea"/>
              </a:rPr>
              <a:t>CCP_PWM_PLUS_1                 </a:t>
            </a:r>
          </a:p>
          <a:p>
            <a:pPr lvl="1">
              <a:defRPr/>
            </a:pPr>
            <a:r>
              <a:rPr lang="en-US" dirty="0">
                <a:ea typeface="+mn-ea"/>
              </a:rPr>
              <a:t>CCP_PWM_PLUS_2                  </a:t>
            </a:r>
          </a:p>
          <a:p>
            <a:pPr lvl="1">
              <a:defRPr/>
            </a:pPr>
            <a:r>
              <a:rPr lang="en-US" dirty="0">
                <a:ea typeface="+mn-ea"/>
              </a:rPr>
              <a:t>CCP_PWM_PLUS_3</a:t>
            </a:r>
          </a:p>
          <a:p>
            <a:pPr lvl="1">
              <a:defRPr/>
            </a:pPr>
            <a:r>
              <a:rPr lang="en-US" dirty="0" err="1">
                <a:ea typeface="+mn-ea"/>
              </a:rPr>
              <a:t>Set_CCPx_duty</a:t>
            </a:r>
            <a:r>
              <a:rPr lang="en-US" dirty="0">
                <a:ea typeface="+mn-ea"/>
              </a:rPr>
              <a:t>(Value)</a:t>
            </a:r>
          </a:p>
          <a:p>
            <a:pPr lvl="2">
              <a:defRPr/>
            </a:pPr>
            <a:r>
              <a:rPr lang="en-US" i="1" dirty="0">
                <a:ea typeface="+mn-ea"/>
              </a:rPr>
              <a:t>Value</a:t>
            </a:r>
            <a:r>
              <a:rPr lang="en-US" dirty="0">
                <a:ea typeface="+mn-ea"/>
              </a:rPr>
              <a:t>: </a:t>
            </a:r>
            <a:r>
              <a:rPr lang="en-US" dirty="0" err="1">
                <a:ea typeface="+mn-ea"/>
              </a:rPr>
              <a:t>Biến</a:t>
            </a:r>
            <a:r>
              <a:rPr lang="en-US" dirty="0">
                <a:ea typeface="+mn-ea"/>
              </a:rPr>
              <a:t> hay </a:t>
            </a:r>
            <a:r>
              <a:rPr lang="en-US" dirty="0" err="1">
                <a:ea typeface="+mn-ea"/>
              </a:rPr>
              <a:t>hằng</a:t>
            </a:r>
            <a:r>
              <a:rPr lang="en-US" dirty="0">
                <a:ea typeface="+mn-ea"/>
              </a:rPr>
              <a:t> </a:t>
            </a:r>
            <a:r>
              <a:rPr lang="en-US" dirty="0" err="1">
                <a:ea typeface="+mn-ea"/>
              </a:rPr>
              <a:t>và</a:t>
            </a:r>
            <a:r>
              <a:rPr lang="en-US" dirty="0">
                <a:ea typeface="+mn-ea"/>
              </a:rPr>
              <a:t> </a:t>
            </a:r>
            <a:r>
              <a:rPr lang="en-US" dirty="0" err="1">
                <a:ea typeface="+mn-ea"/>
              </a:rPr>
              <a:t>có</a:t>
            </a:r>
            <a:r>
              <a:rPr lang="en-US" dirty="0">
                <a:ea typeface="+mn-ea"/>
              </a:rPr>
              <a:t> </a:t>
            </a:r>
            <a:r>
              <a:rPr lang="en-US" dirty="0" err="1">
                <a:ea typeface="+mn-ea"/>
              </a:rPr>
              <a:t>thể</a:t>
            </a:r>
            <a:r>
              <a:rPr lang="en-US" dirty="0">
                <a:ea typeface="+mn-ea"/>
              </a:rPr>
              <a:t> </a:t>
            </a:r>
            <a:r>
              <a:rPr lang="en-US" dirty="0" err="1">
                <a:ea typeface="+mn-ea"/>
              </a:rPr>
              <a:t>là</a:t>
            </a:r>
            <a:r>
              <a:rPr lang="en-US" dirty="0">
                <a:ea typeface="+mn-ea"/>
              </a:rPr>
              <a:t> </a:t>
            </a:r>
            <a:r>
              <a:rPr lang="en-US" dirty="0" err="1">
                <a:ea typeface="+mn-ea"/>
              </a:rPr>
              <a:t>số</a:t>
            </a:r>
            <a:r>
              <a:rPr lang="en-US" dirty="0">
                <a:ea typeface="+mn-ea"/>
              </a:rPr>
              <a:t> 8bit hay 16bit</a:t>
            </a:r>
          </a:p>
          <a:p>
            <a:pPr lvl="2">
              <a:defRPr/>
            </a:pPr>
            <a:r>
              <a:rPr lang="en-US" i="1" dirty="0">
                <a:ea typeface="+mn-ea"/>
              </a:rPr>
              <a:t>x</a:t>
            </a:r>
            <a:r>
              <a:rPr lang="en-US" dirty="0">
                <a:ea typeface="+mn-ea"/>
              </a:rPr>
              <a:t>=0,1,2,…: </a:t>
            </a:r>
            <a:r>
              <a:rPr lang="en-US" dirty="0" err="1">
                <a:ea typeface="+mn-ea"/>
              </a:rPr>
              <a:t>Tên</a:t>
            </a:r>
            <a:r>
              <a:rPr lang="en-US" dirty="0">
                <a:ea typeface="+mn-ea"/>
              </a:rPr>
              <a:t> </a:t>
            </a:r>
            <a:r>
              <a:rPr lang="en-US" dirty="0" err="1">
                <a:ea typeface="+mn-ea"/>
              </a:rPr>
              <a:t>của</a:t>
            </a:r>
            <a:r>
              <a:rPr lang="en-US" dirty="0">
                <a:ea typeface="+mn-ea"/>
              </a:rPr>
              <a:t> </a:t>
            </a:r>
            <a:r>
              <a:rPr lang="en-US" dirty="0" err="1">
                <a:ea typeface="+mn-ea"/>
              </a:rPr>
              <a:t>chân</a:t>
            </a:r>
            <a:r>
              <a:rPr lang="en-US" dirty="0">
                <a:ea typeface="+mn-ea"/>
              </a:rPr>
              <a:t> </a:t>
            </a:r>
            <a:r>
              <a:rPr lang="en-US" dirty="0" err="1">
                <a:ea typeface="+mn-ea"/>
              </a:rPr>
              <a:t>CCPx</a:t>
            </a:r>
            <a:endParaRPr lang="en-US" dirty="0">
              <a:ea typeface="+mn-ea"/>
            </a:endParaRPr>
          </a:p>
          <a:p>
            <a:pPr lvl="2">
              <a:defRPr/>
            </a:pPr>
            <a:r>
              <a:rPr lang="en-US" dirty="0" err="1">
                <a:ea typeface="+mn-ea"/>
              </a:rPr>
              <a:t>Hàm</a:t>
            </a:r>
            <a:r>
              <a:rPr lang="en-US" dirty="0">
                <a:ea typeface="+mn-ea"/>
              </a:rPr>
              <a:t> </a:t>
            </a:r>
            <a:r>
              <a:rPr lang="en-US" dirty="0" err="1">
                <a:ea typeface="+mn-ea"/>
              </a:rPr>
              <a:t>này</a:t>
            </a:r>
            <a:r>
              <a:rPr lang="en-US" dirty="0">
                <a:ea typeface="+mn-ea"/>
              </a:rPr>
              <a:t> dung </a:t>
            </a:r>
            <a:r>
              <a:rPr lang="en-US" dirty="0" err="1">
                <a:ea typeface="+mn-ea"/>
              </a:rPr>
              <a:t>để</a:t>
            </a:r>
            <a:r>
              <a:rPr lang="en-US" dirty="0">
                <a:ea typeface="+mn-ea"/>
              </a:rPr>
              <a:t> </a:t>
            </a:r>
            <a:r>
              <a:rPr lang="en-US" dirty="0" err="1">
                <a:ea typeface="+mn-ea"/>
              </a:rPr>
              <a:t>thiết</a:t>
            </a:r>
            <a:r>
              <a:rPr lang="en-US" dirty="0">
                <a:ea typeface="+mn-ea"/>
              </a:rPr>
              <a:t> </a:t>
            </a:r>
            <a:r>
              <a:rPr lang="en-US" dirty="0" err="1">
                <a:ea typeface="+mn-ea"/>
              </a:rPr>
              <a:t>lập</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duty </a:t>
            </a:r>
            <a:r>
              <a:rPr lang="en-US" dirty="0" err="1">
                <a:ea typeface="+mn-ea"/>
              </a:rPr>
              <a:t>của</a:t>
            </a:r>
            <a:r>
              <a:rPr lang="en-US" dirty="0">
                <a:ea typeface="+mn-ea"/>
              </a:rPr>
              <a:t> </a:t>
            </a:r>
            <a:r>
              <a:rPr lang="en-US" dirty="0" err="1">
                <a:ea typeface="+mn-ea"/>
              </a:rPr>
              <a:t>xung</a:t>
            </a:r>
            <a:r>
              <a:rPr lang="en-US" dirty="0">
                <a:ea typeface="+mn-ea"/>
              </a:rPr>
              <a:t> </a:t>
            </a:r>
            <a:r>
              <a:rPr lang="en-US" dirty="0" err="1">
                <a:ea typeface="+mn-ea"/>
              </a:rPr>
              <a:t>trong</a:t>
            </a:r>
            <a:r>
              <a:rPr lang="en-US" dirty="0">
                <a:ea typeface="+mn-ea"/>
              </a:rPr>
              <a:t> </a:t>
            </a:r>
            <a:r>
              <a:rPr lang="en-US" dirty="0" err="1">
                <a:ea typeface="+mn-ea"/>
              </a:rPr>
              <a:t>chế</a:t>
            </a:r>
            <a:r>
              <a:rPr lang="en-US" dirty="0">
                <a:ea typeface="+mn-ea"/>
              </a:rPr>
              <a:t> </a:t>
            </a:r>
            <a:r>
              <a:rPr lang="en-US" dirty="0" err="1">
                <a:ea typeface="+mn-ea"/>
              </a:rPr>
              <a:t>độ</a:t>
            </a:r>
            <a:r>
              <a:rPr lang="en-US" dirty="0">
                <a:ea typeface="+mn-ea"/>
              </a:rPr>
              <a:t> PWM. </a:t>
            </a:r>
            <a:r>
              <a:rPr lang="en-US" dirty="0" err="1">
                <a:ea typeface="+mn-ea"/>
              </a:rPr>
              <a:t>Hàm</a:t>
            </a:r>
            <a:r>
              <a:rPr lang="en-US" dirty="0">
                <a:ea typeface="+mn-ea"/>
              </a:rPr>
              <a:t> </a:t>
            </a:r>
            <a:r>
              <a:rPr lang="en-US" dirty="0" err="1">
                <a:ea typeface="+mn-ea"/>
              </a:rPr>
              <a:t>này</a:t>
            </a:r>
            <a:r>
              <a:rPr lang="en-US" dirty="0">
                <a:ea typeface="+mn-ea"/>
              </a:rPr>
              <a:t> </a:t>
            </a:r>
            <a:r>
              <a:rPr lang="en-US" dirty="0" err="1">
                <a:ea typeface="+mn-ea"/>
              </a:rPr>
              <a:t>ghi</a:t>
            </a:r>
            <a:r>
              <a:rPr lang="en-US" dirty="0">
                <a:ea typeface="+mn-ea"/>
              </a:rPr>
              <a:t> 10bit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vào</a:t>
            </a:r>
            <a:r>
              <a:rPr lang="en-US" dirty="0">
                <a:ea typeface="+mn-ea"/>
              </a:rPr>
              <a:t> </a:t>
            </a:r>
            <a:r>
              <a:rPr lang="en-US" dirty="0" err="1">
                <a:ea typeface="+mn-ea"/>
              </a:rPr>
              <a:t>thanh</a:t>
            </a:r>
            <a:r>
              <a:rPr lang="en-US" dirty="0">
                <a:ea typeface="+mn-ea"/>
              </a:rPr>
              <a:t> </a:t>
            </a:r>
            <a:r>
              <a:rPr lang="en-US" dirty="0" err="1">
                <a:ea typeface="+mn-ea"/>
              </a:rPr>
              <a:t>ghi</a:t>
            </a:r>
            <a:r>
              <a:rPr lang="en-US" dirty="0">
                <a:ea typeface="+mn-ea"/>
              </a:rPr>
              <a:t> </a:t>
            </a:r>
            <a:r>
              <a:rPr lang="en-US" dirty="0" err="1">
                <a:ea typeface="+mn-ea"/>
              </a:rPr>
              <a:t>CCPx</a:t>
            </a:r>
            <a:r>
              <a:rPr lang="en-US" dirty="0">
                <a:ea typeface="+mn-ea"/>
              </a:rPr>
              <a:t>. </a:t>
            </a:r>
            <a:r>
              <a:rPr lang="en-US" dirty="0" err="1">
                <a:ea typeface="+mn-ea"/>
              </a:rPr>
              <a:t>Nếu</a:t>
            </a:r>
            <a:r>
              <a:rPr lang="en-US" dirty="0">
                <a:ea typeface="+mn-ea"/>
              </a:rPr>
              <a:t> </a:t>
            </a:r>
            <a:r>
              <a:rPr lang="en-US" i="1" dirty="0">
                <a:ea typeface="+mn-ea"/>
              </a:rPr>
              <a:t>Value</a:t>
            </a:r>
            <a:r>
              <a:rPr lang="en-US" dirty="0">
                <a:ea typeface="+mn-ea"/>
              </a:rPr>
              <a:t> </a:t>
            </a:r>
            <a:r>
              <a:rPr lang="en-US" dirty="0" err="1">
                <a:ea typeface="+mn-ea"/>
              </a:rPr>
              <a:t>chỉ</a:t>
            </a:r>
            <a:r>
              <a:rPr lang="en-US" dirty="0">
                <a:ea typeface="+mn-ea"/>
              </a:rPr>
              <a:t> </a:t>
            </a:r>
            <a:r>
              <a:rPr lang="en-US" dirty="0" err="1">
                <a:ea typeface="+mn-ea"/>
              </a:rPr>
              <a:t>là</a:t>
            </a:r>
            <a:r>
              <a:rPr lang="en-US" dirty="0">
                <a:ea typeface="+mn-ea"/>
              </a:rPr>
              <a:t> 8 bit, </a:t>
            </a:r>
            <a:r>
              <a:rPr lang="en-US" dirty="0" err="1">
                <a:ea typeface="+mn-ea"/>
              </a:rPr>
              <a:t>thì</a:t>
            </a:r>
            <a:r>
              <a:rPr lang="en-US" dirty="0">
                <a:ea typeface="+mn-ea"/>
              </a:rPr>
              <a:t> </a:t>
            </a:r>
            <a:r>
              <a:rPr lang="en-US" dirty="0" err="1">
                <a:ea typeface="+mn-ea"/>
              </a:rPr>
              <a:t>hàm</a:t>
            </a:r>
            <a:r>
              <a:rPr lang="en-US" dirty="0">
                <a:ea typeface="+mn-ea"/>
              </a:rPr>
              <a:t> </a:t>
            </a:r>
            <a:r>
              <a:rPr lang="en-US" dirty="0" err="1">
                <a:ea typeface="+mn-ea"/>
              </a:rPr>
              <a:t>sẽ</a:t>
            </a:r>
            <a:r>
              <a:rPr lang="en-US" dirty="0">
                <a:ea typeface="+mn-ea"/>
              </a:rPr>
              <a:t> </a:t>
            </a:r>
            <a:r>
              <a:rPr lang="en-US" dirty="0" err="1">
                <a:ea typeface="+mn-ea"/>
              </a:rPr>
              <a:t>tự</a:t>
            </a:r>
            <a:r>
              <a:rPr lang="en-US" dirty="0">
                <a:ea typeface="+mn-ea"/>
              </a:rPr>
              <a:t> </a:t>
            </a:r>
            <a:r>
              <a:rPr lang="en-US" dirty="0" err="1">
                <a:ea typeface="+mn-ea"/>
              </a:rPr>
              <a:t>động</a:t>
            </a:r>
            <a:r>
              <a:rPr lang="en-US" dirty="0">
                <a:ea typeface="+mn-ea"/>
              </a:rPr>
              <a:t> </a:t>
            </a:r>
            <a:r>
              <a:rPr lang="en-US" dirty="0" err="1">
                <a:ea typeface="+mn-ea"/>
              </a:rPr>
              <a:t>dịch</a:t>
            </a:r>
            <a:r>
              <a:rPr lang="en-US" dirty="0">
                <a:ea typeface="+mn-ea"/>
              </a:rPr>
              <a:t> </a:t>
            </a:r>
            <a:r>
              <a:rPr lang="en-US" dirty="0" err="1">
                <a:ea typeface="+mn-ea"/>
              </a:rPr>
              <a:t>thêm</a:t>
            </a:r>
            <a:r>
              <a:rPr lang="en-US" dirty="0">
                <a:ea typeface="+mn-ea"/>
              </a:rPr>
              <a:t> 2bit </a:t>
            </a:r>
            <a:r>
              <a:rPr lang="en-US" dirty="0" err="1">
                <a:ea typeface="+mn-ea"/>
              </a:rPr>
              <a:t>để</a:t>
            </a:r>
            <a:r>
              <a:rPr lang="en-US" dirty="0">
                <a:ea typeface="+mn-ea"/>
              </a:rPr>
              <a:t> </a:t>
            </a:r>
            <a:r>
              <a:rPr lang="en-US" dirty="0" err="1">
                <a:ea typeface="+mn-ea"/>
              </a:rPr>
              <a:t>đủ</a:t>
            </a:r>
            <a:r>
              <a:rPr lang="en-US" dirty="0">
                <a:ea typeface="+mn-ea"/>
              </a:rPr>
              <a:t> 10bit </a:t>
            </a:r>
            <a:r>
              <a:rPr lang="en-US" dirty="0" err="1">
                <a:ea typeface="+mn-ea"/>
              </a:rPr>
              <a:t>nạp</a:t>
            </a:r>
            <a:r>
              <a:rPr lang="en-US" dirty="0">
                <a:ea typeface="+mn-ea"/>
              </a:rPr>
              <a:t> </a:t>
            </a:r>
            <a:r>
              <a:rPr lang="en-US" dirty="0" err="1">
                <a:ea typeface="+mn-ea"/>
              </a:rPr>
              <a:t>vào</a:t>
            </a:r>
            <a:r>
              <a:rPr lang="en-US" dirty="0">
                <a:ea typeface="+mn-ea"/>
              </a:rPr>
              <a:t> </a:t>
            </a:r>
            <a:r>
              <a:rPr lang="en-US" dirty="0" err="1">
                <a:ea typeface="+mn-ea"/>
              </a:rPr>
              <a:t>thanh</a:t>
            </a:r>
            <a:r>
              <a:rPr lang="en-US" dirty="0">
                <a:ea typeface="+mn-ea"/>
              </a:rPr>
              <a:t> </a:t>
            </a:r>
            <a:r>
              <a:rPr lang="en-US" dirty="0" err="1">
                <a:ea typeface="+mn-ea"/>
              </a:rPr>
              <a:t>ghi</a:t>
            </a:r>
            <a:r>
              <a:rPr lang="en-US" dirty="0">
                <a:ea typeface="+mn-ea"/>
              </a:rPr>
              <a:t> </a:t>
            </a:r>
            <a:r>
              <a:rPr lang="en-US" dirty="0" err="1">
                <a:ea typeface="+mn-ea"/>
              </a:rPr>
              <a:t>CCPx</a:t>
            </a:r>
            <a:r>
              <a:rPr lang="en-US" dirty="0">
                <a:ea typeface="+mn-ea"/>
              </a:rPr>
              <a:t>. </a:t>
            </a:r>
            <a:r>
              <a:rPr lang="en-US" dirty="0" err="1">
                <a:ea typeface="+mn-ea"/>
              </a:rPr>
              <a:t>Tùy</a:t>
            </a:r>
            <a:r>
              <a:rPr lang="en-US" dirty="0">
                <a:ea typeface="+mn-ea"/>
              </a:rPr>
              <a:t> </a:t>
            </a:r>
            <a:r>
              <a:rPr lang="en-US" dirty="0" err="1">
                <a:ea typeface="+mn-ea"/>
              </a:rPr>
              <a:t>độ</a:t>
            </a:r>
            <a:r>
              <a:rPr lang="en-US" dirty="0">
                <a:ea typeface="+mn-ea"/>
              </a:rPr>
              <a:t> </a:t>
            </a:r>
            <a:r>
              <a:rPr lang="en-US" dirty="0" err="1">
                <a:ea typeface="+mn-ea"/>
              </a:rPr>
              <a:t>phân</a:t>
            </a:r>
            <a:r>
              <a:rPr lang="en-US" dirty="0">
                <a:ea typeface="+mn-ea"/>
              </a:rPr>
              <a:t> </a:t>
            </a:r>
            <a:r>
              <a:rPr lang="en-US" dirty="0" err="1">
                <a:ea typeface="+mn-ea"/>
              </a:rPr>
              <a:t>giải</a:t>
            </a:r>
            <a:r>
              <a:rPr lang="en-US" dirty="0">
                <a:ea typeface="+mn-ea"/>
              </a:rPr>
              <a:t> </a:t>
            </a:r>
            <a:r>
              <a:rPr lang="en-US" dirty="0" err="1">
                <a:ea typeface="+mn-ea"/>
              </a:rPr>
              <a:t>mà</a:t>
            </a:r>
            <a:r>
              <a:rPr lang="en-US" dirty="0">
                <a:ea typeface="+mn-ea"/>
              </a:rPr>
              <a:t> </a:t>
            </a:r>
            <a:r>
              <a:rPr lang="en-US" dirty="0" err="1">
                <a:ea typeface="+mn-ea"/>
              </a:rPr>
              <a:t>giá</a:t>
            </a:r>
            <a:r>
              <a:rPr lang="en-US" dirty="0">
                <a:ea typeface="+mn-ea"/>
              </a:rPr>
              <a:t> </a:t>
            </a:r>
            <a:r>
              <a:rPr lang="en-US" dirty="0" err="1">
                <a:ea typeface="+mn-ea"/>
              </a:rPr>
              <a:t>trị</a:t>
            </a:r>
            <a:r>
              <a:rPr lang="en-US" dirty="0">
                <a:ea typeface="+mn-ea"/>
              </a:rPr>
              <a:t> </a:t>
            </a:r>
            <a:r>
              <a:rPr lang="en-US" dirty="0" err="1">
                <a:ea typeface="+mn-ea"/>
              </a:rPr>
              <a:t>của</a:t>
            </a:r>
            <a:r>
              <a:rPr lang="en-US" dirty="0">
                <a:ea typeface="+mn-ea"/>
              </a:rPr>
              <a:t> </a:t>
            </a:r>
            <a:r>
              <a:rPr lang="en-US" i="1" dirty="0">
                <a:ea typeface="+mn-ea"/>
              </a:rPr>
              <a:t>Value</a:t>
            </a:r>
            <a:r>
              <a:rPr lang="en-US" dirty="0">
                <a:ea typeface="+mn-ea"/>
              </a:rPr>
              <a:t> </a:t>
            </a:r>
            <a:r>
              <a:rPr lang="en-US" dirty="0" err="1">
                <a:ea typeface="+mn-ea"/>
              </a:rPr>
              <a:t>không</a:t>
            </a:r>
            <a:r>
              <a:rPr lang="en-US" dirty="0">
                <a:ea typeface="+mn-ea"/>
              </a:rPr>
              <a:t> </a:t>
            </a:r>
            <a:r>
              <a:rPr lang="en-US" dirty="0" err="1">
                <a:ea typeface="+mn-ea"/>
              </a:rPr>
              <a:t>phải</a:t>
            </a:r>
            <a:r>
              <a:rPr lang="en-US" dirty="0">
                <a:ea typeface="+mn-ea"/>
              </a:rPr>
              <a:t> </a:t>
            </a:r>
            <a:r>
              <a:rPr lang="en-US" dirty="0" err="1">
                <a:ea typeface="+mn-ea"/>
              </a:rPr>
              <a:t>lúc</a:t>
            </a:r>
            <a:r>
              <a:rPr lang="en-US" dirty="0">
                <a:ea typeface="+mn-ea"/>
              </a:rPr>
              <a:t> </a:t>
            </a:r>
            <a:r>
              <a:rPr lang="en-US" dirty="0" err="1">
                <a:ea typeface="+mn-ea"/>
              </a:rPr>
              <a:t>nào</a:t>
            </a:r>
            <a:r>
              <a:rPr lang="en-US" dirty="0">
                <a:ea typeface="+mn-ea"/>
              </a:rPr>
              <a:t> </a:t>
            </a:r>
            <a:r>
              <a:rPr lang="en-US" dirty="0" err="1">
                <a:ea typeface="+mn-ea"/>
              </a:rPr>
              <a:t>cũng</a:t>
            </a:r>
            <a:r>
              <a:rPr lang="en-US" dirty="0">
                <a:ea typeface="+mn-ea"/>
              </a:rPr>
              <a:t> </a:t>
            </a:r>
            <a:r>
              <a:rPr lang="en-US" dirty="0" err="1">
                <a:ea typeface="+mn-ea"/>
              </a:rPr>
              <a:t>đạt</a:t>
            </a:r>
            <a:r>
              <a:rPr lang="en-US" dirty="0">
                <a:ea typeface="+mn-ea"/>
              </a:rPr>
              <a:t> </a:t>
            </a:r>
            <a:r>
              <a:rPr lang="en-US" dirty="0" err="1">
                <a:ea typeface="+mn-ea"/>
              </a:rPr>
              <a:t>tới</a:t>
            </a:r>
            <a:r>
              <a:rPr lang="en-US" dirty="0">
                <a:ea typeface="+mn-ea"/>
              </a:rPr>
              <a:t> 1023. Do </a:t>
            </a:r>
            <a:r>
              <a:rPr lang="en-US" dirty="0" err="1">
                <a:ea typeface="+mn-ea"/>
              </a:rPr>
              <a:t>đó</a:t>
            </a:r>
            <a:r>
              <a:rPr lang="en-US" dirty="0">
                <a:ea typeface="+mn-ea"/>
              </a:rPr>
              <a:t>, </a:t>
            </a:r>
            <a:r>
              <a:rPr lang="en-US" i="1" dirty="0">
                <a:ea typeface="+mn-ea"/>
              </a:rPr>
              <a:t>Value</a:t>
            </a:r>
            <a:r>
              <a:rPr lang="en-US" dirty="0">
                <a:ea typeface="+mn-ea"/>
              </a:rPr>
              <a:t>=512 </a:t>
            </a:r>
            <a:r>
              <a:rPr lang="en-US" dirty="0" err="1">
                <a:ea typeface="+mn-ea"/>
              </a:rPr>
              <a:t>không</a:t>
            </a:r>
            <a:r>
              <a:rPr lang="en-US" dirty="0">
                <a:ea typeface="+mn-ea"/>
              </a:rPr>
              <a:t> </a:t>
            </a:r>
            <a:r>
              <a:rPr lang="en-US" dirty="0" err="1">
                <a:ea typeface="+mn-ea"/>
              </a:rPr>
              <a:t>có</a:t>
            </a:r>
            <a:r>
              <a:rPr lang="en-US" dirty="0">
                <a:ea typeface="+mn-ea"/>
              </a:rPr>
              <a:t> </a:t>
            </a:r>
            <a:r>
              <a:rPr lang="en-US" dirty="0" err="1">
                <a:ea typeface="+mn-ea"/>
              </a:rPr>
              <a:t>nghĩa</a:t>
            </a:r>
            <a:r>
              <a:rPr lang="en-US" dirty="0">
                <a:ea typeface="+mn-ea"/>
              </a:rPr>
              <a:t> </a:t>
            </a:r>
            <a:r>
              <a:rPr lang="en-US" dirty="0" err="1">
                <a:ea typeface="+mn-ea"/>
              </a:rPr>
              <a:t>là</a:t>
            </a:r>
            <a:r>
              <a:rPr lang="en-US" dirty="0">
                <a:ea typeface="+mn-ea"/>
              </a:rPr>
              <a:t> duty=50%.</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122238"/>
            <a:ext cx="8229600" cy="639762"/>
          </a:xfrm>
        </p:spPr>
        <p:txBody>
          <a:bodyPr/>
          <a:lstStyle/>
          <a:p>
            <a:r>
              <a:rPr lang="en-US">
                <a:solidFill>
                  <a:srgbClr val="FF0000"/>
                </a:solidFill>
              </a:rPr>
              <a:t>        Động cơ DC</a:t>
            </a:r>
          </a:p>
        </p:txBody>
      </p:sp>
      <p:sp>
        <p:nvSpPr>
          <p:cNvPr id="747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5B75BF36-318D-4703-8D9E-501B7B566289}" type="slidenum">
              <a:rPr lang="en-US" smtClean="0">
                <a:latin typeface="Arial" pitchFamily="34" charset="0"/>
                <a:cs typeface="Arial" pitchFamily="34" charset="0"/>
              </a:rPr>
              <a:pPr eaLnBrk="1" hangingPunct="1"/>
              <a:t>91</a:t>
            </a:fld>
            <a:endParaRPr lang="en-US">
              <a:latin typeface="Arial" pitchFamily="34" charset="0"/>
              <a:cs typeface="Arial" pitchFamily="34" charset="0"/>
            </a:endParaRPr>
          </a:p>
        </p:txBody>
      </p:sp>
      <p:sp>
        <p:nvSpPr>
          <p:cNvPr id="74756" name="Content Placeholder 5"/>
          <p:cNvSpPr>
            <a:spLocks noGrp="1"/>
          </p:cNvSpPr>
          <p:nvPr>
            <p:ph idx="1"/>
          </p:nvPr>
        </p:nvSpPr>
        <p:spPr>
          <a:xfrm>
            <a:off x="457200" y="1066800"/>
            <a:ext cx="8229600" cy="5059363"/>
          </a:xfrm>
        </p:spPr>
        <p:txBody>
          <a:bodyPr/>
          <a:lstStyle/>
          <a:p>
            <a:endParaRPr lang="en-US"/>
          </a:p>
        </p:txBody>
      </p:sp>
      <p:pic>
        <p:nvPicPr>
          <p:cNvPr id="747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1143000"/>
            <a:ext cx="51435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288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381000"/>
            <a:ext cx="8229600" cy="639763"/>
          </a:xfrm>
        </p:spPr>
        <p:txBody>
          <a:bodyPr/>
          <a:lstStyle/>
          <a:p>
            <a:r>
              <a:rPr lang="en-US" sz="4000">
                <a:solidFill>
                  <a:srgbClr val="FF0000"/>
                </a:solidFill>
              </a:rPr>
              <a:t>       Điều khiển động cơ DC</a:t>
            </a:r>
          </a:p>
        </p:txBody>
      </p:sp>
      <p:sp>
        <p:nvSpPr>
          <p:cNvPr id="757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B9B3E587-236C-4EC8-B36C-2E9BEA23B91D}" type="slidenum">
              <a:rPr lang="en-US" smtClean="0">
                <a:latin typeface="Arial" pitchFamily="34" charset="0"/>
                <a:cs typeface="Arial" pitchFamily="34" charset="0"/>
              </a:rPr>
              <a:pPr eaLnBrk="1" hangingPunct="1"/>
              <a:t>92</a:t>
            </a:fld>
            <a:endParaRPr lang="en-US">
              <a:latin typeface="Arial" pitchFamily="34" charset="0"/>
              <a:cs typeface="Arial" pitchFamily="34" charset="0"/>
            </a:endParaRPr>
          </a:p>
        </p:txBody>
      </p:sp>
      <p:sp>
        <p:nvSpPr>
          <p:cNvPr id="75780" name="Content Placeholder 5"/>
          <p:cNvSpPr>
            <a:spLocks noGrp="1"/>
          </p:cNvSpPr>
          <p:nvPr>
            <p:ph idx="1"/>
          </p:nvPr>
        </p:nvSpPr>
        <p:spPr>
          <a:xfrm>
            <a:off x="228600" y="1066800"/>
            <a:ext cx="8534400" cy="4906963"/>
          </a:xfrm>
        </p:spPr>
        <p:txBody>
          <a:bodyPr/>
          <a:lstStyle/>
          <a:p>
            <a:r>
              <a:rPr lang="en-US" sz="2800"/>
              <a:t>Mạch cầu H: được cấu tạo bởi 4 transitor BJT hay là Fet.</a:t>
            </a:r>
          </a:p>
          <a:p>
            <a:r>
              <a:rPr lang="en-US" sz="2800"/>
              <a:t>Tác dụng của transitor BJT và Fet là các van đóng mở dẫn dòng điện từ nguồn xuống tải với công suất lớn.</a:t>
            </a:r>
          </a:p>
          <a:p>
            <a:r>
              <a:rPr lang="en-US" sz="2800"/>
              <a:t>IC bán dẫn được tích hợp luôn cả cầu H trong đó ta chỉ cần cấp xung điều khiển, có bảo vệ dòng.</a:t>
            </a:r>
          </a:p>
          <a:p>
            <a:pPr>
              <a:buFontTx/>
              <a:buNone/>
            </a:pPr>
            <a:r>
              <a:rPr lang="en-US" sz="2800"/>
              <a:t>     + L293 : Với điện áp đầu vào là 36V và dòng điện đỉnh qua nó là 1.2A.</a:t>
            </a:r>
          </a:p>
          <a:p>
            <a:pPr>
              <a:buFontTx/>
              <a:buNone/>
            </a:pPr>
            <a:r>
              <a:rPr lang="en-US" sz="2800"/>
              <a:t>     + L298 : Với điện áp đầu vào là 46V và dòng điện đỉnh qua nó là 4A</a:t>
            </a:r>
          </a:p>
          <a:p>
            <a:endParaRPr lang="en-US" sz="2000"/>
          </a:p>
        </p:txBody>
      </p:sp>
    </p:spTree>
    <p:extLst>
      <p:ext uri="{BB962C8B-B14F-4D97-AF65-F5344CB8AC3E}">
        <p14:creationId xmlns:p14="http://schemas.microsoft.com/office/powerpoint/2010/main" val="2473838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304800"/>
            <a:ext cx="8229600" cy="639763"/>
          </a:xfrm>
        </p:spPr>
        <p:txBody>
          <a:bodyPr/>
          <a:lstStyle/>
          <a:p>
            <a:r>
              <a:rPr lang="en-US">
                <a:solidFill>
                  <a:srgbClr val="FF0000"/>
                </a:solidFill>
              </a:rPr>
              <a:t>         Điều khiển động cơ DC</a:t>
            </a:r>
          </a:p>
        </p:txBody>
      </p:sp>
      <p:sp>
        <p:nvSpPr>
          <p:cNvPr id="7680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EB5EFF69-1F0A-46B4-80ED-615D11C808AC}" type="slidenum">
              <a:rPr lang="en-US" smtClean="0">
                <a:latin typeface="Arial" pitchFamily="34" charset="0"/>
                <a:cs typeface="Arial" pitchFamily="34" charset="0"/>
              </a:rPr>
              <a:pPr eaLnBrk="1" hangingPunct="1"/>
              <a:t>93</a:t>
            </a:fld>
            <a:endParaRPr lang="en-US">
              <a:latin typeface="Arial" pitchFamily="34" charset="0"/>
              <a:cs typeface="Arial" pitchFamily="34" charset="0"/>
            </a:endParaRPr>
          </a:p>
        </p:txBody>
      </p:sp>
      <p:pic>
        <p:nvPicPr>
          <p:cNvPr id="76804" name="Picture 4" descr="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1309688"/>
            <a:ext cx="6310312"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746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74638"/>
            <a:ext cx="8229600" cy="639762"/>
          </a:xfrm>
        </p:spPr>
        <p:txBody>
          <a:bodyPr/>
          <a:lstStyle/>
          <a:p>
            <a:r>
              <a:rPr lang="en-US">
                <a:solidFill>
                  <a:srgbClr val="FF0000"/>
                </a:solidFill>
              </a:rPr>
              <a:t>        Điều khiển động cơ DC</a:t>
            </a:r>
          </a:p>
        </p:txBody>
      </p:sp>
      <p:sp>
        <p:nvSpPr>
          <p:cNvPr id="778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06810DAD-E316-4C37-9977-EDEDF9005C1E}" type="slidenum">
              <a:rPr lang="en-US" smtClean="0">
                <a:latin typeface="Arial" pitchFamily="34" charset="0"/>
                <a:cs typeface="Arial" pitchFamily="34" charset="0"/>
              </a:rPr>
              <a:pPr eaLnBrk="1" hangingPunct="1"/>
              <a:t>94</a:t>
            </a:fld>
            <a:endParaRPr lang="en-US">
              <a:latin typeface="Arial" pitchFamily="34" charset="0"/>
              <a:cs typeface="Arial" pitchFamily="34" charset="0"/>
            </a:endParaRPr>
          </a:p>
        </p:txBody>
      </p:sp>
      <p:pic>
        <p:nvPicPr>
          <p:cNvPr id="77828" name="Picture 4" descr="mosf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838200"/>
            <a:ext cx="602456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6"/>
          <p:cNvSpPr>
            <a:spLocks noChangeArrowheads="1"/>
          </p:cNvSpPr>
          <p:nvPr/>
        </p:nvSpPr>
        <p:spPr bwMode="auto">
          <a:xfrm>
            <a:off x="457200" y="5638800"/>
            <a:ext cx="830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t>Không dùng diode để tránh dòng ngược vì trong con Fet nó đã có diode rồi.</a:t>
            </a:r>
          </a:p>
        </p:txBody>
      </p:sp>
    </p:spTree>
    <p:extLst>
      <p:ext uri="{BB962C8B-B14F-4D97-AF65-F5344CB8AC3E}">
        <p14:creationId xmlns:p14="http://schemas.microsoft.com/office/powerpoint/2010/main" val="3428273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274638"/>
            <a:ext cx="8229600" cy="639762"/>
          </a:xfrm>
        </p:spPr>
        <p:txBody>
          <a:bodyPr/>
          <a:lstStyle/>
          <a:p>
            <a:r>
              <a:rPr lang="en-US">
                <a:solidFill>
                  <a:srgbClr val="FF0000"/>
                </a:solidFill>
              </a:rPr>
              <a:t>        Điều khiển động cơ DC</a:t>
            </a:r>
          </a:p>
        </p:txBody>
      </p:sp>
      <p:sp>
        <p:nvSpPr>
          <p:cNvPr id="788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Times New Roman" pitchFamily="18" charset="0"/>
                <a:cs typeface="Times New Roman" pitchFamily="18" charset="0"/>
              </a:defRPr>
            </a:lvl2pPr>
            <a:lvl3pPr marL="1143000" indent="-228600" eaLnBrk="0" hangingPunct="0">
              <a:defRPr>
                <a:solidFill>
                  <a:schemeClr val="tx1"/>
                </a:solidFill>
                <a:latin typeface="Times New Roman" pitchFamily="18" charset="0"/>
                <a:cs typeface="Times New Roman" pitchFamily="18" charset="0"/>
              </a:defRPr>
            </a:lvl3pPr>
            <a:lvl4pPr marL="1600200" indent="-228600" eaLnBrk="0" hangingPunct="0">
              <a:defRPr>
                <a:solidFill>
                  <a:schemeClr val="tx1"/>
                </a:solidFill>
                <a:latin typeface="Times New Roman" pitchFamily="18" charset="0"/>
                <a:cs typeface="Times New Roman" pitchFamily="18" charset="0"/>
              </a:defRPr>
            </a:lvl4pPr>
            <a:lvl5pPr marL="2057400" indent="-228600" eaLnBrk="0" hangingPunct="0">
              <a:defRPr>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cs typeface="Times New Roman" pitchFamily="18" charset="0"/>
              </a:defRPr>
            </a:lvl9pPr>
          </a:lstStyle>
          <a:p>
            <a:pPr eaLnBrk="1" hangingPunct="1"/>
            <a:fld id="{2F046AE1-E83C-4359-9E53-29B292328B9E}" type="slidenum">
              <a:rPr lang="en-US" smtClean="0">
                <a:latin typeface="Arial" pitchFamily="34" charset="0"/>
                <a:cs typeface="Arial" pitchFamily="34" charset="0"/>
              </a:rPr>
              <a:pPr eaLnBrk="1" hangingPunct="1"/>
              <a:t>95</a:t>
            </a:fld>
            <a:endParaRPr lang="en-US">
              <a:latin typeface="Arial" pitchFamily="34" charset="0"/>
              <a:cs typeface="Arial" pitchFamily="34" charset="0"/>
            </a:endParaRPr>
          </a:p>
        </p:txBody>
      </p:sp>
      <p:pic>
        <p:nvPicPr>
          <p:cNvPr id="788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1371600"/>
            <a:ext cx="6259512"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675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CAPTURE</a:t>
            </a:r>
            <a:endParaRPr lang="en-US"/>
          </a:p>
        </p:txBody>
      </p:sp>
      <p:sp>
        <p:nvSpPr>
          <p:cNvPr id="3" name="Content Placeholder 2"/>
          <p:cNvSpPr>
            <a:spLocks noGrp="1"/>
          </p:cNvSpPr>
          <p:nvPr>
            <p:ph idx="1"/>
          </p:nvPr>
        </p:nvSpPr>
        <p:spPr>
          <a:xfrm>
            <a:off x="152400" y="1295400"/>
            <a:ext cx="8915400" cy="5562600"/>
          </a:xfrm>
        </p:spPr>
        <p:txBody>
          <a:bodyPr/>
          <a:lstStyle/>
          <a:p>
            <a:r>
              <a:rPr lang="vi-VN" sz="2000"/>
              <a:t>Trong PIC 16F877A có 2 bộ input capture là CCP1 và CCP2. Cách thức hoạt động</a:t>
            </a:r>
            <a:r>
              <a:rPr lang="en-US" sz="2000"/>
              <a:t>:</a:t>
            </a:r>
            <a:r>
              <a:rPr lang="vi-VN" sz="2000"/>
              <a:t> Khi có một sự kiện (cạnh lên hoặc cạnh xuống ) trên chân CCP1 hoặc CCP2 thì giá trị của </a:t>
            </a:r>
            <a:r>
              <a:rPr lang="vi-VN" sz="2000" b="1" u="sng">
                <a:solidFill>
                  <a:srgbClr val="FF0000"/>
                </a:solidFill>
              </a:rPr>
              <a:t>Timer 1 </a:t>
            </a:r>
            <a:r>
              <a:rPr lang="vi-VN" sz="2000"/>
              <a:t>sẽ tự động được copy vào thanh ghi Capture tương ứng. Ứng dụng quan trọng nhất của input capture là để đo tần số của một tín hiệu. Bằng cách đo khoảng thời gian giữa 2 lần capture liên tiếp ta có thể tính được tần số của tín hiệu. </a:t>
            </a:r>
            <a:endParaRPr lang="en-US" sz="20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96</a:t>
            </a:fld>
            <a:endParaRPr lang="en-US"/>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51200"/>
            <a:ext cx="5925370"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86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CAPTURE</a:t>
            </a:r>
            <a:endParaRPr lang="en-US"/>
          </a:p>
        </p:txBody>
      </p:sp>
      <p:sp>
        <p:nvSpPr>
          <p:cNvPr id="3" name="Content Placeholder 2"/>
          <p:cNvSpPr>
            <a:spLocks noGrp="1"/>
          </p:cNvSpPr>
          <p:nvPr>
            <p:ph idx="1"/>
          </p:nvPr>
        </p:nvSpPr>
        <p:spPr>
          <a:xfrm>
            <a:off x="152400" y="1295400"/>
            <a:ext cx="8915400" cy="5486400"/>
          </a:xfrm>
        </p:spPr>
        <p:txBody>
          <a:bodyPr/>
          <a:lstStyle/>
          <a:p>
            <a:r>
              <a:rPr lang="vi-VN" sz="2000"/>
              <a:t>_Capture còn dùng để đo độ rộng xung</a:t>
            </a:r>
            <a:r>
              <a:rPr lang="en-US" sz="2000"/>
              <a:t>:</a:t>
            </a:r>
            <a:r>
              <a:rPr lang="vi-VN" sz="2000"/>
              <a:t> Sử dụng CCP1 lấy cạnh lên , CCP2 lấy cạnh xuống của cùng 1 xung ,tức là 2 CCP nối nhau . 1 xung vuông đi vào kích CCP1 trước ( cạnh lên ), thu được giá</a:t>
            </a:r>
            <a:r>
              <a:rPr lang="en-US" sz="2000"/>
              <a:t> </a:t>
            </a:r>
            <a:r>
              <a:rPr lang="vi-VN" sz="2000"/>
              <a:t>trị timer lúc , cạnh xuống của xung</a:t>
            </a:r>
            <a:r>
              <a:rPr lang="en-US" sz="2000"/>
              <a:t> </a:t>
            </a:r>
            <a:r>
              <a:rPr lang="vi-VN" sz="2000"/>
              <a:t>kích CCP2 thu được giá trị timer lúc xuống cạnh. Lấy 2 giá trị trừ nhau được độ rộng xung</a:t>
            </a:r>
            <a:r>
              <a:rPr lang="en-US" sz="2000"/>
              <a:t>, </a:t>
            </a:r>
            <a:r>
              <a:rPr lang="vi-VN" sz="2000"/>
              <a:t>chỉ cần 1 ngắt CCP2 là đủ . </a:t>
            </a:r>
            <a:endParaRPr lang="en-US" sz="2000"/>
          </a:p>
          <a:p>
            <a:r>
              <a:rPr lang="vi-VN" sz="2000"/>
              <a:t>_Dùng để xác định tốc độ quay của motor. Giả sử ta có 1 thiết bị đo tốc độ quay mà mỗi khi motor quay 1 vòng thì thiết bị phát 1 xung vuông (cạnh lên rồi cạnh xuống hay xung mức 1, hay cạnh xuống rồi cạnh lên tức là xung mức 0).</a:t>
            </a:r>
            <a:r>
              <a:rPr lang="en-US" sz="2000"/>
              <a:t> </a:t>
            </a:r>
            <a:r>
              <a:rPr lang="vi-VN" sz="2000"/>
              <a:t>Ở đây ta giả thiết xung mức 1. Xung này dẫn vào module capture (có thể qua cách ly an toàn) và giả thiết ta chọn chế độ bắt cạnh lên. Nghĩa là cứ mỗi 1 cạnh lên của xung vào, giá trị của timer1 copy vào CCP. Vì motor không phải</a:t>
            </a:r>
            <a:r>
              <a:rPr lang="en-US" sz="2000"/>
              <a:t> </a:t>
            </a:r>
            <a:r>
              <a:rPr lang="vi-VN" sz="2000"/>
              <a:t>quay đều nên ta thường chọn số lần capture là vài chục lần .</a:t>
            </a:r>
            <a:endParaRPr lang="en-US" sz="2000"/>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97</a:t>
            </a:fld>
            <a:endParaRPr lang="en-US"/>
          </a:p>
        </p:txBody>
      </p:sp>
    </p:spTree>
    <p:extLst>
      <p:ext uri="{BB962C8B-B14F-4D97-AF65-F5344CB8AC3E}">
        <p14:creationId xmlns:p14="http://schemas.microsoft.com/office/powerpoint/2010/main" val="1367841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MODULE CAPTURE</a:t>
            </a:r>
            <a:endParaRPr lang="en-US"/>
          </a:p>
        </p:txBody>
      </p:sp>
      <p:sp>
        <p:nvSpPr>
          <p:cNvPr id="3" name="Content Placeholder 2"/>
          <p:cNvSpPr>
            <a:spLocks noGrp="1"/>
          </p:cNvSpPr>
          <p:nvPr>
            <p:ph idx="1"/>
          </p:nvPr>
        </p:nvSpPr>
        <p:spPr>
          <a:xfrm>
            <a:off x="152400" y="1295400"/>
            <a:ext cx="8610600" cy="5029200"/>
          </a:xfrm>
        </p:spPr>
        <p:txBody>
          <a:bodyPr/>
          <a:lstStyle/>
          <a:p>
            <a:pPr>
              <a:defRPr/>
            </a:pPr>
            <a:r>
              <a:rPr lang="en-US"/>
              <a:t>Setup_CCPx(Mode): Mode  </a:t>
            </a:r>
          </a:p>
          <a:p>
            <a:pPr lvl="1">
              <a:defRPr/>
            </a:pPr>
            <a:r>
              <a:rPr lang="en-US"/>
              <a:t>CCP_CAPTURE_FE        	Capture khi có cạnh xuống</a:t>
            </a:r>
          </a:p>
          <a:p>
            <a:pPr lvl="1">
              <a:defRPr/>
            </a:pPr>
            <a:r>
              <a:rPr lang="en-US"/>
              <a:t>CCP_CAPTURE_RE      	Capture khi có cạnh lên</a:t>
            </a:r>
          </a:p>
          <a:p>
            <a:pPr lvl="1">
              <a:defRPr/>
            </a:pPr>
            <a:r>
              <a:rPr lang="en-US"/>
              <a:t>CCP_CAPTURE_DIV_4 	Chỉ Capture sau khi đếm đủ 4 cạnh lên </a:t>
            </a:r>
          </a:p>
          <a:p>
            <a:pPr lvl="1">
              <a:defRPr/>
            </a:pPr>
            <a:r>
              <a:rPr lang="en-US"/>
              <a:t>CCP_CAPTURE_DIV_16  	Chỉ Capture sau khi đếm đủ 16 cạnh lên</a:t>
            </a:r>
          </a:p>
          <a:p>
            <a:r>
              <a:rPr lang="vi-VN" sz="2000"/>
              <a:t>- </a:t>
            </a:r>
            <a:r>
              <a:rPr lang="en-US" sz="2000"/>
              <a:t>V</a:t>
            </a:r>
            <a:r>
              <a:rPr lang="vi-VN" sz="2000"/>
              <a:t>í dụ sau sẽ sử dụng chức năng capture</a:t>
            </a:r>
            <a:r>
              <a:rPr lang="en-US" sz="2000"/>
              <a:t> 2</a:t>
            </a:r>
            <a:r>
              <a:rPr lang="vi-VN" sz="2000"/>
              <a:t> để đo tần số của tín hiệu </a:t>
            </a:r>
            <a:endParaRPr lang="en-US" sz="2000"/>
          </a:p>
          <a:p>
            <a:pPr marL="0" indent="0" algn="l">
              <a:buNone/>
            </a:pPr>
            <a:r>
              <a:rPr lang="vi-VN" sz="2000"/>
              <a:t>-Thiết lập Input Capture 2: </a:t>
            </a:r>
            <a:endParaRPr lang="en-US" sz="2000"/>
          </a:p>
          <a:p>
            <a:pPr marL="0" indent="0" algn="l">
              <a:buNone/>
            </a:pPr>
            <a:r>
              <a:rPr lang="en-US" sz="2000"/>
              <a:t>+</a:t>
            </a:r>
            <a:r>
              <a:rPr lang="vi-VN" sz="2000"/>
              <a:t>Chọn chế độ cho Input Capture 2: </a:t>
            </a:r>
            <a:r>
              <a:rPr lang="vi-VN" sz="2000">
                <a:solidFill>
                  <a:srgbClr val="FF0000"/>
                </a:solidFill>
              </a:rPr>
              <a:t>setup_ccp2(CCP_CAPTURE_FE);</a:t>
            </a:r>
            <a:br>
              <a:rPr lang="vi-VN" sz="2000"/>
            </a:br>
            <a:r>
              <a:rPr lang="en-US" sz="2000"/>
              <a:t>+</a:t>
            </a:r>
            <a:r>
              <a:rPr lang="vi-VN" sz="2000"/>
              <a:t>Kích hoạt ngắt Input capture 2:</a:t>
            </a:r>
            <a:r>
              <a:rPr lang="en-US" sz="2000"/>
              <a:t>      </a:t>
            </a:r>
            <a:r>
              <a:rPr lang="en-US" sz="2000">
                <a:solidFill>
                  <a:srgbClr val="FF0000"/>
                </a:solidFill>
              </a:rPr>
              <a:t>enable_interrupts(INT_CCP2);</a:t>
            </a:r>
          </a:p>
          <a:p>
            <a:pPr marL="0" indent="0" algn="l">
              <a:buNone/>
            </a:pPr>
            <a:r>
              <a:rPr lang="en-US" sz="2000"/>
              <a:t>+Kích hoạt ngắt toàn cục:               </a:t>
            </a:r>
            <a:r>
              <a:rPr lang="en-US" sz="2000">
                <a:solidFill>
                  <a:srgbClr val="FF0000"/>
                </a:solidFill>
              </a:rPr>
              <a:t>enable_interrupts(GLOBAL);</a:t>
            </a:r>
          </a:p>
          <a:p>
            <a:pPr marL="0" indent="0" algn="l">
              <a:buNone/>
            </a:pPr>
            <a:r>
              <a:rPr lang="vi-VN" sz="2000"/>
              <a:t> </a:t>
            </a:r>
            <a:r>
              <a:rPr lang="en-US" sz="2000"/>
              <a:t>-</a:t>
            </a:r>
            <a:r>
              <a:rPr lang="vi-VN" sz="2000"/>
              <a:t>Thiết lập timer 1:</a:t>
            </a:r>
            <a:br>
              <a:rPr lang="vi-VN" sz="2000"/>
            </a:br>
            <a:r>
              <a:rPr lang="en-US" sz="2000"/>
              <a:t>+</a:t>
            </a:r>
            <a:r>
              <a:rPr lang="vi-VN" sz="2000"/>
              <a:t>Chọn chế độ:</a:t>
            </a:r>
            <a:r>
              <a:rPr lang="en-US" sz="2000"/>
              <a:t>                           </a:t>
            </a:r>
            <a:r>
              <a:rPr lang="en-US" sz="2000">
                <a:solidFill>
                  <a:srgbClr val="FF0000"/>
                </a:solidFill>
              </a:rPr>
              <a:t>setup_timer_1(T1_INTERNAL|T1_DIV_BY_1);</a:t>
            </a:r>
          </a:p>
          <a:p>
            <a:pPr marL="0" indent="0" algn="l">
              <a:buNone/>
            </a:pPr>
            <a:r>
              <a:rPr lang="en-US" sz="2000"/>
              <a:t>+Kích hoạt ngắt timer 1:           </a:t>
            </a:r>
            <a:r>
              <a:rPr lang="en-US" sz="2000">
                <a:solidFill>
                  <a:srgbClr val="FF0000"/>
                </a:solidFill>
              </a:rPr>
              <a:t>enable_interrupts(INT_TIMER1);</a:t>
            </a:r>
          </a:p>
          <a:p>
            <a:pPr marL="0" indent="0" algn="l">
              <a:buNone/>
            </a:pPr>
            <a:endParaRPr lang="en-US">
              <a:solidFill>
                <a:srgbClr val="FF0000"/>
              </a:solidFill>
            </a:endParaRPr>
          </a:p>
        </p:txBody>
      </p:sp>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98</a:t>
            </a:fld>
            <a:endParaRPr lang="en-US"/>
          </a:p>
        </p:txBody>
      </p:sp>
    </p:spTree>
    <p:extLst>
      <p:ext uri="{BB962C8B-B14F-4D97-AF65-F5344CB8AC3E}">
        <p14:creationId xmlns:p14="http://schemas.microsoft.com/office/powerpoint/2010/main" val="1367841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CAPTURE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76373868"/>
              </p:ext>
            </p:extLst>
          </p:nvPr>
        </p:nvGraphicFramePr>
        <p:xfrm>
          <a:off x="127000" y="1295400"/>
          <a:ext cx="8991600" cy="5029200"/>
        </p:xfrm>
        <a:graphic>
          <a:graphicData uri="http://schemas.openxmlformats.org/drawingml/2006/table">
            <a:tbl>
              <a:tblPr firstRow="1" bandRow="1">
                <a:tableStyleId>{5940675A-B579-460E-94D1-54222C63F5DA}</a:tableStyleId>
              </a:tblPr>
              <a:tblGrid>
                <a:gridCol w="42672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r>
                        <a:rPr lang="en-US"/>
                        <a:t>#include &lt;16F877A.h&gt;</a:t>
                      </a:r>
                    </a:p>
                    <a:p>
                      <a:r>
                        <a:rPr lang="en-US" sz="1800" b="0" i="0" kern="1200">
                          <a:solidFill>
                            <a:schemeClr val="tx1"/>
                          </a:solidFill>
                          <a:effectLst/>
                          <a:latin typeface="Times New Roman" pitchFamily="18" charset="0"/>
                          <a:ea typeface="+mn-ea"/>
                          <a:cs typeface="Arial" charset="0"/>
                        </a:rPr>
                        <a:t>#include "hienthiLCD.c"</a:t>
                      </a:r>
                      <a:endParaRPr lang="en-US"/>
                    </a:p>
                    <a:p>
                      <a:r>
                        <a:rPr lang="en-US"/>
                        <a:t>#fuses HS,NOWDT,NOPROTECT,NOLVP</a:t>
                      </a:r>
                    </a:p>
                    <a:p>
                      <a:r>
                        <a:rPr lang="en-US"/>
                        <a:t>#use delay(clock=20000000)</a:t>
                      </a:r>
                    </a:p>
                    <a:p>
                      <a:r>
                        <a:rPr lang="en-US"/>
                        <a:t>#use delay(clock=20000000)</a:t>
                      </a:r>
                    </a:p>
                    <a:p>
                      <a:r>
                        <a:rPr lang="en-US"/>
                        <a:t>long rise,fall,pulse_width;</a:t>
                      </a:r>
                    </a:p>
                    <a:p>
                      <a:endParaRPr lang="en-US"/>
                    </a:p>
                    <a:p>
                      <a:r>
                        <a:rPr lang="en-US"/>
                        <a:t>#int_ccp2</a:t>
                      </a:r>
                    </a:p>
                    <a:p>
                      <a:r>
                        <a:rPr lang="en-US"/>
                        <a:t>void isr()</a:t>
                      </a:r>
                    </a:p>
                    <a:p>
                      <a:r>
                        <a:rPr lang="en-US"/>
                        <a:t>{</a:t>
                      </a:r>
                    </a:p>
                    <a:p>
                      <a:r>
                        <a:rPr lang="en-US"/>
                        <a:t>rise = CCP_1;</a:t>
                      </a:r>
                    </a:p>
                    <a:p>
                      <a:r>
                        <a:rPr lang="en-US"/>
                        <a:t>fall = CCP_2;</a:t>
                      </a:r>
                    </a:p>
                    <a:p>
                      <a:r>
                        <a:rPr lang="en-US"/>
                        <a:t>pulse_width = fall - rise; </a:t>
                      </a:r>
                    </a:p>
                    <a:p>
                      <a:r>
                        <a:rPr lang="en-US"/>
                        <a:t>// CCP_1 is the time the pulse went high</a:t>
                      </a:r>
                    </a:p>
                    <a:p>
                      <a:r>
                        <a:rPr lang="en-US"/>
                        <a:t>}</a:t>
                      </a:r>
                    </a:p>
                  </a:txBody>
                  <a:tcPr/>
                </a:tc>
                <a:tc>
                  <a:txBody>
                    <a:bodyPr/>
                    <a:lstStyle/>
                    <a:p>
                      <a:r>
                        <a:rPr lang="en-US"/>
                        <a:t>void main()</a:t>
                      </a:r>
                    </a:p>
                    <a:p>
                      <a:r>
                        <a:rPr lang="en-US"/>
                        <a:t>{</a:t>
                      </a:r>
                      <a:r>
                        <a:rPr lang="en-US" sz="1800" b="0" i="0" kern="1200">
                          <a:solidFill>
                            <a:schemeClr val="tx1"/>
                          </a:solidFill>
                          <a:effectLst/>
                          <a:latin typeface="Times New Roman" pitchFamily="18" charset="0"/>
                          <a:ea typeface="+mn-ea"/>
                          <a:cs typeface="Arial" charset="0"/>
                        </a:rPr>
                        <a:t>LCD_init();</a:t>
                      </a:r>
                      <a:endParaRPr lang="en-US"/>
                    </a:p>
                    <a:p>
                      <a:r>
                        <a:rPr lang="en-US"/>
                        <a:t>printf("\n\rHigh time (sampled every second):\n\r");</a:t>
                      </a:r>
                    </a:p>
                    <a:p>
                      <a:r>
                        <a:rPr lang="en-US"/>
                        <a:t>setup_ccp1(CCP_CAPTURE_RE); // Configure CCP1 to capture rise</a:t>
                      </a:r>
                    </a:p>
                    <a:p>
                      <a:r>
                        <a:rPr lang="en-US"/>
                        <a:t>setup_ccp2(CCP_CAPTURE_FE); // Configure CCP2 to capture fall</a:t>
                      </a:r>
                    </a:p>
                    <a:p>
                      <a:r>
                        <a:rPr lang="en-US"/>
                        <a:t>setup_timer_1(T1_INTERNAL); // Start timer 1</a:t>
                      </a:r>
                    </a:p>
                    <a:p>
                      <a:r>
                        <a:rPr lang="en-US"/>
                        <a:t>enable_interrupts(INT_CCP2); // Setup interrupt on falling edge</a:t>
                      </a:r>
                    </a:p>
                    <a:p>
                      <a:r>
                        <a:rPr lang="en-US"/>
                        <a:t>enable_interrupts(GLOBAL);</a:t>
                      </a:r>
                    </a:p>
                    <a:p>
                      <a:r>
                        <a:rPr lang="en-US"/>
                        <a:t>while(TRUE) {</a:t>
                      </a:r>
                    </a:p>
                    <a:p>
                      <a:r>
                        <a:rPr lang="en-US"/>
                        <a:t>delay_ms(1000);</a:t>
                      </a:r>
                    </a:p>
                    <a:p>
                      <a:r>
                        <a:rPr lang="en-US"/>
                        <a:t>printf("\r%lu us ", pulse_width/5 );</a:t>
                      </a:r>
                    </a:p>
                    <a:p>
                      <a:r>
                        <a:rPr lang="en-US"/>
                        <a:t>}</a:t>
                      </a:r>
                    </a:p>
                    <a:p>
                      <a:r>
                        <a:rPr lang="en-US"/>
                        <a:t>}</a:t>
                      </a:r>
                    </a:p>
                    <a:p>
                      <a:endParaRPr lang="en-US"/>
                    </a:p>
                  </a:txBody>
                  <a:tcPr/>
                </a:tc>
                <a:extLst>
                  <a:ext uri="{0D108BD9-81ED-4DB2-BD59-A6C34878D82A}">
                    <a16:rowId xmlns:a16="http://schemas.microsoft.com/office/drawing/2014/main" val="10000"/>
                  </a:ext>
                </a:extLst>
              </a:tr>
            </a:tbl>
          </a:graphicData>
        </a:graphic>
      </p:graphicFrame>
      <p:sp>
        <p:nvSpPr>
          <p:cNvPr id="4" name="Date Placeholder 3"/>
          <p:cNvSpPr>
            <a:spLocks noGrp="1"/>
          </p:cNvSpPr>
          <p:nvPr>
            <p:ph type="dt" sz="half" idx="10"/>
          </p:nvPr>
        </p:nvSpPr>
        <p:spPr/>
        <p:txBody>
          <a:bodyPr/>
          <a:lstStyle/>
          <a:p>
            <a:pPr>
              <a:defRPr/>
            </a:pPr>
            <a:r>
              <a:rPr lang="en-US"/>
              <a:t> </a:t>
            </a:r>
          </a:p>
        </p:txBody>
      </p:sp>
      <p:sp>
        <p:nvSpPr>
          <p:cNvPr id="5" name="Slide Number Placeholder 4"/>
          <p:cNvSpPr>
            <a:spLocks noGrp="1"/>
          </p:cNvSpPr>
          <p:nvPr>
            <p:ph type="sldNum" sz="quarter" idx="12"/>
          </p:nvPr>
        </p:nvSpPr>
        <p:spPr/>
        <p:txBody>
          <a:bodyPr/>
          <a:lstStyle/>
          <a:p>
            <a:pPr>
              <a:defRPr/>
            </a:pPr>
            <a:fld id="{95ADC168-94E6-4C4E-B92D-203EBC4A563D}" type="slidenum">
              <a:rPr lang="en-US" smtClean="0"/>
              <a:pPr>
                <a:defRPr/>
              </a:pPr>
              <a:t>99</a:t>
            </a:fld>
            <a:endParaRPr lang="en-US"/>
          </a:p>
        </p:txBody>
      </p:sp>
    </p:spTree>
    <p:extLst>
      <p:ext uri="{BB962C8B-B14F-4D97-AF65-F5344CB8AC3E}">
        <p14:creationId xmlns:p14="http://schemas.microsoft.com/office/powerpoint/2010/main" val="191032556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4570</TotalTime>
  <Words>20001</Words>
  <Application>Microsoft Office PowerPoint</Application>
  <PresentationFormat>On-screen Show (4:3)</PresentationFormat>
  <Paragraphs>1760</Paragraphs>
  <Slides>139</Slides>
  <Notes>50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139</vt:i4>
      </vt:variant>
    </vt:vector>
  </HeadingPairs>
  <TitlesOfParts>
    <vt:vector size="155" baseType="lpstr">
      <vt:lpstr>.Vn3DH</vt:lpstr>
      <vt:lpstr>.VnArial</vt:lpstr>
      <vt:lpstr>Arial</vt:lpstr>
      <vt:lpstr>Brush Script MT</vt:lpstr>
      <vt:lpstr>Calibri</vt:lpstr>
      <vt:lpstr>Constantia</vt:lpstr>
      <vt:lpstr>Courier New</vt:lpstr>
      <vt:lpstr>Franklin Gothic Book</vt:lpstr>
      <vt:lpstr>Rage Italic</vt:lpstr>
      <vt:lpstr>Symbol</vt:lpstr>
      <vt:lpstr>Tahoma</vt:lpstr>
      <vt:lpstr>Times New Roman</vt:lpstr>
      <vt:lpstr>Wingdings</vt:lpstr>
      <vt:lpstr>Blends</vt:lpstr>
      <vt:lpstr>Pushpin</vt:lpstr>
      <vt:lpstr>Picture</vt:lpstr>
      <vt:lpstr>LẬP TRÌNH NHÚNG</vt:lpstr>
      <vt:lpstr>LẬP TRÌNH NHÚNG</vt:lpstr>
      <vt:lpstr>Tự tạo mẫu chương trình</vt:lpstr>
      <vt:lpstr>Khai báo biến</vt:lpstr>
      <vt:lpstr>Khai báo biến</vt:lpstr>
      <vt:lpstr>Khai báo biến</vt:lpstr>
      <vt:lpstr>CẤU TRÚC CÂU LỆNH TRONG CCS</vt:lpstr>
      <vt:lpstr>CẤU TRÚC CÂU LỆNH TRONG CCS</vt:lpstr>
      <vt:lpstr>CÁC TOÁN TỬ TRONG CCS</vt:lpstr>
      <vt:lpstr>CÁC TOÁN TỬ TRONG CCS</vt:lpstr>
      <vt:lpstr>CÁC HÀM XỬ LÝ SỐ</vt:lpstr>
      <vt:lpstr>CÁC HÀM XỬ LÝ BIT</vt:lpstr>
      <vt:lpstr>CÁC HÀM XỬ LÝ BIT</vt:lpstr>
      <vt:lpstr>CÁC HÀM XỬ LÝ BIT</vt:lpstr>
      <vt:lpstr>CÁC HÀM XỬ LÝ BIT</vt:lpstr>
      <vt:lpstr>CÁC THANH GHI PORT CỦA PIC 16</vt:lpstr>
      <vt:lpstr>CÁC THANH GHI PORT CỦA PIC18</vt:lpstr>
      <vt:lpstr>PORT B</vt:lpstr>
      <vt:lpstr>CÁC HÀM VÀO/RA DỮ LIỆU</vt:lpstr>
      <vt:lpstr>CÁC HÀM VÀO/RA DỮ LIỆU</vt:lpstr>
      <vt:lpstr>CÁC HÀM VÀO/RA DỮ LIỆU</vt:lpstr>
      <vt:lpstr>PowerPoint Presentation</vt:lpstr>
      <vt:lpstr>CÁC HÀM VÀO/RA DỮ LIỆU</vt:lpstr>
      <vt:lpstr>PowerPoint Presentation</vt:lpstr>
      <vt:lpstr>CÁC HÀM VÀO/RA DỮ LIỆU</vt:lpstr>
      <vt:lpstr>CÁC HÀM VÀO/RA DỮ LIỆU</vt:lpstr>
      <vt:lpstr>CÁC HÀM VÀO/RA DỮ LIỆU</vt:lpstr>
      <vt:lpstr>CÁC HÀM VÀO/RA DỮ LIỆU</vt:lpstr>
      <vt:lpstr>CÁC HÀM VÀO/RA DỮ LIỆU</vt:lpstr>
      <vt:lpstr>#Use fast_IO( )</vt:lpstr>
      <vt:lpstr>PowerPoint Presentation</vt:lpstr>
      <vt:lpstr>CÁC HÀM DELAY</vt:lpstr>
      <vt:lpstr>CÁC HÀM DELAY</vt:lpstr>
      <vt:lpstr>CÁC HÀM DELAY</vt:lpstr>
      <vt:lpstr>CÁC HÀM DELAY</vt:lpstr>
      <vt:lpstr>Nguyên lý hoạt động cơ bản của một Timer</vt:lpstr>
      <vt:lpstr>Nguyên lý hoạt động cơ bản của một Timer</vt:lpstr>
      <vt:lpstr>CÁC HÀM SỬ DỤNG TIMER</vt:lpstr>
      <vt:lpstr>Các thanh ghi liên quan đến TIMER0:</vt:lpstr>
      <vt:lpstr>PowerPoint Presentation</vt:lpstr>
      <vt:lpstr>CÁC HÀM SỬ DỤNG TIMER</vt:lpstr>
      <vt:lpstr>Ví dụ 1 Timer0</vt:lpstr>
      <vt:lpstr>PowerPoint Presentation</vt:lpstr>
      <vt:lpstr>Ví dụ 2 Timer0</vt:lpstr>
      <vt:lpstr>Ví dụ 2 Timer0</vt:lpstr>
      <vt:lpstr>CÁC HÀM SỬ DỤNG TIMER</vt:lpstr>
      <vt:lpstr>Kiểm tra số 01</vt:lpstr>
      <vt:lpstr>Watchdog Timer (WDT)</vt:lpstr>
      <vt:lpstr>CÁC HÀM SỬ DỤNG TIMER</vt:lpstr>
      <vt:lpstr>CÁC HÀM SỬ DỤNG TIMER</vt:lpstr>
      <vt:lpstr>CÁC HÀM SỬ DỤNG NGẮT</vt:lpstr>
      <vt:lpstr>CÁC HÀM SỬ DỤNG NGẮT</vt:lpstr>
      <vt:lpstr>PowerPoint Presentation</vt:lpstr>
      <vt:lpstr>CÁC HÀM SỬ DỤNG NGẮT</vt:lpstr>
      <vt:lpstr>CÁC HÀM SỬ DỤNG NGẮT</vt:lpstr>
      <vt:lpstr>CÁC HÀM SỬ DỤNG NGẮT</vt:lpstr>
      <vt:lpstr>CÁC HÀM SỬ DỤNG NGẮT</vt:lpstr>
      <vt:lpstr>Ngắt RB4-RB7</vt:lpstr>
      <vt:lpstr>Ngắt ngoài: INT_EXT</vt:lpstr>
      <vt:lpstr>       LED 7 đoạn-Loại Anode chung </vt:lpstr>
      <vt:lpstr>Giao tiếp nút nhấn</vt:lpstr>
      <vt:lpstr>      LED 7 đoạn-Loại Cathode chung</vt:lpstr>
      <vt:lpstr>           PHƯƠNG PHÁP QUÉT LED</vt:lpstr>
      <vt:lpstr>Ví dụ: BJT loại NPN </vt:lpstr>
      <vt:lpstr>ĐIỀU KHIỂN LED 7 ĐOẠN</vt:lpstr>
      <vt:lpstr>Ma trận phím 4x4</vt:lpstr>
      <vt:lpstr>Ma trận phím 4x4</vt:lpstr>
      <vt:lpstr>Thư viện quét phím “KBD.c”</vt:lpstr>
      <vt:lpstr>         ĐIỀU KHIỂN LCD</vt:lpstr>
      <vt:lpstr>       LCD có 16 chân: </vt:lpstr>
      <vt:lpstr>Mạch sử dụng LCD 4 BIT</vt:lpstr>
      <vt:lpstr>CÁC HÀM PHỤC VỤ ADC</vt:lpstr>
      <vt:lpstr>16f877A.h</vt:lpstr>
      <vt:lpstr>CÁC HÀM PHỤC VỤ ADC</vt:lpstr>
      <vt:lpstr>CÁC HÀM PHỤC VỤ ADC</vt:lpstr>
      <vt:lpstr>CÁC HÀM PHỤC VỤ ADC</vt:lpstr>
      <vt:lpstr>Ngắt ADC.</vt:lpstr>
      <vt:lpstr>ADC and Key Pad</vt:lpstr>
      <vt:lpstr>PowerPoint Presentation</vt:lpstr>
      <vt:lpstr>Sơ đồ mạch chuyển đổi ADC, hiển thị LCD</vt:lpstr>
      <vt:lpstr>MODULE PWM/CAPTURE/COMPARE</vt:lpstr>
      <vt:lpstr>MODULE PWM/CAPTURE/COMPARE</vt:lpstr>
      <vt:lpstr>MODULE PWM/CAPTURE/COMPARE</vt:lpstr>
      <vt:lpstr>MODULE PWM/CAPTURE/COMPARE</vt:lpstr>
      <vt:lpstr>MODULE PWM</vt:lpstr>
      <vt:lpstr>MODULE PWM</vt:lpstr>
      <vt:lpstr>MODULE PWM</vt:lpstr>
      <vt:lpstr>MODULE PWM</vt:lpstr>
      <vt:lpstr>MODULE PWM</vt:lpstr>
      <vt:lpstr>MODULE PWM</vt:lpstr>
      <vt:lpstr>        Động cơ DC</vt:lpstr>
      <vt:lpstr>       Điều khiển động cơ DC</vt:lpstr>
      <vt:lpstr>         Điều khiển động cơ DC</vt:lpstr>
      <vt:lpstr>        Điều khiển động cơ DC</vt:lpstr>
      <vt:lpstr>        Điều khiển động cơ DC</vt:lpstr>
      <vt:lpstr>MODULE CAPTURE</vt:lpstr>
      <vt:lpstr>MODULE CAPTURE</vt:lpstr>
      <vt:lpstr>MODULE CAPTURE</vt:lpstr>
      <vt:lpstr>MODULE CAPTURE</vt:lpstr>
      <vt:lpstr>PowerPoint Presentation</vt:lpstr>
      <vt:lpstr>MODULE COMPARE</vt:lpstr>
      <vt:lpstr>MODULE COMPARE</vt:lpstr>
      <vt:lpstr>MODULE COMPARATE</vt:lpstr>
      <vt:lpstr>MODULE COMPARATOR</vt:lpstr>
      <vt:lpstr>PowerPoint Presentation</vt:lpstr>
      <vt:lpstr>ENCODER</vt:lpstr>
      <vt:lpstr>Phương pháp 1</vt:lpstr>
      <vt:lpstr>Phương pháp 2</vt:lpstr>
      <vt:lpstr>PowerPoint Presentation</vt:lpstr>
      <vt:lpstr>PowerPoint Presentation</vt:lpstr>
      <vt:lpstr>      Động cơ bước</vt:lpstr>
      <vt:lpstr>      Hoạt động của động cơ bước:</vt:lpstr>
      <vt:lpstr>         Điều khiển động cơ bước</vt:lpstr>
      <vt:lpstr>         Điều khiển động cơ bước</vt:lpstr>
      <vt:lpstr>PowerPoint Presentation</vt:lpstr>
      <vt:lpstr>PowerPoint Presentation</vt:lpstr>
      <vt:lpstr>Giao tiếp với L293D</vt:lpstr>
      <vt:lpstr>Giao tiếp với L298</vt:lpstr>
      <vt:lpstr>CÁC HÀM PHỤC VỤ CÁC MODULE KHÁC</vt:lpstr>
      <vt:lpstr>USART (Universal Synchronous Asynchronous Receiver Transmitter) </vt:lpstr>
      <vt:lpstr>USART (Universal Synchronous Asynchronous Receiver Transmitter) </vt:lpstr>
      <vt:lpstr>PowerPoint Presentation</vt:lpstr>
      <vt:lpstr>PowerPoint Presentation</vt:lpstr>
      <vt:lpstr>PowerPoint Presentation</vt:lpstr>
      <vt:lpstr>PowerPoint Presentation</vt:lpstr>
      <vt:lpstr>USART (Universal Synchronous Asynchronous Receiver Transmitter) </vt:lpstr>
      <vt:lpstr>USART (Universal Synchronous Asynchronous Receiver Transmitter) </vt:lpstr>
      <vt:lpstr>PowerPoint Presentation</vt:lpstr>
      <vt:lpstr>USART (Universal Synchronous Asynchronous Receiver Transmitter) </vt:lpstr>
      <vt:lpstr>USART (Universal Synchronous Asynchronous Receiver Transmitter) </vt:lpstr>
      <vt:lpstr>USART (Universal Synchronous Asynchronous Receiver Transmitter) </vt:lpstr>
      <vt:lpstr>USART (Universal Synchronous Asynchronous Receiver Transmitter) </vt:lpstr>
      <vt:lpstr>USART (Universal Synchronous Asynchronous Receiver Transmitter) </vt:lpstr>
      <vt:lpstr>USART (Universal Synchronous Asynchronous Receiver Transmitter) </vt:lpstr>
      <vt:lpstr>USART (Universal Synchronous Asynchronous Receiver Transmitter) </vt:lpstr>
      <vt:lpstr>Tạo nhanh Project từ code.c</vt:lpstr>
      <vt:lpstr>Tạo đường dẫn file Hex</vt:lpstr>
      <vt:lpstr>PowerPoint Presentation</vt:lpstr>
      <vt:lpstr>Viết chương trình theo giản đồ sau?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Truong-Giang Nguyen</dc:creator>
  <cp:lastModifiedBy>Minh Ta</cp:lastModifiedBy>
  <cp:revision>653</cp:revision>
  <dcterms:created xsi:type="dcterms:W3CDTF">1601-01-01T00:00:00Z</dcterms:created>
  <dcterms:modified xsi:type="dcterms:W3CDTF">2021-03-23T01:25:37Z</dcterms:modified>
</cp:coreProperties>
</file>